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 id="2147483712" r:id="rId2"/>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6858000" type="screen4x3"/>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snapToGrid="0">
      <p:cViewPr varScale="1">
        <p:scale>
          <a:sx n="75" d="100"/>
          <a:sy n="75" d="100"/>
        </p:scale>
        <p:origin x="1074"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presProps" Target="presProps.xml"/><Relationship Id="rId8" Type="http://schemas.openxmlformats.org/officeDocument/2006/relationships/slide" Target="slides/slide6.xml"/><Relationship Id="rId51" Type="http://schemas.openxmlformats.org/officeDocument/2006/relationships/tableStyles" Target="tableStyle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0" Type="http://schemas.openxmlformats.org/officeDocument/2006/relationships/slide" Target="slides/slide18.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smtClean="0"/>
              <a:t>Click to edit Master title style</a:t>
            </a:r>
            <a:endParaRPr lang="fa-IR"/>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fa-IR"/>
          </a:p>
        </p:txBody>
      </p:sp>
      <p:sp>
        <p:nvSpPr>
          <p:cNvPr id="4" name="Date Placeholder 3"/>
          <p:cNvSpPr>
            <a:spLocks noGrp="1"/>
          </p:cNvSpPr>
          <p:nvPr>
            <p:ph type="dt" sz="half" idx="10"/>
          </p:nvPr>
        </p:nvSpPr>
        <p:spPr/>
        <p:txBody>
          <a:bodyPr/>
          <a:lstStyle/>
          <a:p>
            <a:fld id="{F6B15C5E-27E4-43D5-9499-8D4F3CC1B241}" type="datetimeFigureOut">
              <a:rPr lang="fa-IR" smtClean="0"/>
              <a:t>29/03/1442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1E63432E-6941-41A7-9842-97C06D97EED8}" type="slidenum">
              <a:rPr lang="fa-IR" smtClean="0"/>
              <a:t>‹#›</a:t>
            </a:fld>
            <a:endParaRPr lang="fa-IR"/>
          </a:p>
        </p:txBody>
      </p:sp>
    </p:spTree>
    <p:extLst>
      <p:ext uri="{BB962C8B-B14F-4D97-AF65-F5344CB8AC3E}">
        <p14:creationId xmlns:p14="http://schemas.microsoft.com/office/powerpoint/2010/main" val="22450589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F6B15C5E-27E4-43D5-9499-8D4F3CC1B241}" type="datetimeFigureOut">
              <a:rPr lang="fa-IR" smtClean="0"/>
              <a:t>29/03/1442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1E63432E-6941-41A7-9842-97C06D97EED8}" type="slidenum">
              <a:rPr lang="fa-IR" smtClean="0"/>
              <a:t>‹#›</a:t>
            </a:fld>
            <a:endParaRPr lang="fa-IR"/>
          </a:p>
        </p:txBody>
      </p:sp>
    </p:spTree>
    <p:extLst>
      <p:ext uri="{BB962C8B-B14F-4D97-AF65-F5344CB8AC3E}">
        <p14:creationId xmlns:p14="http://schemas.microsoft.com/office/powerpoint/2010/main" val="28514415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365125"/>
            <a:ext cx="1478756" cy="5811838"/>
          </a:xfrm>
        </p:spPr>
        <p:txBody>
          <a:bodyPr vert="eaVert"/>
          <a:lstStyle/>
          <a:p>
            <a:r>
              <a:rPr lang="en-US" smtClean="0"/>
              <a:t>Click to edit Master title style</a:t>
            </a:r>
            <a:endParaRPr lang="fa-IR"/>
          </a:p>
        </p:txBody>
      </p:sp>
      <p:sp>
        <p:nvSpPr>
          <p:cNvPr id="3" name="Vertical Text Placeholder 2"/>
          <p:cNvSpPr>
            <a:spLocks noGrp="1"/>
          </p:cNvSpPr>
          <p:nvPr>
            <p:ph type="body" orient="vert" idx="1"/>
          </p:nvPr>
        </p:nvSpPr>
        <p:spPr>
          <a:xfrm>
            <a:off x="471488" y="365125"/>
            <a:ext cx="4321969"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F6B15C5E-27E4-43D5-9499-8D4F3CC1B241}" type="datetimeFigureOut">
              <a:rPr lang="fa-IR" smtClean="0"/>
              <a:t>29/03/1442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1E63432E-6941-41A7-9842-97C06D97EED8}" type="slidenum">
              <a:rPr lang="fa-IR" smtClean="0"/>
              <a:t>‹#›</a:t>
            </a:fld>
            <a:endParaRPr lang="fa-IR"/>
          </a:p>
        </p:txBody>
      </p:sp>
    </p:spTree>
    <p:extLst>
      <p:ext uri="{BB962C8B-B14F-4D97-AF65-F5344CB8AC3E}">
        <p14:creationId xmlns:p14="http://schemas.microsoft.com/office/powerpoint/2010/main" val="20121730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8" name="Picture 7" descr="Brickwork-SD-R1acrop.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useBgFill="1">
        <p:nvSpPr>
          <p:cNvPr id="13" name="Freeform 12"/>
          <p:cNvSpPr/>
          <p:nvPr/>
        </p:nvSpPr>
        <p:spPr>
          <a:xfrm>
            <a:off x="-8467" y="-16933"/>
            <a:ext cx="8754534" cy="6451600"/>
          </a:xfrm>
          <a:custGeom>
            <a:avLst/>
            <a:gdLst/>
            <a:ahLst/>
            <a:cxnLst/>
            <a:rect l="l" t="t" r="r" b="b"/>
            <a:pathLst>
              <a:path w="8754534" h="6451600">
                <a:moveTo>
                  <a:pt x="8373534" y="0"/>
                </a:moveTo>
                <a:lnTo>
                  <a:pt x="8754534" y="5994400"/>
                </a:lnTo>
                <a:lnTo>
                  <a:pt x="0" y="6451600"/>
                </a:lnTo>
                <a:lnTo>
                  <a:pt x="0" y="0"/>
                </a:lnTo>
                <a:lnTo>
                  <a:pt x="8373534" y="0"/>
                </a:lnTo>
                <a:close/>
              </a:path>
            </a:pathLst>
          </a:custGeom>
          <a:ln>
            <a:noFill/>
          </a:ln>
          <a:effectLst>
            <a:outerShdw blurRad="98425" dist="76200" dir="4380000" algn="tl" rotWithShape="0">
              <a:srgbClr val="000000">
                <a:alpha val="68000"/>
              </a:srgbClr>
            </a:outerShdw>
          </a:effectLst>
        </p:spPr>
        <p:style>
          <a:lnRef idx="1">
            <a:schemeClr val="accent1"/>
          </a:lnRef>
          <a:fillRef idx="3">
            <a:schemeClr val="accent1"/>
          </a:fillRef>
          <a:effectRef idx="2">
            <a:schemeClr val="accent1"/>
          </a:effectRef>
          <a:fontRef idx="minor">
            <a:schemeClr val="lt1"/>
          </a:fontRef>
        </p:style>
      </p:sp>
      <p:sp>
        <p:nvSpPr>
          <p:cNvPr id="23" name="Freeform 22"/>
          <p:cNvSpPr/>
          <p:nvPr/>
        </p:nvSpPr>
        <p:spPr>
          <a:xfrm>
            <a:off x="-10379" y="4445000"/>
            <a:ext cx="8464695" cy="1715811"/>
          </a:xfrm>
          <a:custGeom>
            <a:avLst/>
            <a:gdLst/>
            <a:ahLst/>
            <a:cxnLst/>
            <a:rect l="l" t="t" r="r" b="b"/>
            <a:pathLst>
              <a:path w="8428428" h="1878553">
                <a:moveTo>
                  <a:pt x="0" y="438229"/>
                </a:moveTo>
                <a:lnTo>
                  <a:pt x="8343246" y="0"/>
                </a:lnTo>
                <a:lnTo>
                  <a:pt x="8428428" y="1424838"/>
                </a:lnTo>
                <a:lnTo>
                  <a:pt x="7515" y="1878553"/>
                </a:lnTo>
                <a:lnTo>
                  <a:pt x="0" y="438229"/>
                </a:lnTo>
                <a:close/>
              </a:path>
            </a:pathLst>
          </a:cu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29" name="Freeform 28"/>
          <p:cNvSpPr/>
          <p:nvPr/>
        </p:nvSpPr>
        <p:spPr>
          <a:xfrm>
            <a:off x="-2864" y="0"/>
            <a:ext cx="5811235" cy="321615"/>
          </a:xfrm>
          <a:custGeom>
            <a:avLst/>
            <a:gdLst/>
            <a:ahLst/>
            <a:cxnLst/>
            <a:rect l="l" t="t" r="r" b="b"/>
            <a:pathLst>
              <a:path w="5811235" h="321615">
                <a:moveTo>
                  <a:pt x="0" y="0"/>
                </a:moveTo>
                <a:lnTo>
                  <a:pt x="5811235" y="0"/>
                </a:lnTo>
                <a:lnTo>
                  <a:pt x="1" y="321615"/>
                </a:lnTo>
                <a:cubicBezTo>
                  <a:pt x="1" y="214410"/>
                  <a:pt x="0" y="107205"/>
                  <a:pt x="0" y="0"/>
                </a:cubicBezTo>
                <a:close/>
              </a:path>
            </a:pathLst>
          </a:cu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30" name="Freeform 29"/>
          <p:cNvSpPr/>
          <p:nvPr/>
        </p:nvSpPr>
        <p:spPr>
          <a:xfrm rot="21420000">
            <a:off x="-170768" y="213023"/>
            <a:ext cx="8480534" cy="5746008"/>
          </a:xfrm>
          <a:custGeom>
            <a:avLst/>
            <a:gdLst/>
            <a:ahLst/>
            <a:cxnLst/>
            <a:rect l="l" t="t" r="r" b="b"/>
            <a:pathLst>
              <a:path w="11307378" h="5746008">
                <a:moveTo>
                  <a:pt x="11270997" y="0"/>
                </a:moveTo>
                <a:lnTo>
                  <a:pt x="11307378" y="5746008"/>
                </a:lnTo>
                <a:lnTo>
                  <a:pt x="1" y="5743137"/>
                </a:lnTo>
              </a:path>
            </a:pathLst>
          </a:custGeom>
          <a:ln w="82550">
            <a:solidFill>
              <a:schemeClr val="tx1">
                <a:lumMod val="50000"/>
                <a:lumOff val="50000"/>
              </a:schemeClr>
            </a:solidFill>
            <a:miter lim="800000"/>
          </a:ln>
        </p:spPr>
        <p:style>
          <a:lnRef idx="2">
            <a:schemeClr val="accent1"/>
          </a:lnRef>
          <a:fillRef idx="0">
            <a:schemeClr val="accent1"/>
          </a:fillRef>
          <a:effectRef idx="1">
            <a:schemeClr val="accent1"/>
          </a:effectRef>
          <a:fontRef idx="minor">
            <a:schemeClr val="tx1"/>
          </a:fontRef>
        </p:style>
      </p:sp>
      <p:sp>
        <p:nvSpPr>
          <p:cNvPr id="2" name="Title 1"/>
          <p:cNvSpPr>
            <a:spLocks noGrp="1"/>
          </p:cNvSpPr>
          <p:nvPr>
            <p:ph type="ctrTitle"/>
          </p:nvPr>
        </p:nvSpPr>
        <p:spPr>
          <a:xfrm rot="21420000">
            <a:off x="451416" y="668338"/>
            <a:ext cx="7533524" cy="2766528"/>
          </a:xfrm>
        </p:spPr>
        <p:txBody>
          <a:bodyPr anchor="b">
            <a:normAutofit/>
          </a:bodyPr>
          <a:lstStyle>
            <a:lvl1pPr algn="r">
              <a:defRPr sz="7200"/>
            </a:lvl1pPr>
          </a:lstStyle>
          <a:p>
            <a:r>
              <a:rPr lang="en-US" smtClean="0"/>
              <a:t>Click to edit Master title style</a:t>
            </a:r>
            <a:endParaRPr lang="en-US" dirty="0"/>
          </a:p>
        </p:txBody>
      </p:sp>
      <p:sp>
        <p:nvSpPr>
          <p:cNvPr id="3" name="Subtitle 2"/>
          <p:cNvSpPr>
            <a:spLocks noGrp="1"/>
          </p:cNvSpPr>
          <p:nvPr>
            <p:ph type="subTitle" idx="1"/>
          </p:nvPr>
        </p:nvSpPr>
        <p:spPr>
          <a:xfrm rot="21420000">
            <a:off x="554462" y="3446830"/>
            <a:ext cx="7512060" cy="550333"/>
          </a:xfrm>
        </p:spPr>
        <p:txBody>
          <a:bodyPr anchor="t">
            <a:noAutofit/>
          </a:bodyPr>
          <a:lstStyle>
            <a:lvl1pPr marL="0" indent="0" algn="r">
              <a:buNone/>
              <a:defRPr sz="2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rot="21420000">
            <a:off x="3669071" y="4714242"/>
            <a:ext cx="4607740" cy="942356"/>
          </a:xfrm>
        </p:spPr>
        <p:txBody>
          <a:bodyPr/>
          <a:lstStyle>
            <a:lvl1pPr algn="ctr">
              <a:defRPr sz="4200">
                <a:solidFill>
                  <a:schemeClr val="accent1">
                    <a:lumMod val="60000"/>
                    <a:lumOff val="40000"/>
                  </a:schemeClr>
                </a:solidFill>
              </a:defRPr>
            </a:lvl1pPr>
          </a:lstStyle>
          <a:p>
            <a:fld id="{583A977F-2504-E741-85B4-8F01994E1F25}" type="datetimeFigureOut">
              <a:rPr lang="en-US" smtClean="0">
                <a:solidFill>
                  <a:srgbClr val="B80E0F">
                    <a:lumMod val="50000"/>
                  </a:srgbClr>
                </a:solidFill>
              </a:rPr>
              <a:pPr/>
              <a:t>11/14/2020</a:t>
            </a:fld>
            <a:endParaRPr lang="en-US" dirty="0">
              <a:solidFill>
                <a:srgbClr val="B80E0F">
                  <a:lumMod val="50000"/>
                </a:srgbClr>
              </a:solidFill>
            </a:endParaRPr>
          </a:p>
        </p:txBody>
      </p:sp>
      <p:sp>
        <p:nvSpPr>
          <p:cNvPr id="5" name="Footer Placeholder 4"/>
          <p:cNvSpPr>
            <a:spLocks noGrp="1"/>
          </p:cNvSpPr>
          <p:nvPr>
            <p:ph type="ftr" sz="quarter" idx="11"/>
          </p:nvPr>
        </p:nvSpPr>
        <p:spPr>
          <a:xfrm rot="21420000">
            <a:off x="9144" y="4956048"/>
            <a:ext cx="2990088" cy="914400"/>
          </a:xfrm>
          <a:noFill/>
        </p:spPr>
        <p:txBody>
          <a:bodyPr wrap="square" rtlCol="0">
            <a:spAutoFit/>
          </a:bodyPr>
          <a:lstStyle>
            <a:lvl1pPr>
              <a:defRPr lang="en-US" sz="4200" dirty="0"/>
            </a:lvl1pPr>
          </a:lstStyle>
          <a:p>
            <a:endParaRPr lang="fa-IR">
              <a:solidFill>
                <a:srgbClr val="B80E0F">
                  <a:lumMod val="50000"/>
                </a:srgbClr>
              </a:solidFill>
            </a:endParaRPr>
          </a:p>
        </p:txBody>
      </p:sp>
      <p:sp>
        <p:nvSpPr>
          <p:cNvPr id="6" name="Slide Number Placeholder 5"/>
          <p:cNvSpPr>
            <a:spLocks noGrp="1"/>
          </p:cNvSpPr>
          <p:nvPr>
            <p:ph type="sldNum" sz="quarter" idx="12"/>
          </p:nvPr>
        </p:nvSpPr>
        <p:spPr>
          <a:xfrm rot="21420000">
            <a:off x="7401518" y="3819948"/>
            <a:ext cx="680390" cy="498470"/>
          </a:xfrm>
        </p:spPr>
        <p:txBody>
          <a:bodyPr/>
          <a:lstStyle>
            <a:lvl1pPr>
              <a:defRPr sz="2400">
                <a:solidFill>
                  <a:schemeClr val="tx1">
                    <a:lumMod val="75000"/>
                    <a:lumOff val="25000"/>
                  </a:schemeClr>
                </a:solidFill>
              </a:defRPr>
            </a:lvl1pPr>
          </a:lstStyle>
          <a:p>
            <a:fld id="{D57F1E4F-1CFF-5643-939E-217C01CDF565}" type="slidenum">
              <a:rPr lang="en-US" smtClean="0">
                <a:solidFill>
                  <a:prstClr val="black">
                    <a:lumMod val="75000"/>
                    <a:lumOff val="25000"/>
                  </a:prstClr>
                </a:solidFill>
              </a:rPr>
              <a:pPr/>
              <a:t>‹#›</a:t>
            </a:fld>
            <a:endParaRPr lang="en-US" dirty="0">
              <a:solidFill>
                <a:prstClr val="black">
                  <a:lumMod val="75000"/>
                  <a:lumOff val="25000"/>
                </a:prstClr>
              </a:solidFill>
            </a:endParaRPr>
          </a:p>
        </p:txBody>
      </p:sp>
      <p:sp>
        <p:nvSpPr>
          <p:cNvPr id="33" name="5-Point Star 32"/>
          <p:cNvSpPr/>
          <p:nvPr/>
        </p:nvSpPr>
        <p:spPr>
          <a:xfrm rot="21420000">
            <a:off x="3121951" y="5057183"/>
            <a:ext cx="515386" cy="515386"/>
          </a:xfrm>
          <a:prstGeom prst="star5">
            <a:avLst>
              <a:gd name="adj" fmla="val 26693"/>
              <a:gd name="hf" fmla="val 105146"/>
              <a:gd name="vf" fmla="val 110557"/>
            </a:avLst>
          </a:prstGeom>
          <a:solidFill>
            <a:schemeClr val="accent1">
              <a:lumMod val="60000"/>
              <a:lumOff val="40000"/>
              <a:alpha val="50000"/>
            </a:schemeClr>
          </a:solidFill>
          <a:ln>
            <a:noFill/>
          </a:ln>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1447601326"/>
      </p:ext>
    </p:extLst>
  </p:cSld>
  <p:clrMapOvr>
    <a:masterClrMapping/>
  </p:clrMapOvr>
  <p:hf sldNum="0" hdr="0" ftr="0"/>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514351" y="2063396"/>
            <a:ext cx="7796030" cy="331118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2B9A02F-357D-AF42-B110-A7740AFDCA1B}" type="datetimeFigureOut">
              <a:rPr lang="en-US" smtClean="0">
                <a:solidFill>
                  <a:srgbClr val="B80E0F">
                    <a:lumMod val="50000"/>
                  </a:srgbClr>
                </a:solidFill>
              </a:rPr>
              <a:pPr/>
              <a:t>11/14/2020</a:t>
            </a:fld>
            <a:endParaRPr lang="en-US" dirty="0">
              <a:solidFill>
                <a:srgbClr val="B80E0F">
                  <a:lumMod val="50000"/>
                </a:srgbClr>
              </a:solidFill>
            </a:endParaRPr>
          </a:p>
        </p:txBody>
      </p:sp>
      <p:sp>
        <p:nvSpPr>
          <p:cNvPr id="5" name="Footer Placeholder 4"/>
          <p:cNvSpPr>
            <a:spLocks noGrp="1"/>
          </p:cNvSpPr>
          <p:nvPr>
            <p:ph type="ftr" sz="quarter" idx="11"/>
          </p:nvPr>
        </p:nvSpPr>
        <p:spPr/>
        <p:txBody>
          <a:bodyPr/>
          <a:lstStyle/>
          <a:p>
            <a:endParaRPr lang="en-US" dirty="0">
              <a:solidFill>
                <a:srgbClr val="B80E0F">
                  <a:lumMod val="50000"/>
                </a:srgbClr>
              </a:solidFill>
            </a:endParaRPr>
          </a:p>
        </p:txBody>
      </p:sp>
      <p:sp>
        <p:nvSpPr>
          <p:cNvPr id="6" name="Slide Number Placeholder 5"/>
          <p:cNvSpPr>
            <a:spLocks noGrp="1"/>
          </p:cNvSpPr>
          <p:nvPr>
            <p:ph type="sldNum" sz="quarter" idx="12"/>
          </p:nvPr>
        </p:nvSpPr>
        <p:spPr/>
        <p:txBody>
          <a:bodyPr/>
          <a:lstStyle/>
          <a:p>
            <a:fld id="{D57F1E4F-1CFF-5643-939E-217C01CDF565}" type="slidenum">
              <a:rPr lang="en-US" smtClean="0">
                <a:solidFill>
                  <a:srgbClr val="B80E0F">
                    <a:lumMod val="50000"/>
                  </a:srgbClr>
                </a:solidFill>
              </a:rPr>
              <a:pPr/>
              <a:t>‹#›</a:t>
            </a:fld>
            <a:endParaRPr lang="en-US" dirty="0">
              <a:solidFill>
                <a:srgbClr val="B80E0F">
                  <a:lumMod val="50000"/>
                </a:srgbClr>
              </a:solidFill>
            </a:endParaRPr>
          </a:p>
        </p:txBody>
      </p:sp>
    </p:spTree>
    <p:extLst>
      <p:ext uri="{BB962C8B-B14F-4D97-AF65-F5344CB8AC3E}">
        <p14:creationId xmlns:p14="http://schemas.microsoft.com/office/powerpoint/2010/main" val="2628004656"/>
      </p:ext>
    </p:extLst>
  </p:cSld>
  <p:clrMapOvr>
    <a:masterClrMapping/>
  </p:clrMapOvr>
  <p:hf sldNum="0" hdr="0" ftr="0"/>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14351" y="685801"/>
            <a:ext cx="7796030" cy="3193487"/>
          </a:xfrm>
        </p:spPr>
        <p:txBody>
          <a:bodyPr anchor="b">
            <a:normAutofit/>
          </a:bodyPr>
          <a:lstStyle>
            <a:lvl1pPr algn="l">
              <a:defRPr sz="5400"/>
            </a:lvl1pPr>
          </a:lstStyle>
          <a:p>
            <a:r>
              <a:rPr lang="en-US" smtClean="0"/>
              <a:t>Click to edit Master title style</a:t>
            </a:r>
            <a:endParaRPr lang="en-US" dirty="0"/>
          </a:p>
        </p:txBody>
      </p:sp>
      <p:sp>
        <p:nvSpPr>
          <p:cNvPr id="3" name="Text Placeholder 2"/>
          <p:cNvSpPr>
            <a:spLocks noGrp="1"/>
          </p:cNvSpPr>
          <p:nvPr>
            <p:ph type="body" idx="1"/>
          </p:nvPr>
        </p:nvSpPr>
        <p:spPr>
          <a:xfrm>
            <a:off x="514351" y="3742267"/>
            <a:ext cx="7796030" cy="1639614"/>
          </a:xfrm>
        </p:spPr>
        <p:txBody>
          <a:bodyPr anchor="t">
            <a:normAutofit/>
          </a:bodyPr>
          <a:lstStyle>
            <a:lvl1pPr marL="0" indent="0" algn="l">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ABB9B27-4D02-2940-AED5-BC8F2B3B1507}" type="datetimeFigureOut">
              <a:rPr lang="en-US" smtClean="0">
                <a:solidFill>
                  <a:srgbClr val="B80E0F">
                    <a:lumMod val="50000"/>
                  </a:srgbClr>
                </a:solidFill>
              </a:rPr>
              <a:pPr/>
              <a:t>11/14/2020</a:t>
            </a:fld>
            <a:endParaRPr lang="en-US" dirty="0">
              <a:solidFill>
                <a:srgbClr val="B80E0F">
                  <a:lumMod val="50000"/>
                </a:srgbClr>
              </a:solidFill>
            </a:endParaRPr>
          </a:p>
        </p:txBody>
      </p:sp>
      <p:sp>
        <p:nvSpPr>
          <p:cNvPr id="5" name="Footer Placeholder 4"/>
          <p:cNvSpPr>
            <a:spLocks noGrp="1"/>
          </p:cNvSpPr>
          <p:nvPr>
            <p:ph type="ftr" sz="quarter" idx="11"/>
          </p:nvPr>
        </p:nvSpPr>
        <p:spPr/>
        <p:txBody>
          <a:bodyPr/>
          <a:lstStyle/>
          <a:p>
            <a:endParaRPr lang="en-US" dirty="0">
              <a:solidFill>
                <a:srgbClr val="B80E0F">
                  <a:lumMod val="50000"/>
                </a:srgbClr>
              </a:solidFill>
            </a:endParaRPr>
          </a:p>
        </p:txBody>
      </p:sp>
      <p:sp>
        <p:nvSpPr>
          <p:cNvPr id="6" name="Slide Number Placeholder 5"/>
          <p:cNvSpPr>
            <a:spLocks noGrp="1"/>
          </p:cNvSpPr>
          <p:nvPr>
            <p:ph type="sldNum" sz="quarter" idx="12"/>
          </p:nvPr>
        </p:nvSpPr>
        <p:spPr/>
        <p:txBody>
          <a:bodyPr/>
          <a:lstStyle/>
          <a:p>
            <a:fld id="{D57F1E4F-1CFF-5643-939E-217C01CDF565}" type="slidenum">
              <a:rPr lang="en-US" smtClean="0">
                <a:solidFill>
                  <a:srgbClr val="B80E0F">
                    <a:lumMod val="50000"/>
                  </a:srgbClr>
                </a:solidFill>
              </a:rPr>
              <a:pPr/>
              <a:t>‹#›</a:t>
            </a:fld>
            <a:endParaRPr lang="en-US" dirty="0">
              <a:solidFill>
                <a:srgbClr val="B80E0F">
                  <a:lumMod val="50000"/>
                </a:srgbClr>
              </a:solidFill>
            </a:endParaRPr>
          </a:p>
        </p:txBody>
      </p:sp>
    </p:spTree>
    <p:extLst>
      <p:ext uri="{BB962C8B-B14F-4D97-AF65-F5344CB8AC3E}">
        <p14:creationId xmlns:p14="http://schemas.microsoft.com/office/powerpoint/2010/main" val="1134219091"/>
      </p:ext>
    </p:extLst>
  </p:cSld>
  <p:clrMapOvr>
    <a:masterClrMapping/>
  </p:clrMapOvr>
  <p:hf sldNum="0" hdr="0" ftr="0"/>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4" name="Title 1"/>
          <p:cNvSpPr>
            <a:spLocks noGrp="1"/>
          </p:cNvSpPr>
          <p:nvPr>
            <p:ph type="title"/>
          </p:nvPr>
        </p:nvSpPr>
        <p:spPr>
          <a:xfrm>
            <a:off x="514351" y="685800"/>
            <a:ext cx="7797662" cy="1158140"/>
          </a:xfrm>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514350" y="2063396"/>
            <a:ext cx="3816536" cy="3311189"/>
          </a:xfrm>
        </p:spPr>
        <p:txBody>
          <a:bodyPr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3"/>
          <p:cNvSpPr>
            <a:spLocks noGrp="1"/>
          </p:cNvSpPr>
          <p:nvPr>
            <p:ph sz="quarter" idx="14"/>
          </p:nvPr>
        </p:nvSpPr>
        <p:spPr>
          <a:xfrm>
            <a:off x="4495478" y="2063396"/>
            <a:ext cx="3814904" cy="3311189"/>
          </a:xfrm>
        </p:spPr>
        <p:txBody>
          <a:bodyPr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pPr>
              <a:defRPr/>
            </a:pPr>
            <a:r>
              <a:rPr lang="en-US" altLang="ko-KR" smtClean="0">
                <a:solidFill>
                  <a:srgbClr val="B80E0F">
                    <a:lumMod val="50000"/>
                  </a:srgbClr>
                </a:solidFill>
              </a:rPr>
              <a:t>YOUR SITE HERE</a:t>
            </a:r>
            <a:endParaRPr lang="en-US" altLang="ko-KR">
              <a:solidFill>
                <a:srgbClr val="B80E0F">
                  <a:lumMod val="50000"/>
                </a:srgbClr>
              </a:solidFill>
            </a:endParaRPr>
          </a:p>
        </p:txBody>
      </p:sp>
      <p:sp>
        <p:nvSpPr>
          <p:cNvPr id="6" name="Footer Placeholder 5"/>
          <p:cNvSpPr>
            <a:spLocks noGrp="1"/>
          </p:cNvSpPr>
          <p:nvPr>
            <p:ph type="ftr" sz="quarter" idx="11"/>
          </p:nvPr>
        </p:nvSpPr>
        <p:spPr/>
        <p:txBody>
          <a:bodyPr/>
          <a:lstStyle/>
          <a:p>
            <a:endParaRPr lang="en-US" dirty="0">
              <a:solidFill>
                <a:srgbClr val="B80E0F">
                  <a:lumMod val="50000"/>
                </a:srgbClr>
              </a:solidFill>
            </a:endParaRPr>
          </a:p>
        </p:txBody>
      </p:sp>
      <p:sp>
        <p:nvSpPr>
          <p:cNvPr id="7" name="Slide Number Placeholder 6"/>
          <p:cNvSpPr>
            <a:spLocks noGrp="1"/>
          </p:cNvSpPr>
          <p:nvPr>
            <p:ph type="sldNum" sz="quarter" idx="12"/>
          </p:nvPr>
        </p:nvSpPr>
        <p:spPr/>
        <p:txBody>
          <a:bodyPr/>
          <a:lstStyle/>
          <a:p>
            <a:fld id="{3A56F854-E6CB-4D5B-AA78-327D775A3D76}" type="slidenum">
              <a:rPr lang="ko-KR" altLang="en-US" smtClean="0">
                <a:solidFill>
                  <a:srgbClr val="B80E0F">
                    <a:lumMod val="50000"/>
                  </a:srgbClr>
                </a:solidFill>
              </a:rPr>
              <a:pPr/>
              <a:t>‹#›</a:t>
            </a:fld>
            <a:endParaRPr lang="en-US" altLang="ko-KR">
              <a:solidFill>
                <a:srgbClr val="B80E0F">
                  <a:lumMod val="50000"/>
                </a:srgbClr>
              </a:solidFill>
            </a:endParaRPr>
          </a:p>
        </p:txBody>
      </p:sp>
    </p:spTree>
    <p:extLst>
      <p:ext uri="{BB962C8B-B14F-4D97-AF65-F5344CB8AC3E}">
        <p14:creationId xmlns:p14="http://schemas.microsoft.com/office/powerpoint/2010/main" val="8718740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4" name="Title 1"/>
          <p:cNvSpPr>
            <a:spLocks noGrp="1"/>
          </p:cNvSpPr>
          <p:nvPr>
            <p:ph type="title"/>
          </p:nvPr>
        </p:nvSpPr>
        <p:spPr>
          <a:xfrm>
            <a:off x="514351" y="685800"/>
            <a:ext cx="7796030" cy="1158140"/>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739569" y="2063396"/>
            <a:ext cx="3591317" cy="679994"/>
          </a:xfrm>
        </p:spPr>
        <p:txBody>
          <a:bodyPr anchor="b">
            <a:noAutofit/>
          </a:bodyPr>
          <a:lstStyle>
            <a:lvl1pPr marL="0" indent="0">
              <a:lnSpc>
                <a:spcPct val="90000"/>
              </a:lnSpc>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Content Placeholder 3"/>
          <p:cNvSpPr>
            <a:spLocks noGrp="1"/>
          </p:cNvSpPr>
          <p:nvPr>
            <p:ph sz="quarter" idx="13"/>
          </p:nvPr>
        </p:nvSpPr>
        <p:spPr>
          <a:xfrm>
            <a:off x="514352" y="2861733"/>
            <a:ext cx="3816534" cy="2512852"/>
          </a:xfrm>
        </p:spPr>
        <p:txBody>
          <a:bodyPr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15340" y="2063396"/>
            <a:ext cx="3596671" cy="679994"/>
          </a:xfrm>
        </p:spPr>
        <p:txBody>
          <a:bodyPr anchor="b">
            <a:noAutofit/>
          </a:bodyPr>
          <a:lstStyle>
            <a:lvl1pPr marL="0" indent="0">
              <a:lnSpc>
                <a:spcPct val="90000"/>
              </a:lnSpc>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3" name="Content Placeholder 5"/>
          <p:cNvSpPr>
            <a:spLocks noGrp="1"/>
          </p:cNvSpPr>
          <p:nvPr>
            <p:ph sz="quarter" idx="14"/>
          </p:nvPr>
        </p:nvSpPr>
        <p:spPr>
          <a:xfrm>
            <a:off x="4495477" y="2861733"/>
            <a:ext cx="3816535" cy="2512852"/>
          </a:xfrm>
        </p:spPr>
        <p:txBody>
          <a:bodyPr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pPr>
              <a:defRPr/>
            </a:pPr>
            <a:r>
              <a:rPr lang="en-US" altLang="ko-KR" smtClean="0">
                <a:solidFill>
                  <a:srgbClr val="B80E0F">
                    <a:lumMod val="50000"/>
                  </a:srgbClr>
                </a:solidFill>
              </a:rPr>
              <a:t>YOUR SITE HERE</a:t>
            </a:r>
            <a:endParaRPr lang="en-US" altLang="ko-KR">
              <a:solidFill>
                <a:srgbClr val="B80E0F">
                  <a:lumMod val="50000"/>
                </a:srgbClr>
              </a:solidFill>
            </a:endParaRPr>
          </a:p>
        </p:txBody>
      </p:sp>
      <p:sp>
        <p:nvSpPr>
          <p:cNvPr id="8" name="Footer Placeholder 7"/>
          <p:cNvSpPr>
            <a:spLocks noGrp="1"/>
          </p:cNvSpPr>
          <p:nvPr>
            <p:ph type="ftr" sz="quarter" idx="11"/>
          </p:nvPr>
        </p:nvSpPr>
        <p:spPr/>
        <p:txBody>
          <a:bodyPr/>
          <a:lstStyle/>
          <a:p>
            <a:endParaRPr lang="en-US" dirty="0">
              <a:solidFill>
                <a:srgbClr val="B80E0F">
                  <a:lumMod val="50000"/>
                </a:srgbClr>
              </a:solidFill>
            </a:endParaRPr>
          </a:p>
        </p:txBody>
      </p:sp>
      <p:sp>
        <p:nvSpPr>
          <p:cNvPr id="9" name="Slide Number Placeholder 8"/>
          <p:cNvSpPr>
            <a:spLocks noGrp="1"/>
          </p:cNvSpPr>
          <p:nvPr>
            <p:ph type="sldNum" sz="quarter" idx="12"/>
          </p:nvPr>
        </p:nvSpPr>
        <p:spPr/>
        <p:txBody>
          <a:bodyPr/>
          <a:lstStyle/>
          <a:p>
            <a:fld id="{C84CBEF7-EA98-4F3C-AAC2-32F3B14BB74F}" type="slidenum">
              <a:rPr lang="ko-KR" altLang="en-US" smtClean="0">
                <a:solidFill>
                  <a:srgbClr val="B80E0F">
                    <a:lumMod val="50000"/>
                  </a:srgbClr>
                </a:solidFill>
              </a:rPr>
              <a:pPr/>
              <a:t>‹#›</a:t>
            </a:fld>
            <a:endParaRPr lang="en-US" altLang="ko-KR">
              <a:solidFill>
                <a:srgbClr val="B80E0F">
                  <a:lumMod val="50000"/>
                </a:srgbClr>
              </a:solidFill>
            </a:endParaRPr>
          </a:p>
        </p:txBody>
      </p:sp>
    </p:spTree>
    <p:extLst>
      <p:ext uri="{BB962C8B-B14F-4D97-AF65-F5344CB8AC3E}">
        <p14:creationId xmlns:p14="http://schemas.microsoft.com/office/powerpoint/2010/main" val="174083156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58C0351-EB03-5444-BA93-B7E778374E24}" type="datetimeFigureOut">
              <a:rPr lang="en-US" smtClean="0">
                <a:solidFill>
                  <a:srgbClr val="B80E0F">
                    <a:lumMod val="50000"/>
                  </a:srgbClr>
                </a:solidFill>
              </a:rPr>
              <a:pPr/>
              <a:t>11/14/2020</a:t>
            </a:fld>
            <a:endParaRPr lang="en-US" dirty="0">
              <a:solidFill>
                <a:srgbClr val="B80E0F">
                  <a:lumMod val="50000"/>
                </a:srgbClr>
              </a:solidFill>
            </a:endParaRPr>
          </a:p>
        </p:txBody>
      </p:sp>
      <p:sp>
        <p:nvSpPr>
          <p:cNvPr id="4" name="Footer Placeholder 3"/>
          <p:cNvSpPr>
            <a:spLocks noGrp="1"/>
          </p:cNvSpPr>
          <p:nvPr>
            <p:ph type="ftr" sz="quarter" idx="11"/>
          </p:nvPr>
        </p:nvSpPr>
        <p:spPr/>
        <p:txBody>
          <a:bodyPr/>
          <a:lstStyle/>
          <a:p>
            <a:endParaRPr lang="en-US" dirty="0">
              <a:solidFill>
                <a:srgbClr val="B80E0F">
                  <a:lumMod val="50000"/>
                </a:srgbClr>
              </a:solidFill>
            </a:endParaRPr>
          </a:p>
        </p:txBody>
      </p:sp>
      <p:sp>
        <p:nvSpPr>
          <p:cNvPr id="5" name="Slide Number Placeholder 4"/>
          <p:cNvSpPr>
            <a:spLocks noGrp="1"/>
          </p:cNvSpPr>
          <p:nvPr>
            <p:ph type="sldNum" sz="quarter" idx="12"/>
          </p:nvPr>
        </p:nvSpPr>
        <p:spPr/>
        <p:txBody>
          <a:bodyPr/>
          <a:lstStyle/>
          <a:p>
            <a:fld id="{D57F1E4F-1CFF-5643-939E-217C01CDF565}" type="slidenum">
              <a:rPr lang="en-US" smtClean="0">
                <a:solidFill>
                  <a:srgbClr val="B80E0F">
                    <a:lumMod val="50000"/>
                  </a:srgbClr>
                </a:solidFill>
              </a:rPr>
              <a:pPr/>
              <a:t>‹#›</a:t>
            </a:fld>
            <a:endParaRPr lang="en-US" dirty="0">
              <a:solidFill>
                <a:srgbClr val="B80E0F">
                  <a:lumMod val="50000"/>
                </a:srgbClr>
              </a:solidFill>
            </a:endParaRPr>
          </a:p>
        </p:txBody>
      </p:sp>
    </p:spTree>
    <p:extLst>
      <p:ext uri="{BB962C8B-B14F-4D97-AF65-F5344CB8AC3E}">
        <p14:creationId xmlns:p14="http://schemas.microsoft.com/office/powerpoint/2010/main" val="2441910760"/>
      </p:ext>
    </p:extLst>
  </p:cSld>
  <p:clrMapOvr>
    <a:masterClrMapping/>
  </p:clrMapOvr>
  <p:hf sldNum="0" hdr="0" ftr="0"/>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r>
              <a:rPr lang="en-US" altLang="ko-KR" smtClean="0">
                <a:solidFill>
                  <a:srgbClr val="B80E0F">
                    <a:lumMod val="50000"/>
                  </a:srgbClr>
                </a:solidFill>
              </a:rPr>
              <a:t>YOUR SITE HERE</a:t>
            </a:r>
            <a:endParaRPr lang="en-US" altLang="ko-KR">
              <a:solidFill>
                <a:srgbClr val="B80E0F">
                  <a:lumMod val="50000"/>
                </a:srgbClr>
              </a:solidFill>
            </a:endParaRPr>
          </a:p>
        </p:txBody>
      </p:sp>
      <p:sp>
        <p:nvSpPr>
          <p:cNvPr id="3" name="Footer Placeholder 2"/>
          <p:cNvSpPr>
            <a:spLocks noGrp="1"/>
          </p:cNvSpPr>
          <p:nvPr>
            <p:ph type="ftr" sz="quarter" idx="11"/>
          </p:nvPr>
        </p:nvSpPr>
        <p:spPr/>
        <p:txBody>
          <a:bodyPr/>
          <a:lstStyle/>
          <a:p>
            <a:endParaRPr lang="en-US" dirty="0">
              <a:solidFill>
                <a:srgbClr val="B80E0F">
                  <a:lumMod val="50000"/>
                </a:srgbClr>
              </a:solidFill>
            </a:endParaRPr>
          </a:p>
        </p:txBody>
      </p:sp>
      <p:sp>
        <p:nvSpPr>
          <p:cNvPr id="4" name="Slide Number Placeholder 3"/>
          <p:cNvSpPr>
            <a:spLocks noGrp="1"/>
          </p:cNvSpPr>
          <p:nvPr>
            <p:ph type="sldNum" sz="quarter" idx="12"/>
          </p:nvPr>
        </p:nvSpPr>
        <p:spPr/>
        <p:txBody>
          <a:bodyPr/>
          <a:lstStyle/>
          <a:p>
            <a:fld id="{C35AF83E-0987-4A6A-8359-5720FAEDE119}" type="slidenum">
              <a:rPr lang="ko-KR" altLang="en-US" smtClean="0">
                <a:solidFill>
                  <a:srgbClr val="B80E0F">
                    <a:lumMod val="50000"/>
                  </a:srgbClr>
                </a:solidFill>
              </a:rPr>
              <a:pPr/>
              <a:t>‹#›</a:t>
            </a:fld>
            <a:endParaRPr lang="en-US" altLang="ko-KR">
              <a:solidFill>
                <a:srgbClr val="B80E0F">
                  <a:lumMod val="50000"/>
                </a:srgbClr>
              </a:solidFill>
            </a:endParaRPr>
          </a:p>
        </p:txBody>
      </p:sp>
    </p:spTree>
    <p:extLst>
      <p:ext uri="{BB962C8B-B14F-4D97-AF65-F5344CB8AC3E}">
        <p14:creationId xmlns:p14="http://schemas.microsoft.com/office/powerpoint/2010/main" val="116861420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20232" y="685800"/>
            <a:ext cx="3095145" cy="2023252"/>
          </a:xfrm>
        </p:spPr>
        <p:txBody>
          <a:bodyPr anchor="b">
            <a:normAutofit/>
          </a:bodyPr>
          <a:lstStyle>
            <a:lvl1pPr algn="ctr">
              <a:defRPr sz="3600"/>
            </a:lvl1pPr>
          </a:lstStyle>
          <a:p>
            <a:r>
              <a:rPr lang="en-US" smtClean="0"/>
              <a:t>Click to edit Master title style</a:t>
            </a:r>
            <a:endParaRPr lang="en-US" dirty="0"/>
          </a:p>
        </p:txBody>
      </p:sp>
      <p:sp>
        <p:nvSpPr>
          <p:cNvPr id="10" name="Content Placeholder 2"/>
          <p:cNvSpPr>
            <a:spLocks noGrp="1"/>
          </p:cNvSpPr>
          <p:nvPr>
            <p:ph sz="quarter" idx="13"/>
          </p:nvPr>
        </p:nvSpPr>
        <p:spPr>
          <a:xfrm>
            <a:off x="3784600" y="685801"/>
            <a:ext cx="4525781" cy="468878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20232" y="2709053"/>
            <a:ext cx="3095146" cy="2665533"/>
          </a:xfrm>
        </p:spPr>
        <p:txBody>
          <a:bodyPr anchor="t">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r>
              <a:rPr lang="en-US" altLang="ko-KR" smtClean="0">
                <a:solidFill>
                  <a:srgbClr val="B80E0F">
                    <a:lumMod val="50000"/>
                  </a:srgbClr>
                </a:solidFill>
              </a:rPr>
              <a:t>YOUR SITE HERE</a:t>
            </a:r>
            <a:endParaRPr lang="en-US" altLang="ko-KR">
              <a:solidFill>
                <a:srgbClr val="B80E0F">
                  <a:lumMod val="50000"/>
                </a:srgbClr>
              </a:solidFill>
            </a:endParaRPr>
          </a:p>
        </p:txBody>
      </p:sp>
      <p:sp>
        <p:nvSpPr>
          <p:cNvPr id="6" name="Footer Placeholder 5"/>
          <p:cNvSpPr>
            <a:spLocks noGrp="1"/>
          </p:cNvSpPr>
          <p:nvPr>
            <p:ph type="ftr" sz="quarter" idx="11"/>
          </p:nvPr>
        </p:nvSpPr>
        <p:spPr/>
        <p:txBody>
          <a:bodyPr/>
          <a:lstStyle/>
          <a:p>
            <a:endParaRPr lang="en-US" dirty="0">
              <a:solidFill>
                <a:srgbClr val="B80E0F">
                  <a:lumMod val="50000"/>
                </a:srgbClr>
              </a:solidFill>
            </a:endParaRPr>
          </a:p>
        </p:txBody>
      </p:sp>
      <p:sp>
        <p:nvSpPr>
          <p:cNvPr id="7" name="Slide Number Placeholder 6"/>
          <p:cNvSpPr>
            <a:spLocks noGrp="1"/>
          </p:cNvSpPr>
          <p:nvPr>
            <p:ph type="sldNum" sz="quarter" idx="12"/>
          </p:nvPr>
        </p:nvSpPr>
        <p:spPr/>
        <p:txBody>
          <a:bodyPr/>
          <a:lstStyle/>
          <a:p>
            <a:fld id="{FBA69242-1B37-4B95-AA16-4407768605E3}" type="slidenum">
              <a:rPr lang="ko-KR" altLang="en-US" smtClean="0">
                <a:solidFill>
                  <a:srgbClr val="B80E0F">
                    <a:lumMod val="50000"/>
                  </a:srgbClr>
                </a:solidFill>
              </a:rPr>
              <a:pPr/>
              <a:t>‹#›</a:t>
            </a:fld>
            <a:endParaRPr lang="en-US" altLang="ko-KR">
              <a:solidFill>
                <a:srgbClr val="B80E0F">
                  <a:lumMod val="50000"/>
                </a:srgbClr>
              </a:solidFill>
            </a:endParaRPr>
          </a:p>
        </p:txBody>
      </p:sp>
    </p:spTree>
    <p:extLst>
      <p:ext uri="{BB962C8B-B14F-4D97-AF65-F5344CB8AC3E}">
        <p14:creationId xmlns:p14="http://schemas.microsoft.com/office/powerpoint/2010/main" val="28507533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F6B15C5E-27E4-43D5-9499-8D4F3CC1B241}" type="datetimeFigureOut">
              <a:rPr lang="fa-IR" smtClean="0"/>
              <a:t>29/03/1442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1E63432E-6941-41A7-9842-97C06D97EED8}" type="slidenum">
              <a:rPr lang="fa-IR" smtClean="0"/>
              <a:t>‹#›</a:t>
            </a:fld>
            <a:endParaRPr lang="fa-IR"/>
          </a:p>
        </p:txBody>
      </p:sp>
    </p:spTree>
    <p:extLst>
      <p:ext uri="{BB962C8B-B14F-4D97-AF65-F5344CB8AC3E}">
        <p14:creationId xmlns:p14="http://schemas.microsoft.com/office/powerpoint/2010/main" val="170942451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14351" y="685800"/>
            <a:ext cx="4408172" cy="2023252"/>
          </a:xfrm>
        </p:spPr>
        <p:txBody>
          <a:bodyPr anchor="b">
            <a:normAutofit/>
          </a:bodyPr>
          <a:lstStyle>
            <a:lvl1pPr algn="ctr">
              <a:defRPr sz="36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147740" y="1"/>
            <a:ext cx="3162641" cy="5071533"/>
          </a:xfrm>
          <a:ln w="57150" cmpd="thinThick">
            <a:solidFill>
              <a:schemeClr val="bg1">
                <a:lumMod val="50000"/>
              </a:schemeClr>
            </a:solidFill>
            <a:miter lim="800000"/>
          </a:ln>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514351" y="2709053"/>
            <a:ext cx="4408171" cy="2362481"/>
          </a:xfrm>
        </p:spPr>
        <p:txBody>
          <a:bodyPr anchor="t">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r>
              <a:rPr lang="en-US" altLang="ko-KR" smtClean="0">
                <a:solidFill>
                  <a:srgbClr val="B80E0F">
                    <a:lumMod val="50000"/>
                  </a:srgbClr>
                </a:solidFill>
              </a:rPr>
              <a:t>YOUR SITE HERE</a:t>
            </a:r>
            <a:endParaRPr lang="en-US" altLang="ko-KR">
              <a:solidFill>
                <a:srgbClr val="B80E0F">
                  <a:lumMod val="50000"/>
                </a:srgbClr>
              </a:solidFill>
            </a:endParaRPr>
          </a:p>
        </p:txBody>
      </p:sp>
      <p:sp>
        <p:nvSpPr>
          <p:cNvPr id="6" name="Footer Placeholder 5"/>
          <p:cNvSpPr>
            <a:spLocks noGrp="1"/>
          </p:cNvSpPr>
          <p:nvPr>
            <p:ph type="ftr" sz="quarter" idx="11"/>
          </p:nvPr>
        </p:nvSpPr>
        <p:spPr/>
        <p:txBody>
          <a:bodyPr/>
          <a:lstStyle/>
          <a:p>
            <a:endParaRPr lang="en-US" dirty="0">
              <a:solidFill>
                <a:srgbClr val="B80E0F">
                  <a:lumMod val="50000"/>
                </a:srgbClr>
              </a:solidFill>
            </a:endParaRPr>
          </a:p>
        </p:txBody>
      </p:sp>
      <p:sp>
        <p:nvSpPr>
          <p:cNvPr id="7" name="Slide Number Placeholder 6"/>
          <p:cNvSpPr>
            <a:spLocks noGrp="1"/>
          </p:cNvSpPr>
          <p:nvPr>
            <p:ph type="sldNum" sz="quarter" idx="12"/>
          </p:nvPr>
        </p:nvSpPr>
        <p:spPr/>
        <p:txBody>
          <a:bodyPr/>
          <a:lstStyle/>
          <a:p>
            <a:fld id="{93703281-688B-4C0D-AC8B-C06622D64EE0}" type="slidenum">
              <a:rPr lang="ko-KR" altLang="en-US" smtClean="0">
                <a:solidFill>
                  <a:srgbClr val="B80E0F">
                    <a:lumMod val="50000"/>
                  </a:srgbClr>
                </a:solidFill>
              </a:rPr>
              <a:pPr/>
              <a:t>‹#›</a:t>
            </a:fld>
            <a:endParaRPr lang="en-US" altLang="ko-KR">
              <a:solidFill>
                <a:srgbClr val="B80E0F">
                  <a:lumMod val="50000"/>
                </a:srgbClr>
              </a:solidFill>
            </a:endParaRPr>
          </a:p>
        </p:txBody>
      </p:sp>
    </p:spTree>
    <p:extLst>
      <p:ext uri="{BB962C8B-B14F-4D97-AF65-F5344CB8AC3E}">
        <p14:creationId xmlns:p14="http://schemas.microsoft.com/office/powerpoint/2010/main" val="251359017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14350" y="4106333"/>
            <a:ext cx="7796031" cy="588846"/>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14351" y="685800"/>
            <a:ext cx="7794385" cy="3194903"/>
          </a:xfrm>
          <a:ln w="57150" cmpd="thinThick">
            <a:solidFill>
              <a:schemeClr val="bg1">
                <a:lumMod val="50000"/>
              </a:schemeClr>
            </a:solidFill>
            <a:miter lim="800000"/>
          </a:ln>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514335" y="4702923"/>
            <a:ext cx="7796046" cy="682472"/>
          </a:xfrm>
        </p:spPr>
        <p:txBody>
          <a:bodyPr anchor="t"/>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D9FFFB4-400D-1240-AB24-6F86C96D4DFB}" type="datetimeFigureOut">
              <a:rPr lang="en-US" smtClean="0">
                <a:solidFill>
                  <a:srgbClr val="B80E0F">
                    <a:lumMod val="50000"/>
                  </a:srgbClr>
                </a:solidFill>
              </a:rPr>
              <a:pPr/>
              <a:t>11/14/2020</a:t>
            </a:fld>
            <a:endParaRPr lang="en-US" dirty="0">
              <a:solidFill>
                <a:srgbClr val="B80E0F">
                  <a:lumMod val="50000"/>
                </a:srgbClr>
              </a:solidFill>
            </a:endParaRPr>
          </a:p>
        </p:txBody>
      </p:sp>
      <p:sp>
        <p:nvSpPr>
          <p:cNvPr id="6" name="Footer Placeholder 5"/>
          <p:cNvSpPr>
            <a:spLocks noGrp="1"/>
          </p:cNvSpPr>
          <p:nvPr>
            <p:ph type="ftr" sz="quarter" idx="11"/>
          </p:nvPr>
        </p:nvSpPr>
        <p:spPr/>
        <p:txBody>
          <a:bodyPr/>
          <a:lstStyle/>
          <a:p>
            <a:endParaRPr lang="en-US" dirty="0">
              <a:solidFill>
                <a:srgbClr val="B80E0F">
                  <a:lumMod val="50000"/>
                </a:srgbClr>
              </a:solidFill>
            </a:endParaRPr>
          </a:p>
        </p:txBody>
      </p:sp>
      <p:sp>
        <p:nvSpPr>
          <p:cNvPr id="7" name="Slide Number Placeholder 6"/>
          <p:cNvSpPr>
            <a:spLocks noGrp="1"/>
          </p:cNvSpPr>
          <p:nvPr>
            <p:ph type="sldNum" sz="quarter" idx="12"/>
          </p:nvPr>
        </p:nvSpPr>
        <p:spPr/>
        <p:txBody>
          <a:bodyPr/>
          <a:lstStyle/>
          <a:p>
            <a:fld id="{D57F1E4F-1CFF-5643-939E-217C01CDF565}" type="slidenum">
              <a:rPr lang="en-US" smtClean="0">
                <a:solidFill>
                  <a:srgbClr val="B80E0F">
                    <a:lumMod val="50000"/>
                  </a:srgbClr>
                </a:solidFill>
              </a:rPr>
              <a:pPr/>
              <a:t>‹#›</a:t>
            </a:fld>
            <a:endParaRPr lang="en-US" dirty="0">
              <a:solidFill>
                <a:srgbClr val="B80E0F">
                  <a:lumMod val="50000"/>
                </a:srgbClr>
              </a:solidFill>
            </a:endParaRPr>
          </a:p>
        </p:txBody>
      </p:sp>
    </p:spTree>
    <p:extLst>
      <p:ext uri="{BB962C8B-B14F-4D97-AF65-F5344CB8AC3E}">
        <p14:creationId xmlns:p14="http://schemas.microsoft.com/office/powerpoint/2010/main" val="1455672095"/>
      </p:ext>
    </p:extLst>
  </p:cSld>
  <p:clrMapOvr>
    <a:masterClrMapping/>
  </p:clrMapOvr>
  <p:hf sldNum="0" hdr="0" ftr="0"/>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514351" y="685801"/>
            <a:ext cx="7797677" cy="3194903"/>
          </a:xfrm>
        </p:spPr>
        <p:txBody>
          <a:bodyPr anchor="ctr">
            <a:normAutofit/>
          </a:bodyPr>
          <a:lstStyle>
            <a:lvl1pPr algn="ctr">
              <a:defRPr sz="4800"/>
            </a:lvl1pPr>
          </a:lstStyle>
          <a:p>
            <a:r>
              <a:rPr lang="en-US" smtClean="0"/>
              <a:t>Click to edit Master title style</a:t>
            </a:r>
            <a:endParaRPr lang="en-US" dirty="0"/>
          </a:p>
        </p:txBody>
      </p:sp>
      <p:sp>
        <p:nvSpPr>
          <p:cNvPr id="4" name="Text Placeholder 3"/>
          <p:cNvSpPr>
            <a:spLocks noGrp="1"/>
          </p:cNvSpPr>
          <p:nvPr>
            <p:ph type="body" sz="half" idx="2"/>
          </p:nvPr>
        </p:nvSpPr>
        <p:spPr>
          <a:xfrm>
            <a:off x="514335" y="4106333"/>
            <a:ext cx="7796047" cy="1273606"/>
          </a:xfrm>
        </p:spPr>
        <p:txBody>
          <a:bodyPr anchor="ct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44F351F-53B1-3B4C-8CD4-15B0457E8E3F}" type="datetimeFigureOut">
              <a:rPr lang="en-US" smtClean="0">
                <a:solidFill>
                  <a:srgbClr val="B80E0F">
                    <a:lumMod val="50000"/>
                  </a:srgbClr>
                </a:solidFill>
              </a:rPr>
              <a:pPr/>
              <a:t>11/14/2020</a:t>
            </a:fld>
            <a:endParaRPr lang="en-US" dirty="0">
              <a:solidFill>
                <a:srgbClr val="B80E0F">
                  <a:lumMod val="50000"/>
                </a:srgbClr>
              </a:solidFill>
            </a:endParaRPr>
          </a:p>
        </p:txBody>
      </p:sp>
      <p:sp>
        <p:nvSpPr>
          <p:cNvPr id="6" name="Footer Placeholder 5"/>
          <p:cNvSpPr>
            <a:spLocks noGrp="1"/>
          </p:cNvSpPr>
          <p:nvPr>
            <p:ph type="ftr" sz="quarter" idx="11"/>
          </p:nvPr>
        </p:nvSpPr>
        <p:spPr/>
        <p:txBody>
          <a:bodyPr/>
          <a:lstStyle/>
          <a:p>
            <a:endParaRPr lang="en-US" dirty="0">
              <a:solidFill>
                <a:srgbClr val="B80E0F">
                  <a:lumMod val="50000"/>
                </a:srgbClr>
              </a:solidFill>
            </a:endParaRPr>
          </a:p>
        </p:txBody>
      </p:sp>
      <p:sp>
        <p:nvSpPr>
          <p:cNvPr id="7" name="Slide Number Placeholder 6"/>
          <p:cNvSpPr>
            <a:spLocks noGrp="1"/>
          </p:cNvSpPr>
          <p:nvPr>
            <p:ph type="sldNum" sz="quarter" idx="12"/>
          </p:nvPr>
        </p:nvSpPr>
        <p:spPr/>
        <p:txBody>
          <a:bodyPr/>
          <a:lstStyle/>
          <a:p>
            <a:fld id="{D57F1E4F-1CFF-5643-939E-217C01CDF565}" type="slidenum">
              <a:rPr lang="en-US" smtClean="0">
                <a:solidFill>
                  <a:srgbClr val="B80E0F">
                    <a:lumMod val="50000"/>
                  </a:srgbClr>
                </a:solidFill>
              </a:rPr>
              <a:pPr/>
              <a:t>‹#›</a:t>
            </a:fld>
            <a:endParaRPr lang="en-US" dirty="0">
              <a:solidFill>
                <a:srgbClr val="B80E0F">
                  <a:lumMod val="50000"/>
                </a:srgbClr>
              </a:solidFill>
            </a:endParaRPr>
          </a:p>
        </p:txBody>
      </p:sp>
    </p:spTree>
    <p:extLst>
      <p:ext uri="{BB962C8B-B14F-4D97-AF65-F5344CB8AC3E}">
        <p14:creationId xmlns:p14="http://schemas.microsoft.com/office/powerpoint/2010/main" val="909216720"/>
      </p:ext>
    </p:extLst>
  </p:cSld>
  <p:clrMapOvr>
    <a:masterClrMapping/>
  </p:clrMapOvr>
  <p:hf sldNum="0" hdr="0" ftr="0"/>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1299" y="685800"/>
            <a:ext cx="7143765" cy="2916704"/>
          </a:xfrm>
        </p:spPr>
        <p:txBody>
          <a:bodyPr anchor="ctr">
            <a:normAutofit/>
          </a:bodyPr>
          <a:lstStyle>
            <a:lvl1pPr algn="ctr">
              <a:defRPr sz="48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162698" y="3610032"/>
            <a:ext cx="6500967" cy="377768"/>
          </a:xfrm>
        </p:spPr>
        <p:txBody>
          <a:bodyPr anchor="t">
            <a:normAutofit/>
          </a:bodyPr>
          <a:lstStyle>
            <a:lvl1pPr marL="0" indent="0" algn="r">
              <a:buNone/>
              <a:defRPr sz="1400">
                <a:solidFill>
                  <a:schemeClr val="tx1">
                    <a:lumMod val="50000"/>
                    <a:lumOff val="50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514351" y="4106334"/>
            <a:ext cx="7797662" cy="1268252"/>
          </a:xfrm>
        </p:spPr>
        <p:txBody>
          <a:bodyPr anchor="ct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AB1E8F6-4F69-E448-82E4-3FF8C30628E4}" type="datetimeFigureOut">
              <a:rPr lang="en-US" smtClean="0">
                <a:solidFill>
                  <a:srgbClr val="B80E0F">
                    <a:lumMod val="50000"/>
                  </a:srgbClr>
                </a:solidFill>
              </a:rPr>
              <a:pPr/>
              <a:t>11/14/2020</a:t>
            </a:fld>
            <a:endParaRPr lang="en-US" dirty="0">
              <a:solidFill>
                <a:srgbClr val="B80E0F">
                  <a:lumMod val="50000"/>
                </a:srgbClr>
              </a:solidFill>
            </a:endParaRPr>
          </a:p>
        </p:txBody>
      </p:sp>
      <p:sp>
        <p:nvSpPr>
          <p:cNvPr id="6" name="Footer Placeholder 5"/>
          <p:cNvSpPr>
            <a:spLocks noGrp="1"/>
          </p:cNvSpPr>
          <p:nvPr>
            <p:ph type="ftr" sz="quarter" idx="11"/>
          </p:nvPr>
        </p:nvSpPr>
        <p:spPr/>
        <p:txBody>
          <a:bodyPr/>
          <a:lstStyle/>
          <a:p>
            <a:endParaRPr lang="en-US" dirty="0">
              <a:solidFill>
                <a:srgbClr val="B80E0F">
                  <a:lumMod val="50000"/>
                </a:srgbClr>
              </a:solidFill>
            </a:endParaRPr>
          </a:p>
        </p:txBody>
      </p:sp>
      <p:sp>
        <p:nvSpPr>
          <p:cNvPr id="7" name="Slide Number Placeholder 6"/>
          <p:cNvSpPr>
            <a:spLocks noGrp="1"/>
          </p:cNvSpPr>
          <p:nvPr>
            <p:ph type="sldNum" sz="quarter" idx="12"/>
          </p:nvPr>
        </p:nvSpPr>
        <p:spPr/>
        <p:txBody>
          <a:bodyPr/>
          <a:lstStyle/>
          <a:p>
            <a:fld id="{D57F1E4F-1CFF-5643-939E-217C01CDF565}" type="slidenum">
              <a:rPr lang="en-US" smtClean="0">
                <a:solidFill>
                  <a:srgbClr val="B80E0F">
                    <a:lumMod val="50000"/>
                  </a:srgbClr>
                </a:solidFill>
              </a:rPr>
              <a:pPr/>
              <a:t>‹#›</a:t>
            </a:fld>
            <a:endParaRPr lang="en-US" dirty="0">
              <a:solidFill>
                <a:srgbClr val="B80E0F">
                  <a:lumMod val="50000"/>
                </a:srgbClr>
              </a:solidFill>
            </a:endParaRPr>
          </a:p>
        </p:txBody>
      </p:sp>
      <p:sp>
        <p:nvSpPr>
          <p:cNvPr id="10" name="TextBox 9"/>
          <p:cNvSpPr txBox="1"/>
          <p:nvPr/>
        </p:nvSpPr>
        <p:spPr>
          <a:xfrm>
            <a:off x="404280" y="887850"/>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1" name="TextBox 10"/>
          <p:cNvSpPr txBox="1"/>
          <p:nvPr/>
        </p:nvSpPr>
        <p:spPr>
          <a:xfrm>
            <a:off x="7897147" y="2906482"/>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2791180808"/>
      </p:ext>
    </p:extLst>
  </p:cSld>
  <p:clrMapOvr>
    <a:masterClrMapping/>
  </p:clrMapOvr>
  <p:hf sldNum="0" hdr="0" ftr="0"/>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514351" y="1723855"/>
            <a:ext cx="7796030" cy="2511835"/>
          </a:xfrm>
        </p:spPr>
        <p:txBody>
          <a:bodyPr anchor="b">
            <a:normAutofit/>
          </a:bodyPr>
          <a:lstStyle>
            <a:lvl1pPr algn="l">
              <a:defRPr sz="4800"/>
            </a:lvl1pPr>
          </a:lstStyle>
          <a:p>
            <a:r>
              <a:rPr lang="en-US" smtClean="0"/>
              <a:t>Click to edit Master title style</a:t>
            </a:r>
            <a:endParaRPr lang="en-US" dirty="0"/>
          </a:p>
        </p:txBody>
      </p:sp>
      <p:sp>
        <p:nvSpPr>
          <p:cNvPr id="4" name="Text Placeholder 3"/>
          <p:cNvSpPr>
            <a:spLocks noGrp="1"/>
          </p:cNvSpPr>
          <p:nvPr>
            <p:ph type="body" sz="half" idx="2"/>
          </p:nvPr>
        </p:nvSpPr>
        <p:spPr>
          <a:xfrm>
            <a:off x="514351" y="4247468"/>
            <a:ext cx="7796030" cy="1140644"/>
          </a:xfrm>
        </p:spPr>
        <p:txBody>
          <a:bodyPr anchor="t">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790BAD4-EC93-8B4C-97AE-9AB5F3271B19}" type="datetimeFigureOut">
              <a:rPr lang="en-US" smtClean="0">
                <a:solidFill>
                  <a:srgbClr val="B80E0F">
                    <a:lumMod val="50000"/>
                  </a:srgbClr>
                </a:solidFill>
              </a:rPr>
              <a:pPr/>
              <a:t>11/14/2020</a:t>
            </a:fld>
            <a:endParaRPr lang="en-US" dirty="0">
              <a:solidFill>
                <a:srgbClr val="B80E0F">
                  <a:lumMod val="50000"/>
                </a:srgbClr>
              </a:solidFill>
            </a:endParaRPr>
          </a:p>
        </p:txBody>
      </p:sp>
      <p:sp>
        <p:nvSpPr>
          <p:cNvPr id="6" name="Footer Placeholder 5"/>
          <p:cNvSpPr>
            <a:spLocks noGrp="1"/>
          </p:cNvSpPr>
          <p:nvPr>
            <p:ph type="ftr" sz="quarter" idx="11"/>
          </p:nvPr>
        </p:nvSpPr>
        <p:spPr/>
        <p:txBody>
          <a:bodyPr/>
          <a:lstStyle/>
          <a:p>
            <a:endParaRPr lang="en-US" dirty="0">
              <a:solidFill>
                <a:srgbClr val="B80E0F">
                  <a:lumMod val="50000"/>
                </a:srgbClr>
              </a:solidFill>
            </a:endParaRPr>
          </a:p>
        </p:txBody>
      </p:sp>
      <p:sp>
        <p:nvSpPr>
          <p:cNvPr id="7" name="Slide Number Placeholder 6"/>
          <p:cNvSpPr>
            <a:spLocks noGrp="1"/>
          </p:cNvSpPr>
          <p:nvPr>
            <p:ph type="sldNum" sz="quarter" idx="12"/>
          </p:nvPr>
        </p:nvSpPr>
        <p:spPr/>
        <p:txBody>
          <a:bodyPr/>
          <a:lstStyle/>
          <a:p>
            <a:fld id="{D57F1E4F-1CFF-5643-939E-217C01CDF565}" type="slidenum">
              <a:rPr lang="en-US" smtClean="0">
                <a:solidFill>
                  <a:srgbClr val="B80E0F">
                    <a:lumMod val="50000"/>
                  </a:srgbClr>
                </a:solidFill>
              </a:rPr>
              <a:pPr/>
              <a:t>‹#›</a:t>
            </a:fld>
            <a:endParaRPr lang="en-US" dirty="0">
              <a:solidFill>
                <a:srgbClr val="B80E0F">
                  <a:lumMod val="50000"/>
                </a:srgbClr>
              </a:solidFill>
            </a:endParaRPr>
          </a:p>
        </p:txBody>
      </p:sp>
    </p:spTree>
    <p:extLst>
      <p:ext uri="{BB962C8B-B14F-4D97-AF65-F5344CB8AC3E}">
        <p14:creationId xmlns:p14="http://schemas.microsoft.com/office/powerpoint/2010/main" val="1919251970"/>
      </p:ext>
    </p:extLst>
  </p:cSld>
  <p:clrMapOvr>
    <a:masterClrMapping/>
  </p:clrMapOvr>
  <p:hf sldNum="0" hdr="0" ftr="0"/>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514351" y="685801"/>
            <a:ext cx="7796030" cy="1151965"/>
          </a:xfrm>
        </p:spPr>
        <p:txBody>
          <a:bodyPr/>
          <a:lstStyle>
            <a:lvl1pPr algn="ctr">
              <a:defRPr/>
            </a:lvl1pPr>
          </a:lstStyle>
          <a:p>
            <a:r>
              <a:rPr lang="en-US" smtClean="0"/>
              <a:t>Click to edit Master title style</a:t>
            </a:r>
            <a:endParaRPr lang="en-US" dirty="0"/>
          </a:p>
        </p:txBody>
      </p:sp>
      <p:sp>
        <p:nvSpPr>
          <p:cNvPr id="7" name="Text Placeholder 2"/>
          <p:cNvSpPr>
            <a:spLocks noGrp="1"/>
          </p:cNvSpPr>
          <p:nvPr>
            <p:ph type="body" idx="1"/>
          </p:nvPr>
        </p:nvSpPr>
        <p:spPr>
          <a:xfrm>
            <a:off x="514352" y="2063395"/>
            <a:ext cx="2482596"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514352" y="2639658"/>
            <a:ext cx="2482596"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3175967" y="2063395"/>
            <a:ext cx="2482596"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3175966" y="2639658"/>
            <a:ext cx="2482596"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5827785" y="2063395"/>
            <a:ext cx="2482596"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5827785" y="2639658"/>
            <a:ext cx="2482596"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4D9FFFB4-400D-1240-AB24-6F86C96D4DFB}" type="datetimeFigureOut">
              <a:rPr lang="en-US" smtClean="0">
                <a:solidFill>
                  <a:srgbClr val="B80E0F">
                    <a:lumMod val="50000"/>
                  </a:srgbClr>
                </a:solidFill>
              </a:rPr>
              <a:pPr/>
              <a:t>11/14/2020</a:t>
            </a:fld>
            <a:endParaRPr lang="en-US" dirty="0">
              <a:solidFill>
                <a:srgbClr val="B80E0F">
                  <a:lumMod val="50000"/>
                </a:srgbClr>
              </a:solidFill>
            </a:endParaRPr>
          </a:p>
        </p:txBody>
      </p:sp>
      <p:sp>
        <p:nvSpPr>
          <p:cNvPr id="4" name="Footer Placeholder 3"/>
          <p:cNvSpPr>
            <a:spLocks noGrp="1"/>
          </p:cNvSpPr>
          <p:nvPr>
            <p:ph type="ftr" sz="quarter" idx="11"/>
          </p:nvPr>
        </p:nvSpPr>
        <p:spPr/>
        <p:txBody>
          <a:bodyPr/>
          <a:lstStyle/>
          <a:p>
            <a:endParaRPr lang="en-US" dirty="0">
              <a:solidFill>
                <a:srgbClr val="B80E0F">
                  <a:lumMod val="50000"/>
                </a:srgbClr>
              </a:solidFill>
            </a:endParaRPr>
          </a:p>
        </p:txBody>
      </p:sp>
      <p:sp>
        <p:nvSpPr>
          <p:cNvPr id="5" name="Slide Number Placeholder 4"/>
          <p:cNvSpPr>
            <a:spLocks noGrp="1"/>
          </p:cNvSpPr>
          <p:nvPr>
            <p:ph type="sldNum" sz="quarter" idx="12"/>
          </p:nvPr>
        </p:nvSpPr>
        <p:spPr/>
        <p:txBody>
          <a:bodyPr/>
          <a:lstStyle/>
          <a:p>
            <a:fld id="{D57F1E4F-1CFF-5643-939E-217C01CDF565}" type="slidenum">
              <a:rPr lang="en-US" smtClean="0">
                <a:solidFill>
                  <a:srgbClr val="B80E0F">
                    <a:lumMod val="50000"/>
                  </a:srgbClr>
                </a:solidFill>
              </a:rPr>
              <a:pPr/>
              <a:t>‹#›</a:t>
            </a:fld>
            <a:endParaRPr lang="en-US" dirty="0">
              <a:solidFill>
                <a:srgbClr val="B80E0F">
                  <a:lumMod val="50000"/>
                </a:srgbClr>
              </a:solidFill>
            </a:endParaRPr>
          </a:p>
        </p:txBody>
      </p:sp>
    </p:spTree>
    <p:extLst>
      <p:ext uri="{BB962C8B-B14F-4D97-AF65-F5344CB8AC3E}">
        <p14:creationId xmlns:p14="http://schemas.microsoft.com/office/powerpoint/2010/main" val="932021926"/>
      </p:ext>
    </p:extLst>
  </p:cSld>
  <p:clrMapOvr>
    <a:masterClrMapping/>
  </p:clrMapOvr>
  <p:hf sldNum="0" hdr="0" ftr="0"/>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514351" y="685801"/>
            <a:ext cx="7797662" cy="1151965"/>
          </a:xfrm>
        </p:spPr>
        <p:txBody>
          <a:bodyPr/>
          <a:lstStyle>
            <a:lvl1pPr algn="ctr">
              <a:defRPr/>
            </a:lvl1pPr>
          </a:lstStyle>
          <a:p>
            <a:r>
              <a:rPr lang="en-US" smtClean="0"/>
              <a:t>Click to edit Master title style</a:t>
            </a:r>
            <a:endParaRPr lang="en-US" dirty="0"/>
          </a:p>
        </p:txBody>
      </p:sp>
      <p:sp>
        <p:nvSpPr>
          <p:cNvPr id="19" name="Text Placeholder 2"/>
          <p:cNvSpPr>
            <a:spLocks noGrp="1"/>
          </p:cNvSpPr>
          <p:nvPr>
            <p:ph type="body" idx="1"/>
          </p:nvPr>
        </p:nvSpPr>
        <p:spPr>
          <a:xfrm>
            <a:off x="518880" y="3813025"/>
            <a:ext cx="2482596"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514335" y="2063396"/>
            <a:ext cx="2482596" cy="1536725"/>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518880" y="4389288"/>
            <a:ext cx="2482596" cy="98529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3178058" y="3813025"/>
            <a:ext cx="2482596"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3176999" y="2063396"/>
            <a:ext cx="2482596" cy="1535237"/>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3176998" y="4389286"/>
            <a:ext cx="2483655" cy="98530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5826708" y="3813025"/>
            <a:ext cx="2482596"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5826614" y="2063394"/>
            <a:ext cx="2482596" cy="1537196"/>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5826614" y="4389284"/>
            <a:ext cx="2482596" cy="985302"/>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4D9FFFB4-400D-1240-AB24-6F86C96D4DFB}" type="datetimeFigureOut">
              <a:rPr lang="en-US" smtClean="0">
                <a:solidFill>
                  <a:srgbClr val="B80E0F">
                    <a:lumMod val="50000"/>
                  </a:srgbClr>
                </a:solidFill>
              </a:rPr>
              <a:pPr/>
              <a:t>11/14/2020</a:t>
            </a:fld>
            <a:endParaRPr lang="en-US" dirty="0">
              <a:solidFill>
                <a:srgbClr val="B80E0F">
                  <a:lumMod val="50000"/>
                </a:srgbClr>
              </a:solidFill>
            </a:endParaRPr>
          </a:p>
        </p:txBody>
      </p:sp>
      <p:sp>
        <p:nvSpPr>
          <p:cNvPr id="4" name="Footer Placeholder 3"/>
          <p:cNvSpPr>
            <a:spLocks noGrp="1"/>
          </p:cNvSpPr>
          <p:nvPr>
            <p:ph type="ftr" sz="quarter" idx="11"/>
          </p:nvPr>
        </p:nvSpPr>
        <p:spPr/>
        <p:txBody>
          <a:bodyPr/>
          <a:lstStyle/>
          <a:p>
            <a:endParaRPr lang="en-US" dirty="0">
              <a:solidFill>
                <a:srgbClr val="B80E0F">
                  <a:lumMod val="50000"/>
                </a:srgbClr>
              </a:solidFill>
            </a:endParaRPr>
          </a:p>
        </p:txBody>
      </p:sp>
      <p:sp>
        <p:nvSpPr>
          <p:cNvPr id="5" name="Slide Number Placeholder 4"/>
          <p:cNvSpPr>
            <a:spLocks noGrp="1"/>
          </p:cNvSpPr>
          <p:nvPr>
            <p:ph type="sldNum" sz="quarter" idx="12"/>
          </p:nvPr>
        </p:nvSpPr>
        <p:spPr/>
        <p:txBody>
          <a:bodyPr/>
          <a:lstStyle/>
          <a:p>
            <a:fld id="{D57F1E4F-1CFF-5643-939E-217C01CDF565}" type="slidenum">
              <a:rPr lang="en-US" smtClean="0">
                <a:solidFill>
                  <a:srgbClr val="B80E0F">
                    <a:lumMod val="50000"/>
                  </a:srgbClr>
                </a:solidFill>
              </a:rPr>
              <a:pPr/>
              <a:t>‹#›</a:t>
            </a:fld>
            <a:endParaRPr lang="en-US" dirty="0">
              <a:solidFill>
                <a:srgbClr val="B80E0F">
                  <a:lumMod val="50000"/>
                </a:srgbClr>
              </a:solidFill>
            </a:endParaRPr>
          </a:p>
        </p:txBody>
      </p:sp>
    </p:spTree>
    <p:extLst>
      <p:ext uri="{BB962C8B-B14F-4D97-AF65-F5344CB8AC3E}">
        <p14:creationId xmlns:p14="http://schemas.microsoft.com/office/powerpoint/2010/main" val="127568441"/>
      </p:ext>
    </p:extLst>
  </p:cSld>
  <p:clrMapOvr>
    <a:masterClrMapping/>
  </p:clrMapOvr>
  <p:hf sldNum="0" hdr="0" ftr="0"/>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r">
              <a:defRPr/>
            </a:lvl1pPr>
          </a:lstStyle>
          <a:p>
            <a:r>
              <a:rPr lang="en-US" smtClean="0"/>
              <a:t>Click to edit Master title style</a:t>
            </a:r>
            <a:endParaRPr lang="en-US" dirty="0"/>
          </a:p>
        </p:txBody>
      </p:sp>
      <p:sp>
        <p:nvSpPr>
          <p:cNvPr id="11" name="Vertical Text Placeholder 2"/>
          <p:cNvSpPr>
            <a:spLocks noGrp="1"/>
          </p:cNvSpPr>
          <p:nvPr>
            <p:ph type="body" orient="vert" sz="quarter" idx="13"/>
          </p:nvPr>
        </p:nvSpPr>
        <p:spPr>
          <a:xfrm>
            <a:off x="514351" y="2063396"/>
            <a:ext cx="7796030" cy="331119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r>
              <a:rPr lang="en-US" altLang="ko-KR" smtClean="0">
                <a:solidFill>
                  <a:srgbClr val="B80E0F">
                    <a:lumMod val="50000"/>
                  </a:srgbClr>
                </a:solidFill>
              </a:rPr>
              <a:t>YOUR SITE HERE</a:t>
            </a:r>
            <a:endParaRPr lang="en-US" altLang="ko-KR">
              <a:solidFill>
                <a:srgbClr val="B80E0F">
                  <a:lumMod val="50000"/>
                </a:srgbClr>
              </a:solidFill>
            </a:endParaRPr>
          </a:p>
        </p:txBody>
      </p:sp>
      <p:sp>
        <p:nvSpPr>
          <p:cNvPr id="5" name="Footer Placeholder 4"/>
          <p:cNvSpPr>
            <a:spLocks noGrp="1"/>
          </p:cNvSpPr>
          <p:nvPr>
            <p:ph type="ftr" sz="quarter" idx="11"/>
          </p:nvPr>
        </p:nvSpPr>
        <p:spPr/>
        <p:txBody>
          <a:bodyPr/>
          <a:lstStyle/>
          <a:p>
            <a:endParaRPr lang="en-US" dirty="0">
              <a:solidFill>
                <a:srgbClr val="B80E0F">
                  <a:lumMod val="50000"/>
                </a:srgbClr>
              </a:solidFill>
            </a:endParaRPr>
          </a:p>
        </p:txBody>
      </p:sp>
      <p:sp>
        <p:nvSpPr>
          <p:cNvPr id="6" name="Slide Number Placeholder 5"/>
          <p:cNvSpPr>
            <a:spLocks noGrp="1"/>
          </p:cNvSpPr>
          <p:nvPr>
            <p:ph type="sldNum" sz="quarter" idx="12"/>
          </p:nvPr>
        </p:nvSpPr>
        <p:spPr/>
        <p:txBody>
          <a:bodyPr/>
          <a:lstStyle/>
          <a:p>
            <a:fld id="{6246C9FD-AD82-4DC9-8C93-FEB7D1DD6250}" type="slidenum">
              <a:rPr lang="ko-KR" altLang="en-US" smtClean="0">
                <a:solidFill>
                  <a:srgbClr val="B80E0F">
                    <a:lumMod val="50000"/>
                  </a:srgbClr>
                </a:solidFill>
              </a:rPr>
              <a:pPr/>
              <a:t>‹#›</a:t>
            </a:fld>
            <a:endParaRPr lang="en-US" altLang="ko-KR">
              <a:solidFill>
                <a:srgbClr val="B80E0F">
                  <a:lumMod val="50000"/>
                </a:srgbClr>
              </a:solidFill>
            </a:endParaRPr>
          </a:p>
        </p:txBody>
      </p:sp>
    </p:spTree>
    <p:extLst>
      <p:ext uri="{BB962C8B-B14F-4D97-AF65-F5344CB8AC3E}">
        <p14:creationId xmlns:p14="http://schemas.microsoft.com/office/powerpoint/2010/main" val="231856425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1896" y="685801"/>
            <a:ext cx="1698485" cy="4688785"/>
          </a:xfrm>
        </p:spPr>
        <p:txBody>
          <a:bodyPr vert="eaVert"/>
          <a:lstStyle>
            <a:lvl1pPr algn="l">
              <a:defRPr/>
            </a:lvl1pPr>
          </a:lstStyle>
          <a:p>
            <a:r>
              <a:rPr lang="en-US" smtClean="0"/>
              <a:t>Click to edit Master title style</a:t>
            </a:r>
            <a:endParaRPr lang="en-US" dirty="0"/>
          </a:p>
        </p:txBody>
      </p:sp>
      <p:sp>
        <p:nvSpPr>
          <p:cNvPr id="8" name="Vertical Text Placeholder 2"/>
          <p:cNvSpPr>
            <a:spLocks noGrp="1"/>
          </p:cNvSpPr>
          <p:nvPr>
            <p:ph type="body" orient="vert" sz="quarter" idx="13"/>
          </p:nvPr>
        </p:nvSpPr>
        <p:spPr>
          <a:xfrm>
            <a:off x="514351" y="685801"/>
            <a:ext cx="5928323" cy="4688785"/>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r>
              <a:rPr lang="en-US" altLang="ko-KR" smtClean="0">
                <a:solidFill>
                  <a:srgbClr val="B80E0F">
                    <a:lumMod val="50000"/>
                  </a:srgbClr>
                </a:solidFill>
              </a:rPr>
              <a:t>YOUR SITE HERE</a:t>
            </a:r>
            <a:endParaRPr lang="en-US" altLang="ko-KR">
              <a:solidFill>
                <a:srgbClr val="B80E0F">
                  <a:lumMod val="50000"/>
                </a:srgbClr>
              </a:solidFill>
            </a:endParaRPr>
          </a:p>
        </p:txBody>
      </p:sp>
      <p:sp>
        <p:nvSpPr>
          <p:cNvPr id="5" name="Footer Placeholder 4"/>
          <p:cNvSpPr>
            <a:spLocks noGrp="1"/>
          </p:cNvSpPr>
          <p:nvPr>
            <p:ph type="ftr" sz="quarter" idx="11"/>
          </p:nvPr>
        </p:nvSpPr>
        <p:spPr/>
        <p:txBody>
          <a:bodyPr/>
          <a:lstStyle/>
          <a:p>
            <a:endParaRPr lang="en-US" dirty="0">
              <a:solidFill>
                <a:srgbClr val="B80E0F">
                  <a:lumMod val="50000"/>
                </a:srgbClr>
              </a:solidFill>
            </a:endParaRPr>
          </a:p>
        </p:txBody>
      </p:sp>
      <p:sp>
        <p:nvSpPr>
          <p:cNvPr id="6" name="Slide Number Placeholder 5"/>
          <p:cNvSpPr>
            <a:spLocks noGrp="1"/>
          </p:cNvSpPr>
          <p:nvPr>
            <p:ph type="sldNum" sz="quarter" idx="12"/>
          </p:nvPr>
        </p:nvSpPr>
        <p:spPr/>
        <p:txBody>
          <a:bodyPr/>
          <a:lstStyle/>
          <a:p>
            <a:fld id="{C41131F4-D52C-490E-9CD0-70687F83DF6B}" type="slidenum">
              <a:rPr lang="ko-KR" altLang="en-US" smtClean="0">
                <a:solidFill>
                  <a:srgbClr val="B80E0F">
                    <a:lumMod val="50000"/>
                  </a:srgbClr>
                </a:solidFill>
              </a:rPr>
              <a:pPr/>
              <a:t>‹#›</a:t>
            </a:fld>
            <a:endParaRPr lang="en-US" altLang="ko-KR">
              <a:solidFill>
                <a:srgbClr val="B80E0F">
                  <a:lumMod val="50000"/>
                </a:srgbClr>
              </a:solidFill>
            </a:endParaRPr>
          </a:p>
        </p:txBody>
      </p:sp>
    </p:spTree>
    <p:extLst>
      <p:ext uri="{BB962C8B-B14F-4D97-AF65-F5344CB8AC3E}">
        <p14:creationId xmlns:p14="http://schemas.microsoft.com/office/powerpoint/2010/main" val="283829423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title">
  <p:cSld name="1_Title Slide">
    <p:bg bwMode="gray">
      <p:bgPr>
        <a:solidFill>
          <a:schemeClr val="bg1"/>
        </a:solidFill>
        <a:effectLst/>
      </p:bgPr>
    </p:bg>
    <p:spTree>
      <p:nvGrpSpPr>
        <p:cNvPr id="1" name=""/>
        <p:cNvGrpSpPr/>
        <p:nvPr/>
      </p:nvGrpSpPr>
      <p:grpSpPr>
        <a:xfrm>
          <a:off x="0" y="0"/>
          <a:ext cx="0" cy="0"/>
          <a:chOff x="0" y="0"/>
          <a:chExt cx="0" cy="0"/>
        </a:xfrm>
      </p:grpSpPr>
      <p:sp>
        <p:nvSpPr>
          <p:cNvPr id="2" name="AutoShape 49"/>
          <p:cNvSpPr>
            <a:spLocks noChangeArrowheads="1"/>
          </p:cNvSpPr>
          <p:nvPr userDrawn="1"/>
        </p:nvSpPr>
        <p:spPr bwMode="gray">
          <a:xfrm>
            <a:off x="0" y="6310313"/>
            <a:ext cx="9144000" cy="561975"/>
          </a:xfrm>
          <a:prstGeom prst="roundRect">
            <a:avLst>
              <a:gd name="adj" fmla="val 26273"/>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spTree>
    <p:extLst>
      <p:ext uri="{BB962C8B-B14F-4D97-AF65-F5344CB8AC3E}">
        <p14:creationId xmlns:p14="http://schemas.microsoft.com/office/powerpoint/2010/main" val="5053115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smtClean="0"/>
              <a:t>Click to edit Master title style</a:t>
            </a:r>
            <a:endParaRPr lang="fa-IR"/>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6B15C5E-27E4-43D5-9499-8D4F3CC1B241}" type="datetimeFigureOut">
              <a:rPr lang="fa-IR" smtClean="0"/>
              <a:t>29/03/1442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1E63432E-6941-41A7-9842-97C06D97EED8}" type="slidenum">
              <a:rPr lang="fa-IR" smtClean="0"/>
              <a:t>‹#›</a:t>
            </a:fld>
            <a:endParaRPr lang="fa-IR"/>
          </a:p>
        </p:txBody>
      </p:sp>
    </p:spTree>
    <p:extLst>
      <p:ext uri="{BB962C8B-B14F-4D97-AF65-F5344CB8AC3E}">
        <p14:creationId xmlns:p14="http://schemas.microsoft.com/office/powerpoint/2010/main" val="34428297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_Section Header">
    <p:spTree>
      <p:nvGrpSpPr>
        <p:cNvPr id="1" name=""/>
        <p:cNvGrpSpPr/>
        <p:nvPr/>
      </p:nvGrpSpPr>
      <p:grpSpPr>
        <a:xfrm>
          <a:off x="0" y="0"/>
          <a:ext cx="0" cy="0"/>
          <a:chOff x="0" y="0"/>
          <a:chExt cx="0" cy="0"/>
        </a:xfrm>
      </p:grpSpPr>
    </p:spTree>
    <p:extLst>
      <p:ext uri="{BB962C8B-B14F-4D97-AF65-F5344CB8AC3E}">
        <p14:creationId xmlns:p14="http://schemas.microsoft.com/office/powerpoint/2010/main" val="4271530951"/>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4" name="Flowchart: Stored Data 3"/>
          <p:cNvSpPr/>
          <p:nvPr userDrawn="1"/>
        </p:nvSpPr>
        <p:spPr bwMode="auto">
          <a:xfrm>
            <a:off x="2614708" y="71768"/>
            <a:ext cx="1320800" cy="636778"/>
          </a:xfrm>
          <a:prstGeom prst="flowChartOnlineStorage">
            <a:avLst/>
          </a:prstGeom>
          <a:solidFill>
            <a:srgbClr val="F68C22"/>
          </a:solidFill>
          <a:ln w="9525" cap="flat" cmpd="sng" algn="ctr">
            <a:noFill/>
            <a:prstDash val="solid"/>
            <a:round/>
            <a:headEnd type="none" w="med" len="med"/>
            <a:tailEnd type="none" w="med" len="med"/>
          </a:ln>
          <a:effectLst/>
          <a:scene3d>
            <a:camera prst="orthographicFront"/>
            <a:lightRig rig="threePt" dir="t"/>
          </a:scene3d>
          <a:sp3d>
            <a:bevelT/>
          </a:sp3d>
          <a:extLst/>
        </p:spPr>
        <p:txBody>
          <a:bodyPr vert="horz" wrap="square" lIns="91440" tIns="45720" rIns="91440" bIns="45720" numCol="1" rtlCol="0" anchor="t" anchorCtr="0" compatLnSpc="1">
            <a:prstTxWarp prst="textNoShape">
              <a:avLst/>
            </a:prstTxWarp>
          </a:bodyPr>
          <a:lstStyle/>
          <a:p>
            <a:pPr algn="l" rtl="0" eaLnBrk="0" fontAlgn="base" hangingPunct="0">
              <a:spcBef>
                <a:spcPct val="0"/>
              </a:spcBef>
              <a:spcAft>
                <a:spcPct val="0"/>
              </a:spcAft>
            </a:pPr>
            <a:endParaRPr lang="en-US">
              <a:solidFill>
                <a:prstClr val="black"/>
              </a:solidFill>
              <a:latin typeface="Times New Roman" pitchFamily="18" charset="0"/>
            </a:endParaRPr>
          </a:p>
        </p:txBody>
      </p:sp>
      <p:sp>
        <p:nvSpPr>
          <p:cNvPr id="12" name="Flowchart: Stored Data 11"/>
          <p:cNvSpPr/>
          <p:nvPr userDrawn="1"/>
        </p:nvSpPr>
        <p:spPr bwMode="auto">
          <a:xfrm>
            <a:off x="1395508" y="71768"/>
            <a:ext cx="1320800" cy="636778"/>
          </a:xfrm>
          <a:prstGeom prst="flowChartOnlineStorage">
            <a:avLst/>
          </a:prstGeom>
          <a:solidFill>
            <a:srgbClr val="F9B268"/>
          </a:solidFill>
          <a:ln w="9525" cap="flat" cmpd="sng" algn="ctr">
            <a:noFill/>
            <a:prstDash val="solid"/>
            <a:round/>
            <a:headEnd type="none" w="med" len="med"/>
            <a:tailEnd type="none" w="med" len="med"/>
          </a:ln>
          <a:effectLst/>
          <a:scene3d>
            <a:camera prst="orthographicFront"/>
            <a:lightRig rig="threePt" dir="t"/>
          </a:scene3d>
          <a:sp3d>
            <a:bevelT/>
          </a:sp3d>
          <a:extLst/>
        </p:spPr>
        <p:txBody>
          <a:bodyPr vert="horz" wrap="square" lIns="91440" tIns="45720" rIns="91440" bIns="45720" numCol="1" rtlCol="0" anchor="t" anchorCtr="0" compatLnSpc="1">
            <a:prstTxWarp prst="textNoShape">
              <a:avLst/>
            </a:prstTxWarp>
          </a:bodyPr>
          <a:lstStyle/>
          <a:p>
            <a:pPr algn="l" rtl="0" eaLnBrk="0" fontAlgn="base" hangingPunct="0">
              <a:spcBef>
                <a:spcPct val="0"/>
              </a:spcBef>
              <a:spcAft>
                <a:spcPct val="0"/>
              </a:spcAft>
            </a:pPr>
            <a:endParaRPr lang="en-US">
              <a:solidFill>
                <a:prstClr val="black"/>
              </a:solidFill>
              <a:latin typeface="Times New Roman" pitchFamily="18" charset="0"/>
            </a:endParaRPr>
          </a:p>
        </p:txBody>
      </p:sp>
      <p:sp>
        <p:nvSpPr>
          <p:cNvPr id="13" name="Flowchart: Stored Data 12"/>
          <p:cNvSpPr/>
          <p:nvPr userDrawn="1"/>
        </p:nvSpPr>
        <p:spPr bwMode="auto">
          <a:xfrm>
            <a:off x="163608" y="71768"/>
            <a:ext cx="1320800" cy="636778"/>
          </a:xfrm>
          <a:prstGeom prst="flowChartOnlineStorage">
            <a:avLst/>
          </a:prstGeom>
          <a:solidFill>
            <a:srgbClr val="F9B268"/>
          </a:solidFill>
          <a:ln w="9525" cap="flat" cmpd="sng" algn="ctr">
            <a:noFill/>
            <a:prstDash val="solid"/>
            <a:round/>
            <a:headEnd type="none" w="med" len="med"/>
            <a:tailEnd type="none" w="med" len="med"/>
          </a:ln>
          <a:effectLst/>
          <a:scene3d>
            <a:camera prst="orthographicFront"/>
            <a:lightRig rig="threePt" dir="t"/>
          </a:scene3d>
          <a:sp3d>
            <a:bevelT/>
          </a:sp3d>
          <a:extLst/>
        </p:spPr>
        <p:txBody>
          <a:bodyPr vert="horz" wrap="square" lIns="91440" tIns="45720" rIns="91440" bIns="45720" numCol="1" rtlCol="0" anchor="t" anchorCtr="0" compatLnSpc="1">
            <a:prstTxWarp prst="textNoShape">
              <a:avLst/>
            </a:prstTxWarp>
          </a:bodyPr>
          <a:lstStyle/>
          <a:p>
            <a:pPr algn="l" rtl="0" eaLnBrk="0" fontAlgn="base" hangingPunct="0">
              <a:spcBef>
                <a:spcPct val="0"/>
              </a:spcBef>
              <a:spcAft>
                <a:spcPct val="0"/>
              </a:spcAft>
            </a:pPr>
            <a:endParaRPr lang="en-US">
              <a:solidFill>
                <a:prstClr val="black"/>
              </a:solidFill>
              <a:latin typeface="Times New Roman" pitchFamily="18" charset="0"/>
            </a:endParaRPr>
          </a:p>
        </p:txBody>
      </p:sp>
    </p:spTree>
    <p:extLst>
      <p:ext uri="{BB962C8B-B14F-4D97-AF65-F5344CB8AC3E}">
        <p14:creationId xmlns:p14="http://schemas.microsoft.com/office/powerpoint/2010/main" val="3428905446"/>
      </p:ext>
    </p:extLst>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2_Section Header">
    <p:spTree>
      <p:nvGrpSpPr>
        <p:cNvPr id="1" name=""/>
        <p:cNvGrpSpPr/>
        <p:nvPr/>
      </p:nvGrpSpPr>
      <p:grpSpPr>
        <a:xfrm>
          <a:off x="0" y="0"/>
          <a:ext cx="0" cy="0"/>
          <a:chOff x="0" y="0"/>
          <a:chExt cx="0" cy="0"/>
        </a:xfrm>
      </p:grpSpPr>
      <p:pic>
        <p:nvPicPr>
          <p:cNvPr id="6"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972616" y="-232013"/>
            <a:ext cx="1134971" cy="11681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83520470"/>
      </p:ext>
    </p:extLst>
  </p:cSld>
  <p:clrMapOvr>
    <a:masterClrMapping/>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3_Section Header">
    <p:spTree>
      <p:nvGrpSpPr>
        <p:cNvPr id="1" name=""/>
        <p:cNvGrpSpPr/>
        <p:nvPr/>
      </p:nvGrpSpPr>
      <p:grpSpPr>
        <a:xfrm>
          <a:off x="0" y="0"/>
          <a:ext cx="0" cy="0"/>
          <a:chOff x="0" y="0"/>
          <a:chExt cx="0" cy="0"/>
        </a:xfrm>
      </p:grpSpPr>
    </p:spTree>
    <p:extLst>
      <p:ext uri="{BB962C8B-B14F-4D97-AF65-F5344CB8AC3E}">
        <p14:creationId xmlns:p14="http://schemas.microsoft.com/office/powerpoint/2010/main" val="3095428982"/>
      </p:ext>
    </p:extLst>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4" name="Flowchart: Stored Data 3"/>
          <p:cNvSpPr/>
          <p:nvPr userDrawn="1"/>
        </p:nvSpPr>
        <p:spPr bwMode="auto">
          <a:xfrm>
            <a:off x="2614708" y="71768"/>
            <a:ext cx="1320800" cy="636778"/>
          </a:xfrm>
          <a:prstGeom prst="flowChartOnlineStorage">
            <a:avLst/>
          </a:prstGeom>
          <a:solidFill>
            <a:srgbClr val="F9B268"/>
          </a:solidFill>
          <a:ln w="9525" cap="flat" cmpd="sng" algn="ctr">
            <a:noFill/>
            <a:prstDash val="solid"/>
            <a:round/>
            <a:headEnd type="none" w="med" len="med"/>
            <a:tailEnd type="none" w="med" len="med"/>
          </a:ln>
          <a:effectLst/>
          <a:scene3d>
            <a:camera prst="orthographicFront"/>
            <a:lightRig rig="threePt" dir="t"/>
          </a:scene3d>
          <a:sp3d>
            <a:bevelT/>
          </a:sp3d>
          <a:extLst/>
        </p:spPr>
        <p:txBody>
          <a:bodyPr vert="horz" wrap="square" lIns="91440" tIns="45720" rIns="91440" bIns="45720" numCol="1" rtlCol="0" anchor="t" anchorCtr="0" compatLnSpc="1">
            <a:prstTxWarp prst="textNoShape">
              <a:avLst/>
            </a:prstTxWarp>
          </a:bodyPr>
          <a:lstStyle/>
          <a:p>
            <a:pPr algn="l" rtl="0" eaLnBrk="0" fontAlgn="base" hangingPunct="0">
              <a:spcBef>
                <a:spcPct val="0"/>
              </a:spcBef>
              <a:spcAft>
                <a:spcPct val="0"/>
              </a:spcAft>
            </a:pPr>
            <a:endParaRPr lang="en-US">
              <a:solidFill>
                <a:prstClr val="black"/>
              </a:solidFill>
              <a:latin typeface="Times New Roman" pitchFamily="18" charset="0"/>
            </a:endParaRPr>
          </a:p>
        </p:txBody>
      </p:sp>
      <p:sp>
        <p:nvSpPr>
          <p:cNvPr id="12" name="Flowchart: Stored Data 11"/>
          <p:cNvSpPr/>
          <p:nvPr userDrawn="1"/>
        </p:nvSpPr>
        <p:spPr bwMode="auto">
          <a:xfrm>
            <a:off x="1395508" y="71768"/>
            <a:ext cx="1320800" cy="636778"/>
          </a:xfrm>
          <a:prstGeom prst="flowChartOnlineStorage">
            <a:avLst/>
          </a:prstGeom>
          <a:solidFill>
            <a:srgbClr val="F68C22"/>
          </a:solidFill>
          <a:ln w="9525" cap="flat" cmpd="sng" algn="ctr">
            <a:noFill/>
            <a:prstDash val="solid"/>
            <a:round/>
            <a:headEnd type="none" w="med" len="med"/>
            <a:tailEnd type="none" w="med" len="med"/>
          </a:ln>
          <a:effectLst/>
          <a:scene3d>
            <a:camera prst="orthographicFront"/>
            <a:lightRig rig="threePt" dir="t"/>
          </a:scene3d>
          <a:sp3d>
            <a:bevelT/>
          </a:sp3d>
          <a:extLst/>
        </p:spPr>
        <p:txBody>
          <a:bodyPr vert="horz" wrap="square" lIns="91440" tIns="45720" rIns="91440" bIns="45720" numCol="1" rtlCol="0" anchor="t" anchorCtr="0" compatLnSpc="1">
            <a:prstTxWarp prst="textNoShape">
              <a:avLst/>
            </a:prstTxWarp>
          </a:bodyPr>
          <a:lstStyle/>
          <a:p>
            <a:pPr algn="l" rtl="0" eaLnBrk="0" fontAlgn="base" hangingPunct="0">
              <a:spcBef>
                <a:spcPct val="0"/>
              </a:spcBef>
              <a:spcAft>
                <a:spcPct val="0"/>
              </a:spcAft>
            </a:pPr>
            <a:endParaRPr lang="en-US">
              <a:solidFill>
                <a:prstClr val="black"/>
              </a:solidFill>
              <a:latin typeface="Times New Roman" pitchFamily="18" charset="0"/>
            </a:endParaRPr>
          </a:p>
        </p:txBody>
      </p:sp>
      <p:sp>
        <p:nvSpPr>
          <p:cNvPr id="13" name="Flowchart: Stored Data 12"/>
          <p:cNvSpPr/>
          <p:nvPr userDrawn="1"/>
        </p:nvSpPr>
        <p:spPr bwMode="auto">
          <a:xfrm>
            <a:off x="163608" y="71768"/>
            <a:ext cx="1320800" cy="636778"/>
          </a:xfrm>
          <a:prstGeom prst="flowChartOnlineStorage">
            <a:avLst/>
          </a:prstGeom>
          <a:solidFill>
            <a:srgbClr val="F9B268"/>
          </a:solidFill>
          <a:ln w="9525" cap="flat" cmpd="sng" algn="ctr">
            <a:noFill/>
            <a:prstDash val="solid"/>
            <a:round/>
            <a:headEnd type="none" w="med" len="med"/>
            <a:tailEnd type="none" w="med" len="med"/>
          </a:ln>
          <a:effectLst/>
          <a:scene3d>
            <a:camera prst="orthographicFront"/>
            <a:lightRig rig="threePt" dir="t"/>
          </a:scene3d>
          <a:sp3d>
            <a:bevelT/>
          </a:sp3d>
          <a:extLst/>
        </p:spPr>
        <p:txBody>
          <a:bodyPr vert="horz" wrap="square" lIns="91440" tIns="45720" rIns="91440" bIns="45720" numCol="1" rtlCol="0" anchor="t" anchorCtr="0" compatLnSpc="1">
            <a:prstTxWarp prst="textNoShape">
              <a:avLst/>
            </a:prstTxWarp>
          </a:bodyPr>
          <a:lstStyle/>
          <a:p>
            <a:pPr algn="l" rtl="0" eaLnBrk="0" fontAlgn="base" hangingPunct="0">
              <a:spcBef>
                <a:spcPct val="0"/>
              </a:spcBef>
              <a:spcAft>
                <a:spcPct val="0"/>
              </a:spcAft>
            </a:pPr>
            <a:endParaRPr lang="en-US">
              <a:solidFill>
                <a:prstClr val="black"/>
              </a:solidFill>
              <a:latin typeface="Times New Roman" pitchFamily="18" charset="0"/>
            </a:endParaRPr>
          </a:p>
        </p:txBody>
      </p:sp>
    </p:spTree>
    <p:extLst>
      <p:ext uri="{BB962C8B-B14F-4D97-AF65-F5344CB8AC3E}">
        <p14:creationId xmlns:p14="http://schemas.microsoft.com/office/powerpoint/2010/main" val="3299744932"/>
      </p:ext>
    </p:extLst>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4" name="Flowchart: Stored Data 3"/>
          <p:cNvSpPr/>
          <p:nvPr userDrawn="1"/>
        </p:nvSpPr>
        <p:spPr bwMode="auto">
          <a:xfrm>
            <a:off x="2614708" y="71768"/>
            <a:ext cx="1320800" cy="636778"/>
          </a:xfrm>
          <a:prstGeom prst="flowChartOnlineStorage">
            <a:avLst/>
          </a:prstGeom>
          <a:solidFill>
            <a:srgbClr val="F9B268"/>
          </a:solidFill>
          <a:ln w="9525" cap="flat" cmpd="sng" algn="ctr">
            <a:noFill/>
            <a:prstDash val="solid"/>
            <a:round/>
            <a:headEnd type="none" w="med" len="med"/>
            <a:tailEnd type="none" w="med" len="med"/>
          </a:ln>
          <a:effectLst/>
          <a:scene3d>
            <a:camera prst="orthographicFront"/>
            <a:lightRig rig="threePt" dir="t"/>
          </a:scene3d>
          <a:sp3d>
            <a:bevelT/>
          </a:sp3d>
          <a:extLst/>
        </p:spPr>
        <p:txBody>
          <a:bodyPr vert="horz" wrap="square" lIns="91440" tIns="45720" rIns="91440" bIns="45720" numCol="1" rtlCol="0" anchor="t" anchorCtr="0" compatLnSpc="1">
            <a:prstTxWarp prst="textNoShape">
              <a:avLst/>
            </a:prstTxWarp>
          </a:bodyPr>
          <a:lstStyle/>
          <a:p>
            <a:pPr algn="l" rtl="0" eaLnBrk="0" fontAlgn="base" hangingPunct="0">
              <a:spcBef>
                <a:spcPct val="0"/>
              </a:spcBef>
              <a:spcAft>
                <a:spcPct val="0"/>
              </a:spcAft>
            </a:pPr>
            <a:endParaRPr lang="en-US">
              <a:solidFill>
                <a:prstClr val="black"/>
              </a:solidFill>
              <a:latin typeface="Times New Roman" pitchFamily="18" charset="0"/>
            </a:endParaRPr>
          </a:p>
        </p:txBody>
      </p:sp>
      <p:sp>
        <p:nvSpPr>
          <p:cNvPr id="12" name="Flowchart: Stored Data 11"/>
          <p:cNvSpPr/>
          <p:nvPr userDrawn="1"/>
        </p:nvSpPr>
        <p:spPr bwMode="auto">
          <a:xfrm>
            <a:off x="1395508" y="71768"/>
            <a:ext cx="1320800" cy="636778"/>
          </a:xfrm>
          <a:prstGeom prst="flowChartOnlineStorage">
            <a:avLst/>
          </a:prstGeom>
          <a:solidFill>
            <a:srgbClr val="F9B268"/>
          </a:solidFill>
          <a:ln w="9525" cap="flat" cmpd="sng" algn="ctr">
            <a:noFill/>
            <a:prstDash val="solid"/>
            <a:round/>
            <a:headEnd type="none" w="med" len="med"/>
            <a:tailEnd type="none" w="med" len="med"/>
          </a:ln>
          <a:effectLst/>
          <a:scene3d>
            <a:camera prst="orthographicFront"/>
            <a:lightRig rig="threePt" dir="t"/>
          </a:scene3d>
          <a:sp3d>
            <a:bevelT/>
          </a:sp3d>
          <a:extLst/>
        </p:spPr>
        <p:txBody>
          <a:bodyPr vert="horz" wrap="square" lIns="91440" tIns="45720" rIns="91440" bIns="45720" numCol="1" rtlCol="0" anchor="t" anchorCtr="0" compatLnSpc="1">
            <a:prstTxWarp prst="textNoShape">
              <a:avLst/>
            </a:prstTxWarp>
          </a:bodyPr>
          <a:lstStyle/>
          <a:p>
            <a:pPr algn="l" rtl="0" eaLnBrk="0" fontAlgn="base" hangingPunct="0">
              <a:spcBef>
                <a:spcPct val="0"/>
              </a:spcBef>
              <a:spcAft>
                <a:spcPct val="0"/>
              </a:spcAft>
            </a:pPr>
            <a:endParaRPr lang="en-US">
              <a:solidFill>
                <a:prstClr val="black"/>
              </a:solidFill>
              <a:latin typeface="Times New Roman" pitchFamily="18" charset="0"/>
            </a:endParaRPr>
          </a:p>
        </p:txBody>
      </p:sp>
      <p:sp>
        <p:nvSpPr>
          <p:cNvPr id="13" name="Flowchart: Stored Data 12"/>
          <p:cNvSpPr/>
          <p:nvPr userDrawn="1"/>
        </p:nvSpPr>
        <p:spPr bwMode="auto">
          <a:xfrm>
            <a:off x="163608" y="71768"/>
            <a:ext cx="1320800" cy="636778"/>
          </a:xfrm>
          <a:prstGeom prst="flowChartOnlineStorage">
            <a:avLst/>
          </a:prstGeom>
          <a:solidFill>
            <a:srgbClr val="F68C22"/>
          </a:solidFill>
          <a:ln w="9525" cap="flat" cmpd="sng" algn="ctr">
            <a:noFill/>
            <a:prstDash val="solid"/>
            <a:round/>
            <a:headEnd type="none" w="med" len="med"/>
            <a:tailEnd type="none" w="med" len="med"/>
          </a:ln>
          <a:effectLst/>
          <a:scene3d>
            <a:camera prst="orthographicFront"/>
            <a:lightRig rig="threePt" dir="t"/>
          </a:scene3d>
          <a:sp3d>
            <a:bevelT/>
          </a:sp3d>
          <a:extLst/>
        </p:spPr>
        <p:txBody>
          <a:bodyPr vert="horz" wrap="square" lIns="91440" tIns="45720" rIns="91440" bIns="45720" numCol="1" rtlCol="0" anchor="t" anchorCtr="0" compatLnSpc="1">
            <a:prstTxWarp prst="textNoShape">
              <a:avLst/>
            </a:prstTxWarp>
          </a:bodyPr>
          <a:lstStyle/>
          <a:p>
            <a:pPr algn="l" rtl="0" eaLnBrk="0" fontAlgn="base" hangingPunct="0">
              <a:spcBef>
                <a:spcPct val="0"/>
              </a:spcBef>
              <a:spcAft>
                <a:spcPct val="0"/>
              </a:spcAft>
            </a:pPr>
            <a:endParaRPr lang="en-US">
              <a:solidFill>
                <a:prstClr val="black"/>
              </a:solidFill>
              <a:latin typeface="Times New Roman" pitchFamily="18" charset="0"/>
            </a:endParaRPr>
          </a:p>
        </p:txBody>
      </p:sp>
    </p:spTree>
    <p:extLst>
      <p:ext uri="{BB962C8B-B14F-4D97-AF65-F5344CB8AC3E}">
        <p14:creationId xmlns:p14="http://schemas.microsoft.com/office/powerpoint/2010/main" val="4105470318"/>
      </p:ext>
    </p:extLst>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4" name="Flowchart: Stored Data 3"/>
          <p:cNvSpPr/>
          <p:nvPr userDrawn="1"/>
        </p:nvSpPr>
        <p:spPr bwMode="auto">
          <a:xfrm>
            <a:off x="2614708" y="71768"/>
            <a:ext cx="1320800" cy="636778"/>
          </a:xfrm>
          <a:prstGeom prst="flowChartOnlineStorage">
            <a:avLst/>
          </a:prstGeom>
          <a:solidFill>
            <a:srgbClr val="F9B268"/>
          </a:solidFill>
          <a:ln w="9525" cap="flat" cmpd="sng" algn="ctr">
            <a:noFill/>
            <a:prstDash val="solid"/>
            <a:round/>
            <a:headEnd type="none" w="med" len="med"/>
            <a:tailEnd type="none" w="med" len="med"/>
          </a:ln>
          <a:effectLst/>
          <a:scene3d>
            <a:camera prst="orthographicFront"/>
            <a:lightRig rig="threePt" dir="t"/>
          </a:scene3d>
          <a:sp3d>
            <a:bevelT/>
          </a:sp3d>
          <a:extLst/>
        </p:spPr>
        <p:txBody>
          <a:bodyPr vert="horz" wrap="square" lIns="91440" tIns="45720" rIns="91440" bIns="45720" numCol="1" rtlCol="0" anchor="t" anchorCtr="0" compatLnSpc="1">
            <a:prstTxWarp prst="textNoShape">
              <a:avLst/>
            </a:prstTxWarp>
          </a:bodyPr>
          <a:lstStyle/>
          <a:p>
            <a:pPr algn="l" rtl="0" eaLnBrk="0" fontAlgn="base" hangingPunct="0">
              <a:spcBef>
                <a:spcPct val="0"/>
              </a:spcBef>
              <a:spcAft>
                <a:spcPct val="0"/>
              </a:spcAft>
            </a:pPr>
            <a:endParaRPr lang="en-US">
              <a:solidFill>
                <a:prstClr val="black"/>
              </a:solidFill>
              <a:latin typeface="Times New Roman" pitchFamily="18" charset="0"/>
            </a:endParaRPr>
          </a:p>
        </p:txBody>
      </p:sp>
      <p:sp>
        <p:nvSpPr>
          <p:cNvPr id="12" name="Flowchart: Stored Data 11"/>
          <p:cNvSpPr/>
          <p:nvPr userDrawn="1"/>
        </p:nvSpPr>
        <p:spPr bwMode="auto">
          <a:xfrm>
            <a:off x="1395508" y="71768"/>
            <a:ext cx="1320800" cy="636778"/>
          </a:xfrm>
          <a:prstGeom prst="flowChartOnlineStorage">
            <a:avLst/>
          </a:prstGeom>
          <a:solidFill>
            <a:srgbClr val="F9B268"/>
          </a:solidFill>
          <a:ln w="9525" cap="flat" cmpd="sng" algn="ctr">
            <a:noFill/>
            <a:prstDash val="solid"/>
            <a:round/>
            <a:headEnd type="none" w="med" len="med"/>
            <a:tailEnd type="none" w="med" len="med"/>
          </a:ln>
          <a:effectLst/>
          <a:scene3d>
            <a:camera prst="orthographicFront"/>
            <a:lightRig rig="threePt" dir="t"/>
          </a:scene3d>
          <a:sp3d>
            <a:bevelT/>
          </a:sp3d>
          <a:extLst/>
        </p:spPr>
        <p:txBody>
          <a:bodyPr vert="horz" wrap="square" lIns="91440" tIns="45720" rIns="91440" bIns="45720" numCol="1" rtlCol="0" anchor="t" anchorCtr="0" compatLnSpc="1">
            <a:prstTxWarp prst="textNoShape">
              <a:avLst/>
            </a:prstTxWarp>
          </a:bodyPr>
          <a:lstStyle/>
          <a:p>
            <a:pPr algn="l" rtl="0" eaLnBrk="0" fontAlgn="base" hangingPunct="0">
              <a:spcBef>
                <a:spcPct val="0"/>
              </a:spcBef>
              <a:spcAft>
                <a:spcPct val="0"/>
              </a:spcAft>
            </a:pPr>
            <a:endParaRPr lang="en-US">
              <a:solidFill>
                <a:prstClr val="black"/>
              </a:solidFill>
              <a:latin typeface="Times New Roman" pitchFamily="18" charset="0"/>
            </a:endParaRPr>
          </a:p>
        </p:txBody>
      </p:sp>
      <p:sp>
        <p:nvSpPr>
          <p:cNvPr id="13" name="Flowchart: Stored Data 12"/>
          <p:cNvSpPr/>
          <p:nvPr userDrawn="1"/>
        </p:nvSpPr>
        <p:spPr bwMode="auto">
          <a:xfrm>
            <a:off x="163608" y="71768"/>
            <a:ext cx="1320800" cy="636778"/>
          </a:xfrm>
          <a:prstGeom prst="flowChartOnlineStorage">
            <a:avLst/>
          </a:prstGeom>
          <a:solidFill>
            <a:srgbClr val="F68C22"/>
          </a:solidFill>
          <a:ln w="9525" cap="flat" cmpd="sng" algn="ctr">
            <a:noFill/>
            <a:prstDash val="solid"/>
            <a:round/>
            <a:headEnd type="none" w="med" len="med"/>
            <a:tailEnd type="none" w="med" len="med"/>
          </a:ln>
          <a:effectLst/>
          <a:scene3d>
            <a:camera prst="orthographicFront"/>
            <a:lightRig rig="threePt" dir="t"/>
          </a:scene3d>
          <a:sp3d>
            <a:bevelT/>
          </a:sp3d>
          <a:extLst/>
        </p:spPr>
        <p:txBody>
          <a:bodyPr vert="horz" wrap="square" lIns="91440" tIns="45720" rIns="91440" bIns="45720" numCol="1" rtlCol="0" anchor="t" anchorCtr="0" compatLnSpc="1">
            <a:prstTxWarp prst="textNoShape">
              <a:avLst/>
            </a:prstTxWarp>
          </a:bodyPr>
          <a:lstStyle/>
          <a:p>
            <a:pPr algn="l" rtl="0" eaLnBrk="0" fontAlgn="base" hangingPunct="0">
              <a:spcBef>
                <a:spcPct val="0"/>
              </a:spcBef>
              <a:spcAft>
                <a:spcPct val="0"/>
              </a:spcAft>
            </a:pPr>
            <a:endParaRPr lang="en-US">
              <a:solidFill>
                <a:prstClr val="black"/>
              </a:solidFill>
              <a:latin typeface="Times New Roman" pitchFamily="18" charset="0"/>
            </a:endParaRPr>
          </a:p>
        </p:txBody>
      </p:sp>
    </p:spTree>
    <p:extLst>
      <p:ext uri="{BB962C8B-B14F-4D97-AF65-F5344CB8AC3E}">
        <p14:creationId xmlns:p14="http://schemas.microsoft.com/office/powerpoint/2010/main" val="2187545207"/>
      </p:ext>
    </p:extLst>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5_Title and Content">
    <p:spTree>
      <p:nvGrpSpPr>
        <p:cNvPr id="1" name=""/>
        <p:cNvGrpSpPr/>
        <p:nvPr/>
      </p:nvGrpSpPr>
      <p:grpSpPr>
        <a:xfrm>
          <a:off x="0" y="0"/>
          <a:ext cx="0" cy="0"/>
          <a:chOff x="0" y="0"/>
          <a:chExt cx="0" cy="0"/>
        </a:xfrm>
      </p:grpSpPr>
      <p:sp>
        <p:nvSpPr>
          <p:cNvPr id="4" name="Flowchart: Stored Data 3"/>
          <p:cNvSpPr/>
          <p:nvPr userDrawn="1"/>
        </p:nvSpPr>
        <p:spPr bwMode="auto">
          <a:xfrm>
            <a:off x="2614708" y="71768"/>
            <a:ext cx="1320800" cy="636778"/>
          </a:xfrm>
          <a:prstGeom prst="flowChartOnlineStorage">
            <a:avLst/>
          </a:prstGeom>
          <a:solidFill>
            <a:srgbClr val="F9B268"/>
          </a:solidFill>
          <a:ln w="9525" cap="flat" cmpd="sng" algn="ctr">
            <a:noFill/>
            <a:prstDash val="solid"/>
            <a:round/>
            <a:headEnd type="none" w="med" len="med"/>
            <a:tailEnd type="none" w="med" len="med"/>
          </a:ln>
          <a:effectLst/>
          <a:scene3d>
            <a:camera prst="orthographicFront"/>
            <a:lightRig rig="threePt" dir="t"/>
          </a:scene3d>
          <a:sp3d>
            <a:bevelT/>
          </a:sp3d>
          <a:extLst/>
        </p:spPr>
        <p:txBody>
          <a:bodyPr vert="horz" wrap="square" lIns="91440" tIns="45720" rIns="91440" bIns="45720" numCol="1" rtlCol="0" anchor="t" anchorCtr="0" compatLnSpc="1">
            <a:prstTxWarp prst="textNoShape">
              <a:avLst/>
            </a:prstTxWarp>
          </a:bodyPr>
          <a:lstStyle/>
          <a:p>
            <a:pPr algn="l" rtl="0" eaLnBrk="0" fontAlgn="base" hangingPunct="0">
              <a:spcBef>
                <a:spcPct val="0"/>
              </a:spcBef>
              <a:spcAft>
                <a:spcPct val="0"/>
              </a:spcAft>
            </a:pPr>
            <a:endParaRPr lang="en-US">
              <a:solidFill>
                <a:prstClr val="black"/>
              </a:solidFill>
              <a:latin typeface="Times New Roman" pitchFamily="18" charset="0"/>
            </a:endParaRPr>
          </a:p>
        </p:txBody>
      </p:sp>
      <p:sp>
        <p:nvSpPr>
          <p:cNvPr id="12" name="Flowchart: Stored Data 11"/>
          <p:cNvSpPr/>
          <p:nvPr userDrawn="1"/>
        </p:nvSpPr>
        <p:spPr bwMode="auto">
          <a:xfrm>
            <a:off x="1395508" y="71768"/>
            <a:ext cx="1320800" cy="636778"/>
          </a:xfrm>
          <a:prstGeom prst="flowChartOnlineStorage">
            <a:avLst/>
          </a:prstGeom>
          <a:solidFill>
            <a:srgbClr val="F9B268"/>
          </a:solidFill>
          <a:ln w="9525" cap="flat" cmpd="sng" algn="ctr">
            <a:noFill/>
            <a:prstDash val="solid"/>
            <a:round/>
            <a:headEnd type="none" w="med" len="med"/>
            <a:tailEnd type="none" w="med" len="med"/>
          </a:ln>
          <a:effectLst/>
          <a:scene3d>
            <a:camera prst="orthographicFront"/>
            <a:lightRig rig="threePt" dir="t"/>
          </a:scene3d>
          <a:sp3d>
            <a:bevelT/>
          </a:sp3d>
          <a:extLst/>
        </p:spPr>
        <p:txBody>
          <a:bodyPr vert="horz" wrap="square" lIns="91440" tIns="45720" rIns="91440" bIns="45720" numCol="1" rtlCol="0" anchor="t" anchorCtr="0" compatLnSpc="1">
            <a:prstTxWarp prst="textNoShape">
              <a:avLst/>
            </a:prstTxWarp>
          </a:bodyPr>
          <a:lstStyle/>
          <a:p>
            <a:pPr algn="l" rtl="0" eaLnBrk="0" fontAlgn="base" hangingPunct="0">
              <a:spcBef>
                <a:spcPct val="0"/>
              </a:spcBef>
              <a:spcAft>
                <a:spcPct val="0"/>
              </a:spcAft>
            </a:pPr>
            <a:endParaRPr lang="en-US">
              <a:solidFill>
                <a:prstClr val="black"/>
              </a:solidFill>
              <a:latin typeface="Times New Roman" pitchFamily="18" charset="0"/>
            </a:endParaRPr>
          </a:p>
        </p:txBody>
      </p:sp>
      <p:sp>
        <p:nvSpPr>
          <p:cNvPr id="13" name="Flowchart: Stored Data 12"/>
          <p:cNvSpPr/>
          <p:nvPr userDrawn="1"/>
        </p:nvSpPr>
        <p:spPr bwMode="auto">
          <a:xfrm>
            <a:off x="163608" y="71768"/>
            <a:ext cx="1320800" cy="636778"/>
          </a:xfrm>
          <a:prstGeom prst="flowChartOnlineStorage">
            <a:avLst/>
          </a:prstGeom>
          <a:solidFill>
            <a:srgbClr val="F68C22"/>
          </a:solidFill>
          <a:ln w="9525" cap="flat" cmpd="sng" algn="ctr">
            <a:noFill/>
            <a:prstDash val="solid"/>
            <a:round/>
            <a:headEnd type="none" w="med" len="med"/>
            <a:tailEnd type="none" w="med" len="med"/>
          </a:ln>
          <a:effectLst/>
          <a:scene3d>
            <a:camera prst="orthographicFront"/>
            <a:lightRig rig="threePt" dir="t"/>
          </a:scene3d>
          <a:sp3d>
            <a:bevelT/>
          </a:sp3d>
          <a:extLst/>
        </p:spPr>
        <p:txBody>
          <a:bodyPr vert="horz" wrap="square" lIns="91440" tIns="45720" rIns="91440" bIns="45720" numCol="1" rtlCol="0" anchor="t" anchorCtr="0" compatLnSpc="1">
            <a:prstTxWarp prst="textNoShape">
              <a:avLst/>
            </a:prstTxWarp>
          </a:bodyPr>
          <a:lstStyle/>
          <a:p>
            <a:pPr algn="l" rtl="0" eaLnBrk="0" fontAlgn="base" hangingPunct="0">
              <a:spcBef>
                <a:spcPct val="0"/>
              </a:spcBef>
              <a:spcAft>
                <a:spcPct val="0"/>
              </a:spcAft>
            </a:pPr>
            <a:endParaRPr lang="en-US">
              <a:solidFill>
                <a:prstClr val="black"/>
              </a:solidFill>
              <a:latin typeface="Times New Roman" pitchFamily="18" charset="0"/>
            </a:endParaRPr>
          </a:p>
        </p:txBody>
      </p:sp>
    </p:spTree>
    <p:extLst>
      <p:ext uri="{BB962C8B-B14F-4D97-AF65-F5344CB8AC3E}">
        <p14:creationId xmlns:p14="http://schemas.microsoft.com/office/powerpoint/2010/main" val="2642357328"/>
      </p:ext>
    </p:extLst>
  </p:cSld>
  <p:clrMapOvr>
    <a:masterClrMapping/>
  </p:clrMapOvr>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6_Title and Content">
    <p:spTree>
      <p:nvGrpSpPr>
        <p:cNvPr id="1" name=""/>
        <p:cNvGrpSpPr/>
        <p:nvPr/>
      </p:nvGrpSpPr>
      <p:grpSpPr>
        <a:xfrm>
          <a:off x="0" y="0"/>
          <a:ext cx="0" cy="0"/>
          <a:chOff x="0" y="0"/>
          <a:chExt cx="0" cy="0"/>
        </a:xfrm>
      </p:grpSpPr>
      <p:sp>
        <p:nvSpPr>
          <p:cNvPr id="4" name="Flowchart: Stored Data 3"/>
          <p:cNvSpPr/>
          <p:nvPr userDrawn="1"/>
        </p:nvSpPr>
        <p:spPr bwMode="auto">
          <a:xfrm>
            <a:off x="2614708" y="71768"/>
            <a:ext cx="1320800" cy="636778"/>
          </a:xfrm>
          <a:prstGeom prst="flowChartOnlineStorage">
            <a:avLst/>
          </a:prstGeom>
          <a:solidFill>
            <a:srgbClr val="F9B268"/>
          </a:solidFill>
          <a:ln w="9525" cap="flat" cmpd="sng" algn="ctr">
            <a:noFill/>
            <a:prstDash val="solid"/>
            <a:round/>
            <a:headEnd type="none" w="med" len="med"/>
            <a:tailEnd type="none" w="med" len="med"/>
          </a:ln>
          <a:effectLst/>
          <a:scene3d>
            <a:camera prst="orthographicFront"/>
            <a:lightRig rig="threePt" dir="t"/>
          </a:scene3d>
          <a:sp3d>
            <a:bevelT/>
          </a:sp3d>
          <a:extLst/>
        </p:spPr>
        <p:txBody>
          <a:bodyPr vert="horz" wrap="square" lIns="91440" tIns="45720" rIns="91440" bIns="45720" numCol="1" rtlCol="0" anchor="t" anchorCtr="0" compatLnSpc="1">
            <a:prstTxWarp prst="textNoShape">
              <a:avLst/>
            </a:prstTxWarp>
          </a:bodyPr>
          <a:lstStyle/>
          <a:p>
            <a:pPr algn="l" rtl="0" eaLnBrk="0" fontAlgn="base" hangingPunct="0">
              <a:spcBef>
                <a:spcPct val="0"/>
              </a:spcBef>
              <a:spcAft>
                <a:spcPct val="0"/>
              </a:spcAft>
            </a:pPr>
            <a:endParaRPr lang="en-US">
              <a:solidFill>
                <a:prstClr val="black"/>
              </a:solidFill>
              <a:latin typeface="Times New Roman" pitchFamily="18" charset="0"/>
            </a:endParaRPr>
          </a:p>
        </p:txBody>
      </p:sp>
      <p:sp>
        <p:nvSpPr>
          <p:cNvPr id="12" name="Flowchart: Stored Data 11"/>
          <p:cNvSpPr/>
          <p:nvPr userDrawn="1"/>
        </p:nvSpPr>
        <p:spPr bwMode="auto">
          <a:xfrm>
            <a:off x="1395508" y="71768"/>
            <a:ext cx="1320800" cy="636778"/>
          </a:xfrm>
          <a:prstGeom prst="flowChartOnlineStorage">
            <a:avLst/>
          </a:prstGeom>
          <a:solidFill>
            <a:srgbClr val="F9B268"/>
          </a:solidFill>
          <a:ln w="9525" cap="flat" cmpd="sng" algn="ctr">
            <a:noFill/>
            <a:prstDash val="solid"/>
            <a:round/>
            <a:headEnd type="none" w="med" len="med"/>
            <a:tailEnd type="none" w="med" len="med"/>
          </a:ln>
          <a:effectLst/>
          <a:scene3d>
            <a:camera prst="orthographicFront"/>
            <a:lightRig rig="threePt" dir="t"/>
          </a:scene3d>
          <a:sp3d>
            <a:bevelT/>
          </a:sp3d>
          <a:extLst/>
        </p:spPr>
        <p:txBody>
          <a:bodyPr vert="horz" wrap="square" lIns="91440" tIns="45720" rIns="91440" bIns="45720" numCol="1" rtlCol="0" anchor="t" anchorCtr="0" compatLnSpc="1">
            <a:prstTxWarp prst="textNoShape">
              <a:avLst/>
            </a:prstTxWarp>
          </a:bodyPr>
          <a:lstStyle/>
          <a:p>
            <a:pPr algn="l" rtl="0" eaLnBrk="0" fontAlgn="base" hangingPunct="0">
              <a:spcBef>
                <a:spcPct val="0"/>
              </a:spcBef>
              <a:spcAft>
                <a:spcPct val="0"/>
              </a:spcAft>
            </a:pPr>
            <a:endParaRPr lang="en-US">
              <a:solidFill>
                <a:prstClr val="black"/>
              </a:solidFill>
              <a:latin typeface="Times New Roman" pitchFamily="18" charset="0"/>
            </a:endParaRPr>
          </a:p>
        </p:txBody>
      </p:sp>
      <p:sp>
        <p:nvSpPr>
          <p:cNvPr id="13" name="Flowchart: Stored Data 12"/>
          <p:cNvSpPr/>
          <p:nvPr userDrawn="1"/>
        </p:nvSpPr>
        <p:spPr bwMode="auto">
          <a:xfrm>
            <a:off x="163608" y="71768"/>
            <a:ext cx="1320800" cy="636778"/>
          </a:xfrm>
          <a:prstGeom prst="flowChartOnlineStorage">
            <a:avLst/>
          </a:prstGeom>
          <a:solidFill>
            <a:srgbClr val="F68C22"/>
          </a:solidFill>
          <a:ln w="9525" cap="flat" cmpd="sng" algn="ctr">
            <a:noFill/>
            <a:prstDash val="solid"/>
            <a:round/>
            <a:headEnd type="none" w="med" len="med"/>
            <a:tailEnd type="none" w="med" len="med"/>
          </a:ln>
          <a:effectLst/>
          <a:scene3d>
            <a:camera prst="orthographicFront"/>
            <a:lightRig rig="threePt" dir="t"/>
          </a:scene3d>
          <a:sp3d>
            <a:bevelT/>
          </a:sp3d>
          <a:extLst/>
        </p:spPr>
        <p:txBody>
          <a:bodyPr vert="horz" wrap="square" lIns="91440" tIns="45720" rIns="91440" bIns="45720" numCol="1" rtlCol="0" anchor="t" anchorCtr="0" compatLnSpc="1">
            <a:prstTxWarp prst="textNoShape">
              <a:avLst/>
            </a:prstTxWarp>
          </a:bodyPr>
          <a:lstStyle/>
          <a:p>
            <a:pPr algn="l" rtl="0" eaLnBrk="0" fontAlgn="base" hangingPunct="0">
              <a:spcBef>
                <a:spcPct val="0"/>
              </a:spcBef>
              <a:spcAft>
                <a:spcPct val="0"/>
              </a:spcAft>
            </a:pPr>
            <a:endParaRPr lang="en-US">
              <a:solidFill>
                <a:prstClr val="black"/>
              </a:solidFill>
              <a:latin typeface="Times New Roman" pitchFamily="18" charset="0"/>
            </a:endParaRPr>
          </a:p>
        </p:txBody>
      </p:sp>
    </p:spTree>
    <p:extLst>
      <p:ext uri="{BB962C8B-B14F-4D97-AF65-F5344CB8AC3E}">
        <p14:creationId xmlns:p14="http://schemas.microsoft.com/office/powerpoint/2010/main" val="1012039356"/>
      </p:ext>
    </p:extLst>
  </p:cSld>
  <p:clrMapOvr>
    <a:masterClrMapping/>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7_Title and Content">
    <p:spTree>
      <p:nvGrpSpPr>
        <p:cNvPr id="1" name=""/>
        <p:cNvGrpSpPr/>
        <p:nvPr/>
      </p:nvGrpSpPr>
      <p:grpSpPr>
        <a:xfrm>
          <a:off x="0" y="0"/>
          <a:ext cx="0" cy="0"/>
          <a:chOff x="0" y="0"/>
          <a:chExt cx="0" cy="0"/>
        </a:xfrm>
      </p:grpSpPr>
      <p:sp>
        <p:nvSpPr>
          <p:cNvPr id="4" name="Flowchart: Stored Data 3"/>
          <p:cNvSpPr/>
          <p:nvPr userDrawn="1"/>
        </p:nvSpPr>
        <p:spPr bwMode="auto">
          <a:xfrm>
            <a:off x="2614708" y="71768"/>
            <a:ext cx="1320800" cy="636778"/>
          </a:xfrm>
          <a:prstGeom prst="flowChartOnlineStorage">
            <a:avLst/>
          </a:prstGeom>
          <a:solidFill>
            <a:srgbClr val="F9B268"/>
          </a:solidFill>
          <a:ln w="9525" cap="flat" cmpd="sng" algn="ctr">
            <a:noFill/>
            <a:prstDash val="solid"/>
            <a:round/>
            <a:headEnd type="none" w="med" len="med"/>
            <a:tailEnd type="none" w="med" len="med"/>
          </a:ln>
          <a:effectLst/>
          <a:scene3d>
            <a:camera prst="orthographicFront"/>
            <a:lightRig rig="threePt" dir="t"/>
          </a:scene3d>
          <a:sp3d>
            <a:bevelT/>
          </a:sp3d>
          <a:extLst/>
        </p:spPr>
        <p:txBody>
          <a:bodyPr vert="horz" wrap="square" lIns="91440" tIns="45720" rIns="91440" bIns="45720" numCol="1" rtlCol="0" anchor="t" anchorCtr="0" compatLnSpc="1">
            <a:prstTxWarp prst="textNoShape">
              <a:avLst/>
            </a:prstTxWarp>
          </a:bodyPr>
          <a:lstStyle/>
          <a:p>
            <a:pPr algn="l" rtl="0" eaLnBrk="0" fontAlgn="base" hangingPunct="0">
              <a:spcBef>
                <a:spcPct val="0"/>
              </a:spcBef>
              <a:spcAft>
                <a:spcPct val="0"/>
              </a:spcAft>
            </a:pPr>
            <a:endParaRPr lang="en-US">
              <a:solidFill>
                <a:prstClr val="black"/>
              </a:solidFill>
              <a:latin typeface="Times New Roman" pitchFamily="18" charset="0"/>
            </a:endParaRPr>
          </a:p>
        </p:txBody>
      </p:sp>
      <p:sp>
        <p:nvSpPr>
          <p:cNvPr id="12" name="Flowchart: Stored Data 11"/>
          <p:cNvSpPr/>
          <p:nvPr userDrawn="1"/>
        </p:nvSpPr>
        <p:spPr bwMode="auto">
          <a:xfrm>
            <a:off x="1395508" y="71768"/>
            <a:ext cx="1320800" cy="636778"/>
          </a:xfrm>
          <a:prstGeom prst="flowChartOnlineStorage">
            <a:avLst/>
          </a:prstGeom>
          <a:solidFill>
            <a:srgbClr val="F9B268"/>
          </a:solidFill>
          <a:ln w="9525" cap="flat" cmpd="sng" algn="ctr">
            <a:noFill/>
            <a:prstDash val="solid"/>
            <a:round/>
            <a:headEnd type="none" w="med" len="med"/>
            <a:tailEnd type="none" w="med" len="med"/>
          </a:ln>
          <a:effectLst/>
          <a:scene3d>
            <a:camera prst="orthographicFront"/>
            <a:lightRig rig="threePt" dir="t"/>
          </a:scene3d>
          <a:sp3d>
            <a:bevelT/>
          </a:sp3d>
          <a:extLst/>
        </p:spPr>
        <p:txBody>
          <a:bodyPr vert="horz" wrap="square" lIns="91440" tIns="45720" rIns="91440" bIns="45720" numCol="1" rtlCol="0" anchor="t" anchorCtr="0" compatLnSpc="1">
            <a:prstTxWarp prst="textNoShape">
              <a:avLst/>
            </a:prstTxWarp>
          </a:bodyPr>
          <a:lstStyle/>
          <a:p>
            <a:pPr algn="l" rtl="0" eaLnBrk="0" fontAlgn="base" hangingPunct="0">
              <a:spcBef>
                <a:spcPct val="0"/>
              </a:spcBef>
              <a:spcAft>
                <a:spcPct val="0"/>
              </a:spcAft>
            </a:pPr>
            <a:endParaRPr lang="en-US">
              <a:solidFill>
                <a:prstClr val="black"/>
              </a:solidFill>
              <a:latin typeface="Times New Roman" pitchFamily="18" charset="0"/>
            </a:endParaRPr>
          </a:p>
        </p:txBody>
      </p:sp>
      <p:sp>
        <p:nvSpPr>
          <p:cNvPr id="13" name="Flowchart: Stored Data 12"/>
          <p:cNvSpPr/>
          <p:nvPr userDrawn="1"/>
        </p:nvSpPr>
        <p:spPr bwMode="auto">
          <a:xfrm>
            <a:off x="163608" y="71768"/>
            <a:ext cx="1320800" cy="636778"/>
          </a:xfrm>
          <a:prstGeom prst="flowChartOnlineStorage">
            <a:avLst/>
          </a:prstGeom>
          <a:solidFill>
            <a:srgbClr val="F68C22"/>
          </a:solidFill>
          <a:ln w="9525" cap="flat" cmpd="sng" algn="ctr">
            <a:noFill/>
            <a:prstDash val="solid"/>
            <a:round/>
            <a:headEnd type="none" w="med" len="med"/>
            <a:tailEnd type="none" w="med" len="med"/>
          </a:ln>
          <a:effectLst/>
          <a:scene3d>
            <a:camera prst="orthographicFront"/>
            <a:lightRig rig="threePt" dir="t"/>
          </a:scene3d>
          <a:sp3d>
            <a:bevelT/>
          </a:sp3d>
          <a:extLst/>
        </p:spPr>
        <p:txBody>
          <a:bodyPr vert="horz" wrap="square" lIns="91440" tIns="45720" rIns="91440" bIns="45720" numCol="1" rtlCol="0" anchor="t" anchorCtr="0" compatLnSpc="1">
            <a:prstTxWarp prst="textNoShape">
              <a:avLst/>
            </a:prstTxWarp>
          </a:bodyPr>
          <a:lstStyle/>
          <a:p>
            <a:pPr algn="l" rtl="0" eaLnBrk="0" fontAlgn="base" hangingPunct="0">
              <a:spcBef>
                <a:spcPct val="0"/>
              </a:spcBef>
              <a:spcAft>
                <a:spcPct val="0"/>
              </a:spcAft>
            </a:pPr>
            <a:endParaRPr lang="en-US">
              <a:solidFill>
                <a:prstClr val="black"/>
              </a:solidFill>
              <a:latin typeface="Times New Roman" pitchFamily="18" charset="0"/>
            </a:endParaRPr>
          </a:p>
        </p:txBody>
      </p:sp>
    </p:spTree>
    <p:extLst>
      <p:ext uri="{BB962C8B-B14F-4D97-AF65-F5344CB8AC3E}">
        <p14:creationId xmlns:p14="http://schemas.microsoft.com/office/powerpoint/2010/main" val="240408400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sz="half" idx="1"/>
          </p:nvPr>
        </p:nvSpPr>
        <p:spPr>
          <a:xfrm>
            <a:off x="471487" y="1825625"/>
            <a:ext cx="290036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Content Placeholder 3"/>
          <p:cNvSpPr>
            <a:spLocks noGrp="1"/>
          </p:cNvSpPr>
          <p:nvPr>
            <p:ph sz="half" idx="2"/>
          </p:nvPr>
        </p:nvSpPr>
        <p:spPr>
          <a:xfrm>
            <a:off x="3486150" y="1825625"/>
            <a:ext cx="290036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Date Placeholder 4"/>
          <p:cNvSpPr>
            <a:spLocks noGrp="1"/>
          </p:cNvSpPr>
          <p:nvPr>
            <p:ph type="dt" sz="half" idx="10"/>
          </p:nvPr>
        </p:nvSpPr>
        <p:spPr/>
        <p:txBody>
          <a:bodyPr/>
          <a:lstStyle/>
          <a:p>
            <a:fld id="{F6B15C5E-27E4-43D5-9499-8D4F3CC1B241}" type="datetimeFigureOut">
              <a:rPr lang="fa-IR" smtClean="0"/>
              <a:t>29/03/1442</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1E63432E-6941-41A7-9842-97C06D97EED8}" type="slidenum">
              <a:rPr lang="fa-IR" smtClean="0"/>
              <a:t>‹#›</a:t>
            </a:fld>
            <a:endParaRPr lang="fa-IR"/>
          </a:p>
        </p:txBody>
      </p:sp>
    </p:spTree>
    <p:extLst>
      <p:ext uri="{BB962C8B-B14F-4D97-AF65-F5344CB8AC3E}">
        <p14:creationId xmlns:p14="http://schemas.microsoft.com/office/powerpoint/2010/main" val="354208069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8_Title and Content">
    <p:spTree>
      <p:nvGrpSpPr>
        <p:cNvPr id="1" name=""/>
        <p:cNvGrpSpPr/>
        <p:nvPr/>
      </p:nvGrpSpPr>
      <p:grpSpPr>
        <a:xfrm>
          <a:off x="0" y="0"/>
          <a:ext cx="0" cy="0"/>
          <a:chOff x="0" y="0"/>
          <a:chExt cx="0" cy="0"/>
        </a:xfrm>
      </p:grpSpPr>
      <p:sp>
        <p:nvSpPr>
          <p:cNvPr id="4" name="Flowchart: Stored Data 3"/>
          <p:cNvSpPr/>
          <p:nvPr userDrawn="1"/>
        </p:nvSpPr>
        <p:spPr bwMode="auto">
          <a:xfrm>
            <a:off x="2614708" y="71768"/>
            <a:ext cx="1320800" cy="636778"/>
          </a:xfrm>
          <a:prstGeom prst="flowChartOnlineStorage">
            <a:avLst/>
          </a:prstGeom>
          <a:solidFill>
            <a:srgbClr val="F9B268"/>
          </a:solidFill>
          <a:ln w="9525" cap="flat" cmpd="sng" algn="ctr">
            <a:noFill/>
            <a:prstDash val="solid"/>
            <a:round/>
            <a:headEnd type="none" w="med" len="med"/>
            <a:tailEnd type="none" w="med" len="med"/>
          </a:ln>
          <a:effectLst/>
          <a:scene3d>
            <a:camera prst="orthographicFront"/>
            <a:lightRig rig="threePt" dir="t"/>
          </a:scene3d>
          <a:sp3d>
            <a:bevelT/>
          </a:sp3d>
          <a:extLst/>
        </p:spPr>
        <p:txBody>
          <a:bodyPr vert="horz" wrap="square" lIns="91440" tIns="45720" rIns="91440" bIns="45720" numCol="1" rtlCol="0" anchor="t" anchorCtr="0" compatLnSpc="1">
            <a:prstTxWarp prst="textNoShape">
              <a:avLst/>
            </a:prstTxWarp>
          </a:bodyPr>
          <a:lstStyle/>
          <a:p>
            <a:pPr algn="l" rtl="0" eaLnBrk="0" fontAlgn="base" hangingPunct="0">
              <a:spcBef>
                <a:spcPct val="0"/>
              </a:spcBef>
              <a:spcAft>
                <a:spcPct val="0"/>
              </a:spcAft>
            </a:pPr>
            <a:endParaRPr lang="en-US">
              <a:solidFill>
                <a:prstClr val="black"/>
              </a:solidFill>
              <a:latin typeface="Times New Roman" pitchFamily="18" charset="0"/>
            </a:endParaRPr>
          </a:p>
        </p:txBody>
      </p:sp>
      <p:sp>
        <p:nvSpPr>
          <p:cNvPr id="12" name="Flowchart: Stored Data 11"/>
          <p:cNvSpPr/>
          <p:nvPr userDrawn="1"/>
        </p:nvSpPr>
        <p:spPr bwMode="auto">
          <a:xfrm>
            <a:off x="1395508" y="71768"/>
            <a:ext cx="1320800" cy="636778"/>
          </a:xfrm>
          <a:prstGeom prst="flowChartOnlineStorage">
            <a:avLst/>
          </a:prstGeom>
          <a:solidFill>
            <a:srgbClr val="F9B268"/>
          </a:solidFill>
          <a:ln w="9525" cap="flat" cmpd="sng" algn="ctr">
            <a:noFill/>
            <a:prstDash val="solid"/>
            <a:round/>
            <a:headEnd type="none" w="med" len="med"/>
            <a:tailEnd type="none" w="med" len="med"/>
          </a:ln>
          <a:effectLst/>
          <a:scene3d>
            <a:camera prst="orthographicFront"/>
            <a:lightRig rig="threePt" dir="t"/>
          </a:scene3d>
          <a:sp3d>
            <a:bevelT/>
          </a:sp3d>
          <a:extLst/>
        </p:spPr>
        <p:txBody>
          <a:bodyPr vert="horz" wrap="square" lIns="91440" tIns="45720" rIns="91440" bIns="45720" numCol="1" rtlCol="0" anchor="t" anchorCtr="0" compatLnSpc="1">
            <a:prstTxWarp prst="textNoShape">
              <a:avLst/>
            </a:prstTxWarp>
          </a:bodyPr>
          <a:lstStyle/>
          <a:p>
            <a:pPr algn="l" rtl="0" eaLnBrk="0" fontAlgn="base" hangingPunct="0">
              <a:spcBef>
                <a:spcPct val="0"/>
              </a:spcBef>
              <a:spcAft>
                <a:spcPct val="0"/>
              </a:spcAft>
            </a:pPr>
            <a:endParaRPr lang="en-US">
              <a:solidFill>
                <a:prstClr val="black"/>
              </a:solidFill>
              <a:latin typeface="Times New Roman" pitchFamily="18" charset="0"/>
            </a:endParaRPr>
          </a:p>
        </p:txBody>
      </p:sp>
      <p:sp>
        <p:nvSpPr>
          <p:cNvPr id="13" name="Flowchart: Stored Data 12"/>
          <p:cNvSpPr/>
          <p:nvPr userDrawn="1"/>
        </p:nvSpPr>
        <p:spPr bwMode="auto">
          <a:xfrm>
            <a:off x="163608" y="71768"/>
            <a:ext cx="1320800" cy="636778"/>
          </a:xfrm>
          <a:prstGeom prst="flowChartOnlineStorage">
            <a:avLst/>
          </a:prstGeom>
          <a:solidFill>
            <a:srgbClr val="F68C22"/>
          </a:solidFill>
          <a:ln w="9525" cap="flat" cmpd="sng" algn="ctr">
            <a:noFill/>
            <a:prstDash val="solid"/>
            <a:round/>
            <a:headEnd type="none" w="med" len="med"/>
            <a:tailEnd type="none" w="med" len="med"/>
          </a:ln>
          <a:effectLst/>
          <a:scene3d>
            <a:camera prst="orthographicFront"/>
            <a:lightRig rig="threePt" dir="t"/>
          </a:scene3d>
          <a:sp3d>
            <a:bevelT/>
          </a:sp3d>
          <a:extLst/>
        </p:spPr>
        <p:txBody>
          <a:bodyPr vert="horz" wrap="square" lIns="91440" tIns="45720" rIns="91440" bIns="45720" numCol="1" rtlCol="0" anchor="t" anchorCtr="0" compatLnSpc="1">
            <a:prstTxWarp prst="textNoShape">
              <a:avLst/>
            </a:prstTxWarp>
          </a:bodyPr>
          <a:lstStyle/>
          <a:p>
            <a:pPr algn="l" rtl="0" eaLnBrk="0" fontAlgn="base" hangingPunct="0">
              <a:spcBef>
                <a:spcPct val="0"/>
              </a:spcBef>
              <a:spcAft>
                <a:spcPct val="0"/>
              </a:spcAft>
            </a:pPr>
            <a:endParaRPr lang="en-US">
              <a:solidFill>
                <a:prstClr val="black"/>
              </a:solidFill>
              <a:latin typeface="Times New Roman" pitchFamily="18" charset="0"/>
            </a:endParaRPr>
          </a:p>
        </p:txBody>
      </p:sp>
    </p:spTree>
    <p:extLst>
      <p:ext uri="{BB962C8B-B14F-4D97-AF65-F5344CB8AC3E}">
        <p14:creationId xmlns:p14="http://schemas.microsoft.com/office/powerpoint/2010/main" val="2036068068"/>
      </p:ext>
    </p:extLst>
  </p:cSld>
  <p:clrMapOvr>
    <a:masterClrMapping/>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9_Title and Content">
    <p:spTree>
      <p:nvGrpSpPr>
        <p:cNvPr id="1" name=""/>
        <p:cNvGrpSpPr/>
        <p:nvPr/>
      </p:nvGrpSpPr>
      <p:grpSpPr>
        <a:xfrm>
          <a:off x="0" y="0"/>
          <a:ext cx="0" cy="0"/>
          <a:chOff x="0" y="0"/>
          <a:chExt cx="0" cy="0"/>
        </a:xfrm>
      </p:grpSpPr>
      <p:sp>
        <p:nvSpPr>
          <p:cNvPr id="4" name="Flowchart: Stored Data 3"/>
          <p:cNvSpPr/>
          <p:nvPr userDrawn="1"/>
        </p:nvSpPr>
        <p:spPr bwMode="auto">
          <a:xfrm>
            <a:off x="2614708" y="71768"/>
            <a:ext cx="1320800" cy="636778"/>
          </a:xfrm>
          <a:prstGeom prst="flowChartOnlineStorage">
            <a:avLst/>
          </a:prstGeom>
          <a:solidFill>
            <a:srgbClr val="F9B268"/>
          </a:solidFill>
          <a:ln w="9525" cap="flat" cmpd="sng" algn="ctr">
            <a:noFill/>
            <a:prstDash val="solid"/>
            <a:round/>
            <a:headEnd type="none" w="med" len="med"/>
            <a:tailEnd type="none" w="med" len="med"/>
          </a:ln>
          <a:effectLst/>
          <a:scene3d>
            <a:camera prst="orthographicFront"/>
            <a:lightRig rig="threePt" dir="t"/>
          </a:scene3d>
          <a:sp3d>
            <a:bevelT/>
          </a:sp3d>
          <a:extLst/>
        </p:spPr>
        <p:txBody>
          <a:bodyPr vert="horz" wrap="square" lIns="91440" tIns="45720" rIns="91440" bIns="45720" numCol="1" rtlCol="0" anchor="t" anchorCtr="0" compatLnSpc="1">
            <a:prstTxWarp prst="textNoShape">
              <a:avLst/>
            </a:prstTxWarp>
          </a:bodyPr>
          <a:lstStyle/>
          <a:p>
            <a:pPr algn="l" rtl="0" eaLnBrk="0" fontAlgn="base" hangingPunct="0">
              <a:spcBef>
                <a:spcPct val="0"/>
              </a:spcBef>
              <a:spcAft>
                <a:spcPct val="0"/>
              </a:spcAft>
            </a:pPr>
            <a:endParaRPr lang="en-US">
              <a:solidFill>
                <a:prstClr val="black"/>
              </a:solidFill>
              <a:latin typeface="Times New Roman" pitchFamily="18" charset="0"/>
            </a:endParaRPr>
          </a:p>
        </p:txBody>
      </p:sp>
      <p:sp>
        <p:nvSpPr>
          <p:cNvPr id="12" name="Flowchart: Stored Data 11"/>
          <p:cNvSpPr/>
          <p:nvPr userDrawn="1"/>
        </p:nvSpPr>
        <p:spPr bwMode="auto">
          <a:xfrm>
            <a:off x="1395508" y="71768"/>
            <a:ext cx="1320800" cy="636778"/>
          </a:xfrm>
          <a:prstGeom prst="flowChartOnlineStorage">
            <a:avLst/>
          </a:prstGeom>
          <a:solidFill>
            <a:srgbClr val="F9B268"/>
          </a:solidFill>
          <a:ln w="9525" cap="flat" cmpd="sng" algn="ctr">
            <a:noFill/>
            <a:prstDash val="solid"/>
            <a:round/>
            <a:headEnd type="none" w="med" len="med"/>
            <a:tailEnd type="none" w="med" len="med"/>
          </a:ln>
          <a:effectLst/>
          <a:scene3d>
            <a:camera prst="orthographicFront"/>
            <a:lightRig rig="threePt" dir="t"/>
          </a:scene3d>
          <a:sp3d>
            <a:bevelT/>
          </a:sp3d>
          <a:extLst/>
        </p:spPr>
        <p:txBody>
          <a:bodyPr vert="horz" wrap="square" lIns="91440" tIns="45720" rIns="91440" bIns="45720" numCol="1" rtlCol="0" anchor="t" anchorCtr="0" compatLnSpc="1">
            <a:prstTxWarp prst="textNoShape">
              <a:avLst/>
            </a:prstTxWarp>
          </a:bodyPr>
          <a:lstStyle/>
          <a:p>
            <a:pPr algn="l" rtl="0" eaLnBrk="0" fontAlgn="base" hangingPunct="0">
              <a:spcBef>
                <a:spcPct val="0"/>
              </a:spcBef>
              <a:spcAft>
                <a:spcPct val="0"/>
              </a:spcAft>
            </a:pPr>
            <a:endParaRPr lang="en-US">
              <a:solidFill>
                <a:prstClr val="black"/>
              </a:solidFill>
              <a:latin typeface="Times New Roman" pitchFamily="18" charset="0"/>
            </a:endParaRPr>
          </a:p>
        </p:txBody>
      </p:sp>
      <p:sp>
        <p:nvSpPr>
          <p:cNvPr id="13" name="Flowchart: Stored Data 12"/>
          <p:cNvSpPr/>
          <p:nvPr userDrawn="1"/>
        </p:nvSpPr>
        <p:spPr bwMode="auto">
          <a:xfrm>
            <a:off x="163608" y="71768"/>
            <a:ext cx="1320800" cy="636778"/>
          </a:xfrm>
          <a:prstGeom prst="flowChartOnlineStorage">
            <a:avLst/>
          </a:prstGeom>
          <a:solidFill>
            <a:srgbClr val="F68C22"/>
          </a:solidFill>
          <a:ln w="9525" cap="flat" cmpd="sng" algn="ctr">
            <a:noFill/>
            <a:prstDash val="solid"/>
            <a:round/>
            <a:headEnd type="none" w="med" len="med"/>
            <a:tailEnd type="none" w="med" len="med"/>
          </a:ln>
          <a:effectLst/>
          <a:scene3d>
            <a:camera prst="orthographicFront"/>
            <a:lightRig rig="threePt" dir="t"/>
          </a:scene3d>
          <a:sp3d>
            <a:bevelT/>
          </a:sp3d>
          <a:extLst/>
        </p:spPr>
        <p:txBody>
          <a:bodyPr vert="horz" wrap="square" lIns="91440" tIns="45720" rIns="91440" bIns="45720" numCol="1" rtlCol="0" anchor="t" anchorCtr="0" compatLnSpc="1">
            <a:prstTxWarp prst="textNoShape">
              <a:avLst/>
            </a:prstTxWarp>
          </a:bodyPr>
          <a:lstStyle/>
          <a:p>
            <a:pPr algn="l" rtl="0" eaLnBrk="0" fontAlgn="base" hangingPunct="0">
              <a:spcBef>
                <a:spcPct val="0"/>
              </a:spcBef>
              <a:spcAft>
                <a:spcPct val="0"/>
              </a:spcAft>
            </a:pPr>
            <a:endParaRPr lang="en-US">
              <a:solidFill>
                <a:prstClr val="black"/>
              </a:solidFill>
              <a:latin typeface="Times New Roman" pitchFamily="18" charset="0"/>
            </a:endParaRPr>
          </a:p>
        </p:txBody>
      </p:sp>
    </p:spTree>
    <p:extLst>
      <p:ext uri="{BB962C8B-B14F-4D97-AF65-F5344CB8AC3E}">
        <p14:creationId xmlns:p14="http://schemas.microsoft.com/office/powerpoint/2010/main" val="1044046651"/>
      </p:ext>
    </p:extLst>
  </p:cSld>
  <p:clrMapOvr>
    <a:masterClrMapping/>
  </p:clrMapOvr>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4_Section Header">
    <p:spTree>
      <p:nvGrpSpPr>
        <p:cNvPr id="1" name=""/>
        <p:cNvGrpSpPr/>
        <p:nvPr/>
      </p:nvGrpSpPr>
      <p:grpSpPr>
        <a:xfrm>
          <a:off x="0" y="0"/>
          <a:ext cx="0" cy="0"/>
          <a:chOff x="0" y="0"/>
          <a:chExt cx="0" cy="0"/>
        </a:xfrm>
      </p:grpSpPr>
    </p:spTree>
    <p:extLst>
      <p:ext uri="{BB962C8B-B14F-4D97-AF65-F5344CB8AC3E}">
        <p14:creationId xmlns:p14="http://schemas.microsoft.com/office/powerpoint/2010/main" val="3846093536"/>
      </p:ext>
    </p:extLst>
  </p:cSld>
  <p:clrMapOvr>
    <a:masterClrMapping/>
  </p:clrMapOvr>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10_Title and Content">
    <p:spTree>
      <p:nvGrpSpPr>
        <p:cNvPr id="1" name=""/>
        <p:cNvGrpSpPr/>
        <p:nvPr/>
      </p:nvGrpSpPr>
      <p:grpSpPr>
        <a:xfrm>
          <a:off x="0" y="0"/>
          <a:ext cx="0" cy="0"/>
          <a:chOff x="0" y="0"/>
          <a:chExt cx="0" cy="0"/>
        </a:xfrm>
      </p:grpSpPr>
      <p:sp>
        <p:nvSpPr>
          <p:cNvPr id="4" name="Flowchart: Stored Data 3"/>
          <p:cNvSpPr/>
          <p:nvPr userDrawn="1"/>
        </p:nvSpPr>
        <p:spPr bwMode="auto">
          <a:xfrm>
            <a:off x="2614708" y="71768"/>
            <a:ext cx="1320800" cy="636778"/>
          </a:xfrm>
          <a:prstGeom prst="flowChartOnlineStorage">
            <a:avLst/>
          </a:prstGeom>
          <a:solidFill>
            <a:srgbClr val="F9B268"/>
          </a:solidFill>
          <a:ln w="9525" cap="flat" cmpd="sng" algn="ctr">
            <a:noFill/>
            <a:prstDash val="solid"/>
            <a:round/>
            <a:headEnd type="none" w="med" len="med"/>
            <a:tailEnd type="none" w="med" len="med"/>
          </a:ln>
          <a:effectLst/>
          <a:scene3d>
            <a:camera prst="orthographicFront"/>
            <a:lightRig rig="threePt" dir="t"/>
          </a:scene3d>
          <a:sp3d>
            <a:bevelT/>
          </a:sp3d>
          <a:extLst/>
        </p:spPr>
        <p:txBody>
          <a:bodyPr vert="horz" wrap="square" lIns="91440" tIns="45720" rIns="91440" bIns="45720" numCol="1" rtlCol="0" anchor="t" anchorCtr="0" compatLnSpc="1">
            <a:prstTxWarp prst="textNoShape">
              <a:avLst/>
            </a:prstTxWarp>
          </a:bodyPr>
          <a:lstStyle/>
          <a:p>
            <a:pPr algn="l" rtl="0" eaLnBrk="0" fontAlgn="base" hangingPunct="0">
              <a:spcBef>
                <a:spcPct val="0"/>
              </a:spcBef>
              <a:spcAft>
                <a:spcPct val="0"/>
              </a:spcAft>
            </a:pPr>
            <a:endParaRPr lang="en-US">
              <a:solidFill>
                <a:prstClr val="black"/>
              </a:solidFill>
              <a:latin typeface="Times New Roman" pitchFamily="18" charset="0"/>
            </a:endParaRPr>
          </a:p>
        </p:txBody>
      </p:sp>
      <p:sp>
        <p:nvSpPr>
          <p:cNvPr id="12" name="Flowchart: Stored Data 11"/>
          <p:cNvSpPr/>
          <p:nvPr userDrawn="1"/>
        </p:nvSpPr>
        <p:spPr bwMode="auto">
          <a:xfrm>
            <a:off x="1395508" y="71768"/>
            <a:ext cx="1320800" cy="636778"/>
          </a:xfrm>
          <a:prstGeom prst="flowChartOnlineStorage">
            <a:avLst/>
          </a:prstGeom>
          <a:solidFill>
            <a:srgbClr val="F9B268"/>
          </a:solidFill>
          <a:ln w="9525" cap="flat" cmpd="sng" algn="ctr">
            <a:noFill/>
            <a:prstDash val="solid"/>
            <a:round/>
            <a:headEnd type="none" w="med" len="med"/>
            <a:tailEnd type="none" w="med" len="med"/>
          </a:ln>
          <a:effectLst/>
          <a:scene3d>
            <a:camera prst="orthographicFront"/>
            <a:lightRig rig="threePt" dir="t"/>
          </a:scene3d>
          <a:sp3d>
            <a:bevelT/>
          </a:sp3d>
          <a:extLst/>
        </p:spPr>
        <p:txBody>
          <a:bodyPr vert="horz" wrap="square" lIns="91440" tIns="45720" rIns="91440" bIns="45720" numCol="1" rtlCol="0" anchor="t" anchorCtr="0" compatLnSpc="1">
            <a:prstTxWarp prst="textNoShape">
              <a:avLst/>
            </a:prstTxWarp>
          </a:bodyPr>
          <a:lstStyle/>
          <a:p>
            <a:pPr algn="l" rtl="0" eaLnBrk="0" fontAlgn="base" hangingPunct="0">
              <a:spcBef>
                <a:spcPct val="0"/>
              </a:spcBef>
              <a:spcAft>
                <a:spcPct val="0"/>
              </a:spcAft>
            </a:pPr>
            <a:endParaRPr lang="en-US">
              <a:solidFill>
                <a:prstClr val="black"/>
              </a:solidFill>
              <a:latin typeface="Times New Roman" pitchFamily="18" charset="0"/>
            </a:endParaRPr>
          </a:p>
        </p:txBody>
      </p:sp>
      <p:sp>
        <p:nvSpPr>
          <p:cNvPr id="13" name="Flowchart: Stored Data 12"/>
          <p:cNvSpPr/>
          <p:nvPr userDrawn="1"/>
        </p:nvSpPr>
        <p:spPr bwMode="auto">
          <a:xfrm>
            <a:off x="163608" y="71768"/>
            <a:ext cx="1320800" cy="636778"/>
          </a:xfrm>
          <a:prstGeom prst="flowChartOnlineStorage">
            <a:avLst/>
          </a:prstGeom>
          <a:solidFill>
            <a:srgbClr val="F68C22"/>
          </a:solidFill>
          <a:ln w="9525" cap="flat" cmpd="sng" algn="ctr">
            <a:noFill/>
            <a:prstDash val="solid"/>
            <a:round/>
            <a:headEnd type="none" w="med" len="med"/>
            <a:tailEnd type="none" w="med" len="med"/>
          </a:ln>
          <a:effectLst/>
          <a:scene3d>
            <a:camera prst="orthographicFront"/>
            <a:lightRig rig="threePt" dir="t"/>
          </a:scene3d>
          <a:sp3d>
            <a:bevelT/>
          </a:sp3d>
          <a:extLst/>
        </p:spPr>
        <p:txBody>
          <a:bodyPr vert="horz" wrap="square" lIns="91440" tIns="45720" rIns="91440" bIns="45720" numCol="1" rtlCol="0" anchor="t" anchorCtr="0" compatLnSpc="1">
            <a:prstTxWarp prst="textNoShape">
              <a:avLst/>
            </a:prstTxWarp>
          </a:bodyPr>
          <a:lstStyle/>
          <a:p>
            <a:pPr algn="l" rtl="0" eaLnBrk="0" fontAlgn="base" hangingPunct="0">
              <a:spcBef>
                <a:spcPct val="0"/>
              </a:spcBef>
              <a:spcAft>
                <a:spcPct val="0"/>
              </a:spcAft>
            </a:pPr>
            <a:endParaRPr lang="en-US">
              <a:solidFill>
                <a:prstClr val="black"/>
              </a:solidFill>
              <a:latin typeface="Times New Roman" pitchFamily="18" charset="0"/>
            </a:endParaRPr>
          </a:p>
        </p:txBody>
      </p:sp>
    </p:spTree>
    <p:extLst>
      <p:ext uri="{BB962C8B-B14F-4D97-AF65-F5344CB8AC3E}">
        <p14:creationId xmlns:p14="http://schemas.microsoft.com/office/powerpoint/2010/main" val="675757433"/>
      </p:ext>
    </p:extLst>
  </p:cSld>
  <p:clrMapOvr>
    <a:masterClrMapping/>
  </p:clrMapOvr>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5_Section Header">
    <p:spTree>
      <p:nvGrpSpPr>
        <p:cNvPr id="1" name=""/>
        <p:cNvGrpSpPr/>
        <p:nvPr/>
      </p:nvGrpSpPr>
      <p:grpSpPr>
        <a:xfrm>
          <a:off x="0" y="0"/>
          <a:ext cx="0" cy="0"/>
          <a:chOff x="0" y="0"/>
          <a:chExt cx="0" cy="0"/>
        </a:xfrm>
      </p:grpSpPr>
    </p:spTree>
    <p:extLst>
      <p:ext uri="{BB962C8B-B14F-4D97-AF65-F5344CB8AC3E}">
        <p14:creationId xmlns:p14="http://schemas.microsoft.com/office/powerpoint/2010/main" val="3746920872"/>
      </p:ext>
    </p:extLst>
  </p:cSld>
  <p:clrMapOvr>
    <a:masterClrMapping/>
  </p:clrMapOvr>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userDrawn="1">
  <p:cSld name="6_Section Header">
    <p:spTree>
      <p:nvGrpSpPr>
        <p:cNvPr id="1" name=""/>
        <p:cNvGrpSpPr/>
        <p:nvPr/>
      </p:nvGrpSpPr>
      <p:grpSpPr>
        <a:xfrm>
          <a:off x="0" y="0"/>
          <a:ext cx="0" cy="0"/>
          <a:chOff x="0" y="0"/>
          <a:chExt cx="0" cy="0"/>
        </a:xfrm>
      </p:grpSpPr>
    </p:spTree>
    <p:extLst>
      <p:ext uri="{BB962C8B-B14F-4D97-AF65-F5344CB8AC3E}">
        <p14:creationId xmlns:p14="http://schemas.microsoft.com/office/powerpoint/2010/main" val="3085957100"/>
      </p:ext>
    </p:extLst>
  </p:cSld>
  <p:clrMapOvr>
    <a:masterClrMapping/>
  </p:clrMapOvr>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11_Title and Content">
    <p:spTree>
      <p:nvGrpSpPr>
        <p:cNvPr id="1" name=""/>
        <p:cNvGrpSpPr/>
        <p:nvPr/>
      </p:nvGrpSpPr>
      <p:grpSpPr>
        <a:xfrm>
          <a:off x="0" y="0"/>
          <a:ext cx="0" cy="0"/>
          <a:chOff x="0" y="0"/>
          <a:chExt cx="0" cy="0"/>
        </a:xfrm>
      </p:grpSpPr>
      <p:sp>
        <p:nvSpPr>
          <p:cNvPr id="4" name="Flowchart: Stored Data 3"/>
          <p:cNvSpPr/>
          <p:nvPr userDrawn="1"/>
        </p:nvSpPr>
        <p:spPr bwMode="auto">
          <a:xfrm>
            <a:off x="2614708" y="71768"/>
            <a:ext cx="1320800" cy="636778"/>
          </a:xfrm>
          <a:prstGeom prst="flowChartOnlineStorage">
            <a:avLst/>
          </a:prstGeom>
          <a:solidFill>
            <a:srgbClr val="F9B268"/>
          </a:solidFill>
          <a:ln w="9525" cap="flat" cmpd="sng" algn="ctr">
            <a:noFill/>
            <a:prstDash val="solid"/>
            <a:round/>
            <a:headEnd type="none" w="med" len="med"/>
            <a:tailEnd type="none" w="med" len="med"/>
          </a:ln>
          <a:effectLst/>
          <a:scene3d>
            <a:camera prst="orthographicFront"/>
            <a:lightRig rig="threePt" dir="t"/>
          </a:scene3d>
          <a:sp3d>
            <a:bevelT/>
          </a:sp3d>
          <a:extLst/>
        </p:spPr>
        <p:txBody>
          <a:bodyPr vert="horz" wrap="square" lIns="91440" tIns="45720" rIns="91440" bIns="45720" numCol="1" rtlCol="0" anchor="t" anchorCtr="0" compatLnSpc="1">
            <a:prstTxWarp prst="textNoShape">
              <a:avLst/>
            </a:prstTxWarp>
          </a:bodyPr>
          <a:lstStyle/>
          <a:p>
            <a:pPr algn="l" rtl="0" eaLnBrk="0" fontAlgn="base" hangingPunct="0">
              <a:spcBef>
                <a:spcPct val="0"/>
              </a:spcBef>
              <a:spcAft>
                <a:spcPct val="0"/>
              </a:spcAft>
            </a:pPr>
            <a:endParaRPr lang="en-US">
              <a:solidFill>
                <a:prstClr val="black"/>
              </a:solidFill>
              <a:latin typeface="Times New Roman" pitchFamily="18" charset="0"/>
            </a:endParaRPr>
          </a:p>
        </p:txBody>
      </p:sp>
      <p:sp>
        <p:nvSpPr>
          <p:cNvPr id="12" name="Flowchart: Stored Data 11"/>
          <p:cNvSpPr/>
          <p:nvPr userDrawn="1"/>
        </p:nvSpPr>
        <p:spPr bwMode="auto">
          <a:xfrm>
            <a:off x="1395508" y="71768"/>
            <a:ext cx="1320800" cy="636778"/>
          </a:xfrm>
          <a:prstGeom prst="flowChartOnlineStorage">
            <a:avLst/>
          </a:prstGeom>
          <a:solidFill>
            <a:srgbClr val="F9B268"/>
          </a:solidFill>
          <a:ln w="9525" cap="flat" cmpd="sng" algn="ctr">
            <a:noFill/>
            <a:prstDash val="solid"/>
            <a:round/>
            <a:headEnd type="none" w="med" len="med"/>
            <a:tailEnd type="none" w="med" len="med"/>
          </a:ln>
          <a:effectLst/>
          <a:scene3d>
            <a:camera prst="orthographicFront"/>
            <a:lightRig rig="threePt" dir="t"/>
          </a:scene3d>
          <a:sp3d>
            <a:bevelT/>
          </a:sp3d>
          <a:extLst/>
        </p:spPr>
        <p:txBody>
          <a:bodyPr vert="horz" wrap="square" lIns="91440" tIns="45720" rIns="91440" bIns="45720" numCol="1" rtlCol="0" anchor="t" anchorCtr="0" compatLnSpc="1">
            <a:prstTxWarp prst="textNoShape">
              <a:avLst/>
            </a:prstTxWarp>
          </a:bodyPr>
          <a:lstStyle/>
          <a:p>
            <a:pPr algn="l" rtl="0" eaLnBrk="0" fontAlgn="base" hangingPunct="0">
              <a:spcBef>
                <a:spcPct val="0"/>
              </a:spcBef>
              <a:spcAft>
                <a:spcPct val="0"/>
              </a:spcAft>
            </a:pPr>
            <a:endParaRPr lang="en-US">
              <a:solidFill>
                <a:prstClr val="black"/>
              </a:solidFill>
              <a:latin typeface="Times New Roman" pitchFamily="18" charset="0"/>
            </a:endParaRPr>
          </a:p>
        </p:txBody>
      </p:sp>
      <p:sp>
        <p:nvSpPr>
          <p:cNvPr id="13" name="Flowchart: Stored Data 12"/>
          <p:cNvSpPr/>
          <p:nvPr userDrawn="1"/>
        </p:nvSpPr>
        <p:spPr bwMode="auto">
          <a:xfrm>
            <a:off x="163608" y="71768"/>
            <a:ext cx="1320800" cy="636778"/>
          </a:xfrm>
          <a:prstGeom prst="flowChartOnlineStorage">
            <a:avLst/>
          </a:prstGeom>
          <a:solidFill>
            <a:srgbClr val="F68C22"/>
          </a:solidFill>
          <a:ln w="9525" cap="flat" cmpd="sng" algn="ctr">
            <a:noFill/>
            <a:prstDash val="solid"/>
            <a:round/>
            <a:headEnd type="none" w="med" len="med"/>
            <a:tailEnd type="none" w="med" len="med"/>
          </a:ln>
          <a:effectLst/>
          <a:scene3d>
            <a:camera prst="orthographicFront"/>
            <a:lightRig rig="threePt" dir="t"/>
          </a:scene3d>
          <a:sp3d>
            <a:bevelT/>
          </a:sp3d>
          <a:extLst/>
        </p:spPr>
        <p:txBody>
          <a:bodyPr vert="horz" wrap="square" lIns="91440" tIns="45720" rIns="91440" bIns="45720" numCol="1" rtlCol="0" anchor="t" anchorCtr="0" compatLnSpc="1">
            <a:prstTxWarp prst="textNoShape">
              <a:avLst/>
            </a:prstTxWarp>
          </a:bodyPr>
          <a:lstStyle/>
          <a:p>
            <a:pPr algn="l" rtl="0" eaLnBrk="0" fontAlgn="base" hangingPunct="0">
              <a:spcBef>
                <a:spcPct val="0"/>
              </a:spcBef>
              <a:spcAft>
                <a:spcPct val="0"/>
              </a:spcAft>
            </a:pPr>
            <a:endParaRPr lang="en-US">
              <a:solidFill>
                <a:prstClr val="black"/>
              </a:solidFill>
              <a:latin typeface="Times New Roman" pitchFamily="18" charset="0"/>
            </a:endParaRPr>
          </a:p>
        </p:txBody>
      </p:sp>
    </p:spTree>
    <p:extLst>
      <p:ext uri="{BB962C8B-B14F-4D97-AF65-F5344CB8AC3E}">
        <p14:creationId xmlns:p14="http://schemas.microsoft.com/office/powerpoint/2010/main" val="3990719109"/>
      </p:ext>
    </p:extLst>
  </p:cSld>
  <p:clrMapOvr>
    <a:masterClrMapping/>
  </p:clrMapOvr>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12_Title and Content">
    <p:spTree>
      <p:nvGrpSpPr>
        <p:cNvPr id="1" name=""/>
        <p:cNvGrpSpPr/>
        <p:nvPr/>
      </p:nvGrpSpPr>
      <p:grpSpPr>
        <a:xfrm>
          <a:off x="0" y="0"/>
          <a:ext cx="0" cy="0"/>
          <a:chOff x="0" y="0"/>
          <a:chExt cx="0" cy="0"/>
        </a:xfrm>
      </p:grpSpPr>
      <p:sp>
        <p:nvSpPr>
          <p:cNvPr id="4" name="Flowchart: Stored Data 3"/>
          <p:cNvSpPr/>
          <p:nvPr userDrawn="1"/>
        </p:nvSpPr>
        <p:spPr bwMode="auto">
          <a:xfrm>
            <a:off x="2614708" y="71768"/>
            <a:ext cx="1320800" cy="636778"/>
          </a:xfrm>
          <a:prstGeom prst="flowChartOnlineStorage">
            <a:avLst/>
          </a:prstGeom>
          <a:solidFill>
            <a:srgbClr val="F9B268"/>
          </a:solidFill>
          <a:ln w="9525" cap="flat" cmpd="sng" algn="ctr">
            <a:noFill/>
            <a:prstDash val="solid"/>
            <a:round/>
            <a:headEnd type="none" w="med" len="med"/>
            <a:tailEnd type="none" w="med" len="med"/>
          </a:ln>
          <a:effectLst/>
          <a:scene3d>
            <a:camera prst="orthographicFront"/>
            <a:lightRig rig="threePt" dir="t"/>
          </a:scene3d>
          <a:sp3d>
            <a:bevelT/>
          </a:sp3d>
          <a:extLst/>
        </p:spPr>
        <p:txBody>
          <a:bodyPr vert="horz" wrap="square" lIns="91440" tIns="45720" rIns="91440" bIns="45720" numCol="1" rtlCol="0" anchor="t" anchorCtr="0" compatLnSpc="1">
            <a:prstTxWarp prst="textNoShape">
              <a:avLst/>
            </a:prstTxWarp>
          </a:bodyPr>
          <a:lstStyle/>
          <a:p>
            <a:pPr algn="l" rtl="0" eaLnBrk="0" fontAlgn="base" hangingPunct="0">
              <a:spcBef>
                <a:spcPct val="0"/>
              </a:spcBef>
              <a:spcAft>
                <a:spcPct val="0"/>
              </a:spcAft>
            </a:pPr>
            <a:endParaRPr lang="en-US">
              <a:solidFill>
                <a:prstClr val="black"/>
              </a:solidFill>
              <a:latin typeface="Times New Roman" pitchFamily="18" charset="0"/>
            </a:endParaRPr>
          </a:p>
        </p:txBody>
      </p:sp>
      <p:sp>
        <p:nvSpPr>
          <p:cNvPr id="12" name="Flowchart: Stored Data 11"/>
          <p:cNvSpPr/>
          <p:nvPr userDrawn="1"/>
        </p:nvSpPr>
        <p:spPr bwMode="auto">
          <a:xfrm>
            <a:off x="1395508" y="71768"/>
            <a:ext cx="1320800" cy="636778"/>
          </a:xfrm>
          <a:prstGeom prst="flowChartOnlineStorage">
            <a:avLst/>
          </a:prstGeom>
          <a:solidFill>
            <a:srgbClr val="F9B268"/>
          </a:solidFill>
          <a:ln w="9525" cap="flat" cmpd="sng" algn="ctr">
            <a:noFill/>
            <a:prstDash val="solid"/>
            <a:round/>
            <a:headEnd type="none" w="med" len="med"/>
            <a:tailEnd type="none" w="med" len="med"/>
          </a:ln>
          <a:effectLst/>
          <a:scene3d>
            <a:camera prst="orthographicFront"/>
            <a:lightRig rig="threePt" dir="t"/>
          </a:scene3d>
          <a:sp3d>
            <a:bevelT/>
          </a:sp3d>
          <a:extLst/>
        </p:spPr>
        <p:txBody>
          <a:bodyPr vert="horz" wrap="square" lIns="91440" tIns="45720" rIns="91440" bIns="45720" numCol="1" rtlCol="0" anchor="t" anchorCtr="0" compatLnSpc="1">
            <a:prstTxWarp prst="textNoShape">
              <a:avLst/>
            </a:prstTxWarp>
          </a:bodyPr>
          <a:lstStyle/>
          <a:p>
            <a:pPr algn="l" rtl="0" eaLnBrk="0" fontAlgn="base" hangingPunct="0">
              <a:spcBef>
                <a:spcPct val="0"/>
              </a:spcBef>
              <a:spcAft>
                <a:spcPct val="0"/>
              </a:spcAft>
            </a:pPr>
            <a:endParaRPr lang="en-US">
              <a:solidFill>
                <a:prstClr val="black"/>
              </a:solidFill>
              <a:latin typeface="Times New Roman" pitchFamily="18" charset="0"/>
            </a:endParaRPr>
          </a:p>
        </p:txBody>
      </p:sp>
      <p:sp>
        <p:nvSpPr>
          <p:cNvPr id="13" name="Flowchart: Stored Data 12"/>
          <p:cNvSpPr/>
          <p:nvPr userDrawn="1"/>
        </p:nvSpPr>
        <p:spPr bwMode="auto">
          <a:xfrm>
            <a:off x="163608" y="71768"/>
            <a:ext cx="1320800" cy="636778"/>
          </a:xfrm>
          <a:prstGeom prst="flowChartOnlineStorage">
            <a:avLst/>
          </a:prstGeom>
          <a:solidFill>
            <a:srgbClr val="F68C22"/>
          </a:solidFill>
          <a:ln w="9525" cap="flat" cmpd="sng" algn="ctr">
            <a:noFill/>
            <a:prstDash val="solid"/>
            <a:round/>
            <a:headEnd type="none" w="med" len="med"/>
            <a:tailEnd type="none" w="med" len="med"/>
          </a:ln>
          <a:effectLst/>
          <a:scene3d>
            <a:camera prst="orthographicFront"/>
            <a:lightRig rig="threePt" dir="t"/>
          </a:scene3d>
          <a:sp3d>
            <a:bevelT/>
          </a:sp3d>
          <a:extLst/>
        </p:spPr>
        <p:txBody>
          <a:bodyPr vert="horz" wrap="square" lIns="91440" tIns="45720" rIns="91440" bIns="45720" numCol="1" rtlCol="0" anchor="t" anchorCtr="0" compatLnSpc="1">
            <a:prstTxWarp prst="textNoShape">
              <a:avLst/>
            </a:prstTxWarp>
          </a:bodyPr>
          <a:lstStyle/>
          <a:p>
            <a:pPr algn="l" rtl="0" eaLnBrk="0" fontAlgn="base" hangingPunct="0">
              <a:spcBef>
                <a:spcPct val="0"/>
              </a:spcBef>
              <a:spcAft>
                <a:spcPct val="0"/>
              </a:spcAft>
            </a:pPr>
            <a:endParaRPr lang="en-US">
              <a:solidFill>
                <a:prstClr val="black"/>
              </a:solidFill>
              <a:latin typeface="Times New Roman" pitchFamily="18" charset="0"/>
            </a:endParaRPr>
          </a:p>
        </p:txBody>
      </p:sp>
    </p:spTree>
    <p:extLst>
      <p:ext uri="{BB962C8B-B14F-4D97-AF65-F5344CB8AC3E}">
        <p14:creationId xmlns:p14="http://schemas.microsoft.com/office/powerpoint/2010/main" val="1802475756"/>
      </p:ext>
    </p:extLst>
  </p:cSld>
  <p:clrMapOvr>
    <a:masterClrMapping/>
  </p:clrMapOvr>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13_Title and Content">
    <p:spTree>
      <p:nvGrpSpPr>
        <p:cNvPr id="1" name=""/>
        <p:cNvGrpSpPr/>
        <p:nvPr/>
      </p:nvGrpSpPr>
      <p:grpSpPr>
        <a:xfrm>
          <a:off x="0" y="0"/>
          <a:ext cx="0" cy="0"/>
          <a:chOff x="0" y="0"/>
          <a:chExt cx="0" cy="0"/>
        </a:xfrm>
      </p:grpSpPr>
      <p:sp>
        <p:nvSpPr>
          <p:cNvPr id="4" name="Flowchart: Stored Data 3"/>
          <p:cNvSpPr/>
          <p:nvPr userDrawn="1"/>
        </p:nvSpPr>
        <p:spPr bwMode="auto">
          <a:xfrm>
            <a:off x="2614708" y="71768"/>
            <a:ext cx="1320800" cy="636778"/>
          </a:xfrm>
          <a:prstGeom prst="flowChartOnlineStorage">
            <a:avLst/>
          </a:prstGeom>
          <a:solidFill>
            <a:srgbClr val="F9B268"/>
          </a:solidFill>
          <a:ln w="9525" cap="flat" cmpd="sng" algn="ctr">
            <a:noFill/>
            <a:prstDash val="solid"/>
            <a:round/>
            <a:headEnd type="none" w="med" len="med"/>
            <a:tailEnd type="none" w="med" len="med"/>
          </a:ln>
          <a:effectLst/>
          <a:scene3d>
            <a:camera prst="orthographicFront"/>
            <a:lightRig rig="threePt" dir="t"/>
          </a:scene3d>
          <a:sp3d>
            <a:bevelT/>
          </a:sp3d>
          <a:extLst/>
        </p:spPr>
        <p:txBody>
          <a:bodyPr vert="horz" wrap="square" lIns="91440" tIns="45720" rIns="91440" bIns="45720" numCol="1" rtlCol="0" anchor="t" anchorCtr="0" compatLnSpc="1">
            <a:prstTxWarp prst="textNoShape">
              <a:avLst/>
            </a:prstTxWarp>
          </a:bodyPr>
          <a:lstStyle/>
          <a:p>
            <a:pPr algn="l" rtl="0" eaLnBrk="0" fontAlgn="base" hangingPunct="0">
              <a:spcBef>
                <a:spcPct val="0"/>
              </a:spcBef>
              <a:spcAft>
                <a:spcPct val="0"/>
              </a:spcAft>
            </a:pPr>
            <a:endParaRPr lang="en-US">
              <a:solidFill>
                <a:prstClr val="black"/>
              </a:solidFill>
              <a:latin typeface="Times New Roman" pitchFamily="18" charset="0"/>
            </a:endParaRPr>
          </a:p>
        </p:txBody>
      </p:sp>
      <p:sp>
        <p:nvSpPr>
          <p:cNvPr id="12" name="Flowchart: Stored Data 11"/>
          <p:cNvSpPr/>
          <p:nvPr userDrawn="1"/>
        </p:nvSpPr>
        <p:spPr bwMode="auto">
          <a:xfrm>
            <a:off x="1395508" y="71768"/>
            <a:ext cx="1320800" cy="636778"/>
          </a:xfrm>
          <a:prstGeom prst="flowChartOnlineStorage">
            <a:avLst/>
          </a:prstGeom>
          <a:solidFill>
            <a:srgbClr val="F9B268"/>
          </a:solidFill>
          <a:ln w="9525" cap="flat" cmpd="sng" algn="ctr">
            <a:noFill/>
            <a:prstDash val="solid"/>
            <a:round/>
            <a:headEnd type="none" w="med" len="med"/>
            <a:tailEnd type="none" w="med" len="med"/>
          </a:ln>
          <a:effectLst/>
          <a:scene3d>
            <a:camera prst="orthographicFront"/>
            <a:lightRig rig="threePt" dir="t"/>
          </a:scene3d>
          <a:sp3d>
            <a:bevelT/>
          </a:sp3d>
          <a:extLst/>
        </p:spPr>
        <p:txBody>
          <a:bodyPr vert="horz" wrap="square" lIns="91440" tIns="45720" rIns="91440" bIns="45720" numCol="1" rtlCol="0" anchor="t" anchorCtr="0" compatLnSpc="1">
            <a:prstTxWarp prst="textNoShape">
              <a:avLst/>
            </a:prstTxWarp>
          </a:bodyPr>
          <a:lstStyle/>
          <a:p>
            <a:pPr algn="l" rtl="0" eaLnBrk="0" fontAlgn="base" hangingPunct="0">
              <a:spcBef>
                <a:spcPct val="0"/>
              </a:spcBef>
              <a:spcAft>
                <a:spcPct val="0"/>
              </a:spcAft>
            </a:pPr>
            <a:endParaRPr lang="en-US">
              <a:solidFill>
                <a:prstClr val="black"/>
              </a:solidFill>
              <a:latin typeface="Times New Roman" pitchFamily="18" charset="0"/>
            </a:endParaRPr>
          </a:p>
        </p:txBody>
      </p:sp>
      <p:sp>
        <p:nvSpPr>
          <p:cNvPr id="13" name="Flowchart: Stored Data 12"/>
          <p:cNvSpPr/>
          <p:nvPr userDrawn="1"/>
        </p:nvSpPr>
        <p:spPr bwMode="auto">
          <a:xfrm>
            <a:off x="163608" y="71768"/>
            <a:ext cx="1320800" cy="636778"/>
          </a:xfrm>
          <a:prstGeom prst="flowChartOnlineStorage">
            <a:avLst/>
          </a:prstGeom>
          <a:solidFill>
            <a:srgbClr val="F68C22"/>
          </a:solidFill>
          <a:ln w="9525" cap="flat" cmpd="sng" algn="ctr">
            <a:noFill/>
            <a:prstDash val="solid"/>
            <a:round/>
            <a:headEnd type="none" w="med" len="med"/>
            <a:tailEnd type="none" w="med" len="med"/>
          </a:ln>
          <a:effectLst/>
          <a:scene3d>
            <a:camera prst="orthographicFront"/>
            <a:lightRig rig="threePt" dir="t"/>
          </a:scene3d>
          <a:sp3d>
            <a:bevelT/>
          </a:sp3d>
          <a:extLst/>
        </p:spPr>
        <p:txBody>
          <a:bodyPr vert="horz" wrap="square" lIns="91440" tIns="45720" rIns="91440" bIns="45720" numCol="1" rtlCol="0" anchor="t" anchorCtr="0" compatLnSpc="1">
            <a:prstTxWarp prst="textNoShape">
              <a:avLst/>
            </a:prstTxWarp>
          </a:bodyPr>
          <a:lstStyle/>
          <a:p>
            <a:pPr algn="l" rtl="0" eaLnBrk="0" fontAlgn="base" hangingPunct="0">
              <a:spcBef>
                <a:spcPct val="0"/>
              </a:spcBef>
              <a:spcAft>
                <a:spcPct val="0"/>
              </a:spcAft>
            </a:pPr>
            <a:endParaRPr lang="en-US">
              <a:solidFill>
                <a:prstClr val="black"/>
              </a:solidFill>
              <a:latin typeface="Times New Roman" pitchFamily="18" charset="0"/>
            </a:endParaRPr>
          </a:p>
        </p:txBody>
      </p:sp>
    </p:spTree>
    <p:extLst>
      <p:ext uri="{BB962C8B-B14F-4D97-AF65-F5344CB8AC3E}">
        <p14:creationId xmlns:p14="http://schemas.microsoft.com/office/powerpoint/2010/main" val="2661874852"/>
      </p:ext>
    </p:extLst>
  </p:cSld>
  <p:clrMapOvr>
    <a:masterClrMapping/>
  </p:clrMapOvr>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14_Title and Content">
    <p:spTree>
      <p:nvGrpSpPr>
        <p:cNvPr id="1" name=""/>
        <p:cNvGrpSpPr/>
        <p:nvPr/>
      </p:nvGrpSpPr>
      <p:grpSpPr>
        <a:xfrm>
          <a:off x="0" y="0"/>
          <a:ext cx="0" cy="0"/>
          <a:chOff x="0" y="0"/>
          <a:chExt cx="0" cy="0"/>
        </a:xfrm>
      </p:grpSpPr>
      <p:sp>
        <p:nvSpPr>
          <p:cNvPr id="4" name="Flowchart: Stored Data 3"/>
          <p:cNvSpPr/>
          <p:nvPr userDrawn="1"/>
        </p:nvSpPr>
        <p:spPr bwMode="auto">
          <a:xfrm>
            <a:off x="2614708" y="71768"/>
            <a:ext cx="1320800" cy="636778"/>
          </a:xfrm>
          <a:prstGeom prst="flowChartOnlineStorage">
            <a:avLst/>
          </a:prstGeom>
          <a:solidFill>
            <a:srgbClr val="F9B268"/>
          </a:solidFill>
          <a:ln w="9525" cap="flat" cmpd="sng" algn="ctr">
            <a:noFill/>
            <a:prstDash val="solid"/>
            <a:round/>
            <a:headEnd type="none" w="med" len="med"/>
            <a:tailEnd type="none" w="med" len="med"/>
          </a:ln>
          <a:effectLst/>
          <a:scene3d>
            <a:camera prst="orthographicFront"/>
            <a:lightRig rig="threePt" dir="t"/>
          </a:scene3d>
          <a:sp3d>
            <a:bevelT/>
          </a:sp3d>
          <a:extLst/>
        </p:spPr>
        <p:txBody>
          <a:bodyPr vert="horz" wrap="square" lIns="91440" tIns="45720" rIns="91440" bIns="45720" numCol="1" rtlCol="0" anchor="t" anchorCtr="0" compatLnSpc="1">
            <a:prstTxWarp prst="textNoShape">
              <a:avLst/>
            </a:prstTxWarp>
          </a:bodyPr>
          <a:lstStyle/>
          <a:p>
            <a:pPr algn="l" rtl="0" eaLnBrk="0" fontAlgn="base" hangingPunct="0">
              <a:spcBef>
                <a:spcPct val="0"/>
              </a:spcBef>
              <a:spcAft>
                <a:spcPct val="0"/>
              </a:spcAft>
            </a:pPr>
            <a:endParaRPr lang="en-US">
              <a:solidFill>
                <a:prstClr val="black"/>
              </a:solidFill>
              <a:latin typeface="Times New Roman" pitchFamily="18" charset="0"/>
            </a:endParaRPr>
          </a:p>
        </p:txBody>
      </p:sp>
      <p:sp>
        <p:nvSpPr>
          <p:cNvPr id="12" name="Flowchart: Stored Data 11"/>
          <p:cNvSpPr/>
          <p:nvPr userDrawn="1"/>
        </p:nvSpPr>
        <p:spPr bwMode="auto">
          <a:xfrm>
            <a:off x="1395508" y="71768"/>
            <a:ext cx="1320800" cy="636778"/>
          </a:xfrm>
          <a:prstGeom prst="flowChartOnlineStorage">
            <a:avLst/>
          </a:prstGeom>
          <a:solidFill>
            <a:srgbClr val="F9B268"/>
          </a:solidFill>
          <a:ln w="9525" cap="flat" cmpd="sng" algn="ctr">
            <a:noFill/>
            <a:prstDash val="solid"/>
            <a:round/>
            <a:headEnd type="none" w="med" len="med"/>
            <a:tailEnd type="none" w="med" len="med"/>
          </a:ln>
          <a:effectLst/>
          <a:scene3d>
            <a:camera prst="orthographicFront"/>
            <a:lightRig rig="threePt" dir="t"/>
          </a:scene3d>
          <a:sp3d>
            <a:bevelT/>
          </a:sp3d>
          <a:extLst/>
        </p:spPr>
        <p:txBody>
          <a:bodyPr vert="horz" wrap="square" lIns="91440" tIns="45720" rIns="91440" bIns="45720" numCol="1" rtlCol="0" anchor="t" anchorCtr="0" compatLnSpc="1">
            <a:prstTxWarp prst="textNoShape">
              <a:avLst/>
            </a:prstTxWarp>
          </a:bodyPr>
          <a:lstStyle/>
          <a:p>
            <a:pPr algn="l" rtl="0" eaLnBrk="0" fontAlgn="base" hangingPunct="0">
              <a:spcBef>
                <a:spcPct val="0"/>
              </a:spcBef>
              <a:spcAft>
                <a:spcPct val="0"/>
              </a:spcAft>
            </a:pPr>
            <a:endParaRPr lang="en-US">
              <a:solidFill>
                <a:prstClr val="black"/>
              </a:solidFill>
              <a:latin typeface="Times New Roman" pitchFamily="18" charset="0"/>
            </a:endParaRPr>
          </a:p>
        </p:txBody>
      </p:sp>
      <p:sp>
        <p:nvSpPr>
          <p:cNvPr id="13" name="Flowchart: Stored Data 12"/>
          <p:cNvSpPr/>
          <p:nvPr userDrawn="1"/>
        </p:nvSpPr>
        <p:spPr bwMode="auto">
          <a:xfrm>
            <a:off x="163608" y="71768"/>
            <a:ext cx="1320800" cy="636778"/>
          </a:xfrm>
          <a:prstGeom prst="flowChartOnlineStorage">
            <a:avLst/>
          </a:prstGeom>
          <a:solidFill>
            <a:srgbClr val="F68C22"/>
          </a:solidFill>
          <a:ln w="9525" cap="flat" cmpd="sng" algn="ctr">
            <a:noFill/>
            <a:prstDash val="solid"/>
            <a:round/>
            <a:headEnd type="none" w="med" len="med"/>
            <a:tailEnd type="none" w="med" len="med"/>
          </a:ln>
          <a:effectLst/>
          <a:scene3d>
            <a:camera prst="orthographicFront"/>
            <a:lightRig rig="threePt" dir="t"/>
          </a:scene3d>
          <a:sp3d>
            <a:bevelT/>
          </a:sp3d>
          <a:extLst/>
        </p:spPr>
        <p:txBody>
          <a:bodyPr vert="horz" wrap="square" lIns="91440" tIns="45720" rIns="91440" bIns="45720" numCol="1" rtlCol="0" anchor="t" anchorCtr="0" compatLnSpc="1">
            <a:prstTxWarp prst="textNoShape">
              <a:avLst/>
            </a:prstTxWarp>
          </a:bodyPr>
          <a:lstStyle/>
          <a:p>
            <a:pPr algn="l" rtl="0" eaLnBrk="0" fontAlgn="base" hangingPunct="0">
              <a:spcBef>
                <a:spcPct val="0"/>
              </a:spcBef>
              <a:spcAft>
                <a:spcPct val="0"/>
              </a:spcAft>
            </a:pPr>
            <a:endParaRPr lang="en-US">
              <a:solidFill>
                <a:prstClr val="black"/>
              </a:solidFill>
              <a:latin typeface="Times New Roman" pitchFamily="18" charset="0"/>
            </a:endParaRPr>
          </a:p>
        </p:txBody>
      </p:sp>
    </p:spTree>
    <p:extLst>
      <p:ext uri="{BB962C8B-B14F-4D97-AF65-F5344CB8AC3E}">
        <p14:creationId xmlns:p14="http://schemas.microsoft.com/office/powerpoint/2010/main" val="81412895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fa-I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7" name="Date Placeholder 6"/>
          <p:cNvSpPr>
            <a:spLocks noGrp="1"/>
          </p:cNvSpPr>
          <p:nvPr>
            <p:ph type="dt" sz="half" idx="10"/>
          </p:nvPr>
        </p:nvSpPr>
        <p:spPr/>
        <p:txBody>
          <a:bodyPr/>
          <a:lstStyle/>
          <a:p>
            <a:fld id="{F6B15C5E-27E4-43D5-9499-8D4F3CC1B241}" type="datetimeFigureOut">
              <a:rPr lang="fa-IR" smtClean="0"/>
              <a:t>29/03/1442</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1E63432E-6941-41A7-9842-97C06D97EED8}" type="slidenum">
              <a:rPr lang="fa-IR" smtClean="0"/>
              <a:t>‹#›</a:t>
            </a:fld>
            <a:endParaRPr lang="fa-IR"/>
          </a:p>
        </p:txBody>
      </p:sp>
    </p:spTree>
    <p:extLst>
      <p:ext uri="{BB962C8B-B14F-4D97-AF65-F5344CB8AC3E}">
        <p14:creationId xmlns:p14="http://schemas.microsoft.com/office/powerpoint/2010/main" val="2619080050"/>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7_Section Header">
    <p:spTree>
      <p:nvGrpSpPr>
        <p:cNvPr id="1" name=""/>
        <p:cNvGrpSpPr/>
        <p:nvPr/>
      </p:nvGrpSpPr>
      <p:grpSpPr>
        <a:xfrm>
          <a:off x="0" y="0"/>
          <a:ext cx="0" cy="0"/>
          <a:chOff x="0" y="0"/>
          <a:chExt cx="0" cy="0"/>
        </a:xfrm>
      </p:grpSpPr>
    </p:spTree>
    <p:extLst>
      <p:ext uri="{BB962C8B-B14F-4D97-AF65-F5344CB8AC3E}">
        <p14:creationId xmlns:p14="http://schemas.microsoft.com/office/powerpoint/2010/main" val="3310912432"/>
      </p:ext>
    </p:extLst>
  </p:cSld>
  <p:clrMapOvr>
    <a:masterClrMapping/>
  </p:clrMapOvr>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userDrawn="1">
  <p:cSld name="8_Section Header">
    <p:spTree>
      <p:nvGrpSpPr>
        <p:cNvPr id="1" name=""/>
        <p:cNvGrpSpPr/>
        <p:nvPr/>
      </p:nvGrpSpPr>
      <p:grpSpPr>
        <a:xfrm>
          <a:off x="0" y="0"/>
          <a:ext cx="0" cy="0"/>
          <a:chOff x="0" y="0"/>
          <a:chExt cx="0" cy="0"/>
        </a:xfrm>
      </p:grpSpPr>
    </p:spTree>
    <p:extLst>
      <p:ext uri="{BB962C8B-B14F-4D97-AF65-F5344CB8AC3E}">
        <p14:creationId xmlns:p14="http://schemas.microsoft.com/office/powerpoint/2010/main" val="2251926900"/>
      </p:ext>
    </p:extLst>
  </p:cSld>
  <p:clrMapOvr>
    <a:masterClrMapping/>
  </p:clrMapOvr>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userDrawn="1">
  <p:cSld name="9_Section Header">
    <p:spTree>
      <p:nvGrpSpPr>
        <p:cNvPr id="1" name=""/>
        <p:cNvGrpSpPr/>
        <p:nvPr/>
      </p:nvGrpSpPr>
      <p:grpSpPr>
        <a:xfrm>
          <a:off x="0" y="0"/>
          <a:ext cx="0" cy="0"/>
          <a:chOff x="0" y="0"/>
          <a:chExt cx="0" cy="0"/>
        </a:xfrm>
      </p:grpSpPr>
    </p:spTree>
    <p:extLst>
      <p:ext uri="{BB962C8B-B14F-4D97-AF65-F5344CB8AC3E}">
        <p14:creationId xmlns:p14="http://schemas.microsoft.com/office/powerpoint/2010/main" val="3873516109"/>
      </p:ext>
    </p:extLst>
  </p:cSld>
  <p:clrMapOvr>
    <a:masterClrMapping/>
  </p:clrMapOvr>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userDrawn="1">
  <p:cSld name="10_Section Header">
    <p:spTree>
      <p:nvGrpSpPr>
        <p:cNvPr id="1" name=""/>
        <p:cNvGrpSpPr/>
        <p:nvPr/>
      </p:nvGrpSpPr>
      <p:grpSpPr>
        <a:xfrm>
          <a:off x="0" y="0"/>
          <a:ext cx="0" cy="0"/>
          <a:chOff x="0" y="0"/>
          <a:chExt cx="0" cy="0"/>
        </a:xfrm>
      </p:grpSpPr>
    </p:spTree>
    <p:extLst>
      <p:ext uri="{BB962C8B-B14F-4D97-AF65-F5344CB8AC3E}">
        <p14:creationId xmlns:p14="http://schemas.microsoft.com/office/powerpoint/2010/main" val="4089086019"/>
      </p:ext>
    </p:extLst>
  </p:cSld>
  <p:clrMapOvr>
    <a:masterClrMapping/>
  </p:clrMapOvr>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userDrawn="1">
  <p:cSld name="11_Section Header">
    <p:spTree>
      <p:nvGrpSpPr>
        <p:cNvPr id="1" name=""/>
        <p:cNvGrpSpPr/>
        <p:nvPr/>
      </p:nvGrpSpPr>
      <p:grpSpPr>
        <a:xfrm>
          <a:off x="0" y="0"/>
          <a:ext cx="0" cy="0"/>
          <a:chOff x="0" y="0"/>
          <a:chExt cx="0" cy="0"/>
        </a:xfrm>
      </p:grpSpPr>
    </p:spTree>
    <p:extLst>
      <p:ext uri="{BB962C8B-B14F-4D97-AF65-F5344CB8AC3E}">
        <p14:creationId xmlns:p14="http://schemas.microsoft.com/office/powerpoint/2010/main" val="11718329"/>
      </p:ext>
    </p:extLst>
  </p:cSld>
  <p:clrMapOvr>
    <a:masterClrMapping/>
  </p:clrMapOvr>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userDrawn="1">
  <p:cSld name="12_Section Header">
    <p:spTree>
      <p:nvGrpSpPr>
        <p:cNvPr id="1" name=""/>
        <p:cNvGrpSpPr/>
        <p:nvPr/>
      </p:nvGrpSpPr>
      <p:grpSpPr>
        <a:xfrm>
          <a:off x="0" y="0"/>
          <a:ext cx="0" cy="0"/>
          <a:chOff x="0" y="0"/>
          <a:chExt cx="0" cy="0"/>
        </a:xfrm>
      </p:grpSpPr>
    </p:spTree>
    <p:extLst>
      <p:ext uri="{BB962C8B-B14F-4D97-AF65-F5344CB8AC3E}">
        <p14:creationId xmlns:p14="http://schemas.microsoft.com/office/powerpoint/2010/main" val="347843166"/>
      </p:ext>
    </p:extLst>
  </p:cSld>
  <p:clrMapOvr>
    <a:masterClrMapping/>
  </p:clrMapOvr>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userDrawn="1">
  <p:cSld name="13_Section Header">
    <p:spTree>
      <p:nvGrpSpPr>
        <p:cNvPr id="1" name=""/>
        <p:cNvGrpSpPr/>
        <p:nvPr/>
      </p:nvGrpSpPr>
      <p:grpSpPr>
        <a:xfrm>
          <a:off x="0" y="0"/>
          <a:ext cx="0" cy="0"/>
          <a:chOff x="0" y="0"/>
          <a:chExt cx="0" cy="0"/>
        </a:xfrm>
      </p:grpSpPr>
    </p:spTree>
    <p:extLst>
      <p:ext uri="{BB962C8B-B14F-4D97-AF65-F5344CB8AC3E}">
        <p14:creationId xmlns:p14="http://schemas.microsoft.com/office/powerpoint/2010/main" val="2207733098"/>
      </p:ext>
    </p:extLst>
  </p:cSld>
  <p:clrMapOvr>
    <a:masterClrMapping/>
  </p:clrMapOvr>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userDrawn="1">
  <p:cSld name="14_Section Header">
    <p:spTree>
      <p:nvGrpSpPr>
        <p:cNvPr id="1" name=""/>
        <p:cNvGrpSpPr/>
        <p:nvPr/>
      </p:nvGrpSpPr>
      <p:grpSpPr>
        <a:xfrm>
          <a:off x="0" y="0"/>
          <a:ext cx="0" cy="0"/>
          <a:chOff x="0" y="0"/>
          <a:chExt cx="0" cy="0"/>
        </a:xfrm>
      </p:grpSpPr>
    </p:spTree>
    <p:extLst>
      <p:ext uri="{BB962C8B-B14F-4D97-AF65-F5344CB8AC3E}">
        <p14:creationId xmlns:p14="http://schemas.microsoft.com/office/powerpoint/2010/main" val="2620469454"/>
      </p:ext>
    </p:extLst>
  </p:cSld>
  <p:clrMapOvr>
    <a:masterClrMapping/>
  </p:clrMapOvr>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userDrawn="1">
  <p:cSld name="15_Section Header">
    <p:spTree>
      <p:nvGrpSpPr>
        <p:cNvPr id="1" name=""/>
        <p:cNvGrpSpPr/>
        <p:nvPr/>
      </p:nvGrpSpPr>
      <p:grpSpPr>
        <a:xfrm>
          <a:off x="0" y="0"/>
          <a:ext cx="0" cy="0"/>
          <a:chOff x="0" y="0"/>
          <a:chExt cx="0" cy="0"/>
        </a:xfrm>
      </p:grpSpPr>
    </p:spTree>
    <p:extLst>
      <p:ext uri="{BB962C8B-B14F-4D97-AF65-F5344CB8AC3E}">
        <p14:creationId xmlns:p14="http://schemas.microsoft.com/office/powerpoint/2010/main" val="3481295986"/>
      </p:ext>
    </p:extLst>
  </p:cSld>
  <p:clrMapOvr>
    <a:masterClrMapping/>
  </p:clrMapOvr>
  <p:timing>
    <p:tnLst>
      <p:par>
        <p:cTn id="1" dur="indefinite" restart="never" nodeType="tmRoot"/>
      </p:par>
    </p:tn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userDrawn="1">
  <p:cSld name="16_Section Header">
    <p:spTree>
      <p:nvGrpSpPr>
        <p:cNvPr id="1" name=""/>
        <p:cNvGrpSpPr/>
        <p:nvPr/>
      </p:nvGrpSpPr>
      <p:grpSpPr>
        <a:xfrm>
          <a:off x="0" y="0"/>
          <a:ext cx="0" cy="0"/>
          <a:chOff x="0" y="0"/>
          <a:chExt cx="0" cy="0"/>
        </a:xfrm>
      </p:grpSpPr>
    </p:spTree>
    <p:extLst>
      <p:ext uri="{BB962C8B-B14F-4D97-AF65-F5344CB8AC3E}">
        <p14:creationId xmlns:p14="http://schemas.microsoft.com/office/powerpoint/2010/main" val="3266488350"/>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Date Placeholder 2"/>
          <p:cNvSpPr>
            <a:spLocks noGrp="1"/>
          </p:cNvSpPr>
          <p:nvPr>
            <p:ph type="dt" sz="half" idx="10"/>
          </p:nvPr>
        </p:nvSpPr>
        <p:spPr/>
        <p:txBody>
          <a:bodyPr/>
          <a:lstStyle/>
          <a:p>
            <a:fld id="{F6B15C5E-27E4-43D5-9499-8D4F3CC1B241}" type="datetimeFigureOut">
              <a:rPr lang="fa-IR" smtClean="0"/>
              <a:t>29/03/1442</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1E63432E-6941-41A7-9842-97C06D97EED8}" type="slidenum">
              <a:rPr lang="fa-IR" smtClean="0"/>
              <a:t>‹#›</a:t>
            </a:fld>
            <a:endParaRPr lang="fa-IR"/>
          </a:p>
        </p:txBody>
      </p:sp>
    </p:spTree>
    <p:extLst>
      <p:ext uri="{BB962C8B-B14F-4D97-AF65-F5344CB8AC3E}">
        <p14:creationId xmlns:p14="http://schemas.microsoft.com/office/powerpoint/2010/main" val="2154897450"/>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userDrawn="1">
  <p:cSld name="17_Section Header">
    <p:spTree>
      <p:nvGrpSpPr>
        <p:cNvPr id="1" name=""/>
        <p:cNvGrpSpPr/>
        <p:nvPr/>
      </p:nvGrpSpPr>
      <p:grpSpPr>
        <a:xfrm>
          <a:off x="0" y="0"/>
          <a:ext cx="0" cy="0"/>
          <a:chOff x="0" y="0"/>
          <a:chExt cx="0" cy="0"/>
        </a:xfrm>
      </p:grpSpPr>
    </p:spTree>
    <p:extLst>
      <p:ext uri="{BB962C8B-B14F-4D97-AF65-F5344CB8AC3E}">
        <p14:creationId xmlns:p14="http://schemas.microsoft.com/office/powerpoint/2010/main" val="3244616966"/>
      </p:ext>
    </p:extLst>
  </p:cSld>
  <p:clrMapOvr>
    <a:masterClrMapping/>
  </p:clrMapOvr>
  <p:timing>
    <p:tnLst>
      <p:par>
        <p:cTn id="1" dur="indefinite" restart="never" nodeType="tmRoot"/>
      </p:par>
    </p:tn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userDrawn="1">
  <p:cSld name="18_Section Header">
    <p:spTree>
      <p:nvGrpSpPr>
        <p:cNvPr id="1" name=""/>
        <p:cNvGrpSpPr/>
        <p:nvPr/>
      </p:nvGrpSpPr>
      <p:grpSpPr>
        <a:xfrm>
          <a:off x="0" y="0"/>
          <a:ext cx="0" cy="0"/>
          <a:chOff x="0" y="0"/>
          <a:chExt cx="0" cy="0"/>
        </a:xfrm>
      </p:grpSpPr>
    </p:spTree>
    <p:extLst>
      <p:ext uri="{BB962C8B-B14F-4D97-AF65-F5344CB8AC3E}">
        <p14:creationId xmlns:p14="http://schemas.microsoft.com/office/powerpoint/2010/main" val="3954178554"/>
      </p:ext>
    </p:extLst>
  </p:cSld>
  <p:clrMapOvr>
    <a:masterClrMapping/>
  </p:clrMapOvr>
  <p:timing>
    <p:tnLst>
      <p:par>
        <p:cTn id="1" dur="indefinite" restart="never" nodeType="tmRoot"/>
      </p:par>
    </p:tn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userDrawn="1">
  <p:cSld name="19_Section Header">
    <p:spTree>
      <p:nvGrpSpPr>
        <p:cNvPr id="1" name=""/>
        <p:cNvGrpSpPr/>
        <p:nvPr/>
      </p:nvGrpSpPr>
      <p:grpSpPr>
        <a:xfrm>
          <a:off x="0" y="0"/>
          <a:ext cx="0" cy="0"/>
          <a:chOff x="0" y="0"/>
          <a:chExt cx="0" cy="0"/>
        </a:xfrm>
      </p:grpSpPr>
    </p:spTree>
    <p:extLst>
      <p:ext uri="{BB962C8B-B14F-4D97-AF65-F5344CB8AC3E}">
        <p14:creationId xmlns:p14="http://schemas.microsoft.com/office/powerpoint/2010/main" val="3838127047"/>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6B15C5E-27E4-43D5-9499-8D4F3CC1B241}" type="datetimeFigureOut">
              <a:rPr lang="fa-IR" smtClean="0"/>
              <a:t>29/03/1442</a:t>
            </a:fld>
            <a:endParaRPr lang="fa-IR"/>
          </a:p>
        </p:txBody>
      </p:sp>
      <p:sp>
        <p:nvSpPr>
          <p:cNvPr id="3" name="Footer Placeholder 2"/>
          <p:cNvSpPr>
            <a:spLocks noGrp="1"/>
          </p:cNvSpPr>
          <p:nvPr>
            <p:ph type="ftr" sz="quarter" idx="11"/>
          </p:nvPr>
        </p:nvSpPr>
        <p:spPr/>
        <p:txBody>
          <a:bodyPr/>
          <a:lstStyle/>
          <a:p>
            <a:endParaRPr lang="fa-IR"/>
          </a:p>
        </p:txBody>
      </p:sp>
      <p:sp>
        <p:nvSpPr>
          <p:cNvPr id="4" name="Slide Number Placeholder 3"/>
          <p:cNvSpPr>
            <a:spLocks noGrp="1"/>
          </p:cNvSpPr>
          <p:nvPr>
            <p:ph type="sldNum" sz="quarter" idx="12"/>
          </p:nvPr>
        </p:nvSpPr>
        <p:spPr/>
        <p:txBody>
          <a:bodyPr/>
          <a:lstStyle/>
          <a:p>
            <a:fld id="{1E63432E-6941-41A7-9842-97C06D97EED8}" type="slidenum">
              <a:rPr lang="fa-IR" smtClean="0"/>
              <a:t>‹#›</a:t>
            </a:fld>
            <a:endParaRPr lang="fa-IR"/>
          </a:p>
        </p:txBody>
      </p:sp>
    </p:spTree>
    <p:extLst>
      <p:ext uri="{BB962C8B-B14F-4D97-AF65-F5344CB8AC3E}">
        <p14:creationId xmlns:p14="http://schemas.microsoft.com/office/powerpoint/2010/main" val="22910151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fa-IR"/>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6B15C5E-27E4-43D5-9499-8D4F3CC1B241}" type="datetimeFigureOut">
              <a:rPr lang="fa-IR" smtClean="0"/>
              <a:t>29/03/1442</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1E63432E-6941-41A7-9842-97C06D97EED8}" type="slidenum">
              <a:rPr lang="fa-IR" smtClean="0"/>
              <a:t>‹#›</a:t>
            </a:fld>
            <a:endParaRPr lang="fa-IR"/>
          </a:p>
        </p:txBody>
      </p:sp>
    </p:spTree>
    <p:extLst>
      <p:ext uri="{BB962C8B-B14F-4D97-AF65-F5344CB8AC3E}">
        <p14:creationId xmlns:p14="http://schemas.microsoft.com/office/powerpoint/2010/main" val="8146476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fa-IR"/>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fa-I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6B15C5E-27E4-43D5-9499-8D4F3CC1B241}" type="datetimeFigureOut">
              <a:rPr lang="fa-IR" smtClean="0"/>
              <a:t>29/03/1442</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1E63432E-6941-41A7-9842-97C06D97EED8}" type="slidenum">
              <a:rPr lang="fa-IR" smtClean="0"/>
              <a:t>‹#›</a:t>
            </a:fld>
            <a:endParaRPr lang="fa-IR"/>
          </a:p>
        </p:txBody>
      </p:sp>
    </p:spTree>
    <p:extLst>
      <p:ext uri="{BB962C8B-B14F-4D97-AF65-F5344CB8AC3E}">
        <p14:creationId xmlns:p14="http://schemas.microsoft.com/office/powerpoint/2010/main" val="4553610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24.xml"/><Relationship Id="rId18" Type="http://schemas.openxmlformats.org/officeDocument/2006/relationships/slideLayout" Target="../slideLayouts/slideLayout29.xml"/><Relationship Id="rId26" Type="http://schemas.openxmlformats.org/officeDocument/2006/relationships/slideLayout" Target="../slideLayouts/slideLayout37.xml"/><Relationship Id="rId39" Type="http://schemas.openxmlformats.org/officeDocument/2006/relationships/slideLayout" Target="../slideLayouts/slideLayout50.xml"/><Relationship Id="rId21" Type="http://schemas.openxmlformats.org/officeDocument/2006/relationships/slideLayout" Target="../slideLayouts/slideLayout32.xml"/><Relationship Id="rId34" Type="http://schemas.openxmlformats.org/officeDocument/2006/relationships/slideLayout" Target="../slideLayouts/slideLayout45.xml"/><Relationship Id="rId42" Type="http://schemas.openxmlformats.org/officeDocument/2006/relationships/slideLayout" Target="../slideLayouts/slideLayout53.xml"/><Relationship Id="rId47" Type="http://schemas.openxmlformats.org/officeDocument/2006/relationships/slideLayout" Target="../slideLayouts/slideLayout58.xml"/><Relationship Id="rId50" Type="http://schemas.openxmlformats.org/officeDocument/2006/relationships/slideLayout" Target="../slideLayouts/slideLayout61.xml"/><Relationship Id="rId7" Type="http://schemas.openxmlformats.org/officeDocument/2006/relationships/slideLayout" Target="../slideLayouts/slideLayout18.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29" Type="http://schemas.openxmlformats.org/officeDocument/2006/relationships/slideLayout" Target="../slideLayouts/slideLayout40.xml"/><Relationship Id="rId11" Type="http://schemas.openxmlformats.org/officeDocument/2006/relationships/slideLayout" Target="../slideLayouts/slideLayout22.xml"/><Relationship Id="rId24" Type="http://schemas.openxmlformats.org/officeDocument/2006/relationships/slideLayout" Target="../slideLayouts/slideLayout35.xml"/><Relationship Id="rId32" Type="http://schemas.openxmlformats.org/officeDocument/2006/relationships/slideLayout" Target="../slideLayouts/slideLayout43.xml"/><Relationship Id="rId37" Type="http://schemas.openxmlformats.org/officeDocument/2006/relationships/slideLayout" Target="../slideLayouts/slideLayout48.xml"/><Relationship Id="rId40" Type="http://schemas.openxmlformats.org/officeDocument/2006/relationships/slideLayout" Target="../slideLayouts/slideLayout51.xml"/><Relationship Id="rId45" Type="http://schemas.openxmlformats.org/officeDocument/2006/relationships/slideLayout" Target="../slideLayouts/slideLayout56.xml"/><Relationship Id="rId53" Type="http://schemas.openxmlformats.org/officeDocument/2006/relationships/image" Target="../media/image3.jpg"/><Relationship Id="rId5" Type="http://schemas.openxmlformats.org/officeDocument/2006/relationships/slideLayout" Target="../slideLayouts/slideLayout16.xml"/><Relationship Id="rId10" Type="http://schemas.openxmlformats.org/officeDocument/2006/relationships/slideLayout" Target="../slideLayouts/slideLayout21.xml"/><Relationship Id="rId19" Type="http://schemas.openxmlformats.org/officeDocument/2006/relationships/slideLayout" Target="../slideLayouts/slideLayout30.xml"/><Relationship Id="rId31" Type="http://schemas.openxmlformats.org/officeDocument/2006/relationships/slideLayout" Target="../slideLayouts/slideLayout42.xml"/><Relationship Id="rId44" Type="http://schemas.openxmlformats.org/officeDocument/2006/relationships/slideLayout" Target="../slideLayouts/slideLayout55.xml"/><Relationship Id="rId52" Type="http://schemas.openxmlformats.org/officeDocument/2006/relationships/theme" Target="../theme/theme2.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 Id="rId22" Type="http://schemas.openxmlformats.org/officeDocument/2006/relationships/slideLayout" Target="../slideLayouts/slideLayout33.xml"/><Relationship Id="rId27" Type="http://schemas.openxmlformats.org/officeDocument/2006/relationships/slideLayout" Target="../slideLayouts/slideLayout38.xml"/><Relationship Id="rId30" Type="http://schemas.openxmlformats.org/officeDocument/2006/relationships/slideLayout" Target="../slideLayouts/slideLayout41.xml"/><Relationship Id="rId35" Type="http://schemas.openxmlformats.org/officeDocument/2006/relationships/slideLayout" Target="../slideLayouts/slideLayout46.xml"/><Relationship Id="rId43" Type="http://schemas.openxmlformats.org/officeDocument/2006/relationships/slideLayout" Target="../slideLayouts/slideLayout54.xml"/><Relationship Id="rId48" Type="http://schemas.openxmlformats.org/officeDocument/2006/relationships/slideLayout" Target="../slideLayouts/slideLayout59.xml"/><Relationship Id="rId8" Type="http://schemas.openxmlformats.org/officeDocument/2006/relationships/slideLayout" Target="../slideLayouts/slideLayout19.xml"/><Relationship Id="rId51" Type="http://schemas.openxmlformats.org/officeDocument/2006/relationships/slideLayout" Target="../slideLayouts/slideLayout62.xml"/><Relationship Id="rId3" Type="http://schemas.openxmlformats.org/officeDocument/2006/relationships/slideLayout" Target="../slideLayouts/slideLayout14.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5" Type="http://schemas.openxmlformats.org/officeDocument/2006/relationships/slideLayout" Target="../slideLayouts/slideLayout36.xml"/><Relationship Id="rId33" Type="http://schemas.openxmlformats.org/officeDocument/2006/relationships/slideLayout" Target="../slideLayouts/slideLayout44.xml"/><Relationship Id="rId38" Type="http://schemas.openxmlformats.org/officeDocument/2006/relationships/slideLayout" Target="../slideLayouts/slideLayout49.xml"/><Relationship Id="rId46" Type="http://schemas.openxmlformats.org/officeDocument/2006/relationships/slideLayout" Target="../slideLayouts/slideLayout57.xml"/><Relationship Id="rId20" Type="http://schemas.openxmlformats.org/officeDocument/2006/relationships/slideLayout" Target="../slideLayouts/slideLayout31.xml"/><Relationship Id="rId41" Type="http://schemas.openxmlformats.org/officeDocument/2006/relationships/slideLayout" Target="../slideLayouts/slideLayout52.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5" Type="http://schemas.openxmlformats.org/officeDocument/2006/relationships/slideLayout" Target="../slideLayouts/slideLayout26.xml"/><Relationship Id="rId23" Type="http://schemas.openxmlformats.org/officeDocument/2006/relationships/slideLayout" Target="../slideLayouts/slideLayout34.xml"/><Relationship Id="rId28" Type="http://schemas.openxmlformats.org/officeDocument/2006/relationships/slideLayout" Target="../slideLayouts/slideLayout39.xml"/><Relationship Id="rId36" Type="http://schemas.openxmlformats.org/officeDocument/2006/relationships/slideLayout" Target="../slideLayouts/slideLayout47.xml"/><Relationship Id="rId49" Type="http://schemas.openxmlformats.org/officeDocument/2006/relationships/slideLayout" Target="../slideLayouts/slideLayout6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1" anchor="ctr">
            <a:normAutofit/>
          </a:bodyPr>
          <a:lstStyle/>
          <a:p>
            <a:r>
              <a:rPr lang="en-US" smtClean="0"/>
              <a:t>Click to edit Master title style</a:t>
            </a:r>
            <a:endParaRPr lang="fa-I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2"/>
          </p:nvPr>
        </p:nvSpPr>
        <p:spPr>
          <a:xfrm>
            <a:off x="6457950" y="6356351"/>
            <a:ext cx="2057400" cy="365125"/>
          </a:xfrm>
          <a:prstGeom prst="rect">
            <a:avLst/>
          </a:prstGeom>
        </p:spPr>
        <p:txBody>
          <a:bodyPr vert="horz" lIns="91440" tIns="45720" rIns="91440" bIns="45720" rtlCol="1" anchor="ctr"/>
          <a:lstStyle>
            <a:lvl1pPr algn="r">
              <a:defRPr sz="900">
                <a:solidFill>
                  <a:schemeClr val="tx1">
                    <a:tint val="75000"/>
                  </a:schemeClr>
                </a:solidFill>
              </a:defRPr>
            </a:lvl1pPr>
          </a:lstStyle>
          <a:p>
            <a:fld id="{F6B15C5E-27E4-43D5-9499-8D4F3CC1B241}" type="datetimeFigureOut">
              <a:rPr lang="fa-IR" smtClean="0"/>
              <a:t>29/03/1442</a:t>
            </a:fld>
            <a:endParaRPr lang="fa-I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1" anchor="ctr"/>
          <a:lstStyle>
            <a:lvl1pPr algn="ctr">
              <a:defRPr sz="900">
                <a:solidFill>
                  <a:schemeClr val="tx1">
                    <a:tint val="75000"/>
                  </a:schemeClr>
                </a:solidFill>
              </a:defRPr>
            </a:lvl1pPr>
          </a:lstStyle>
          <a:p>
            <a:endParaRPr lang="fa-IR"/>
          </a:p>
        </p:txBody>
      </p:sp>
      <p:sp>
        <p:nvSpPr>
          <p:cNvPr id="6" name="Slide Number Placeholder 5"/>
          <p:cNvSpPr>
            <a:spLocks noGrp="1"/>
          </p:cNvSpPr>
          <p:nvPr>
            <p:ph type="sldNum" sz="quarter" idx="4"/>
          </p:nvPr>
        </p:nvSpPr>
        <p:spPr>
          <a:xfrm>
            <a:off x="628650" y="6356351"/>
            <a:ext cx="2057400" cy="365125"/>
          </a:xfrm>
          <a:prstGeom prst="rect">
            <a:avLst/>
          </a:prstGeom>
        </p:spPr>
        <p:txBody>
          <a:bodyPr vert="horz" lIns="91440" tIns="45720" rIns="91440" bIns="45720" rtlCol="1" anchor="ctr"/>
          <a:lstStyle>
            <a:lvl1pPr algn="l">
              <a:defRPr sz="900">
                <a:solidFill>
                  <a:schemeClr val="tx1">
                    <a:tint val="75000"/>
                  </a:schemeClr>
                </a:solidFill>
              </a:defRPr>
            </a:lvl1pPr>
          </a:lstStyle>
          <a:p>
            <a:fld id="{1E63432E-6941-41A7-9842-97C06D97EED8}" type="slidenum">
              <a:rPr lang="fa-IR" smtClean="0"/>
              <a:t>‹#›</a:t>
            </a:fld>
            <a:endParaRPr lang="fa-IR"/>
          </a:p>
        </p:txBody>
      </p:sp>
    </p:spTree>
    <p:extLst>
      <p:ext uri="{BB962C8B-B14F-4D97-AF65-F5344CB8AC3E}">
        <p14:creationId xmlns:p14="http://schemas.microsoft.com/office/powerpoint/2010/main" val="19226381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defTabSz="685800" rtl="1"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r" defTabSz="685800" rtl="1"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r" defTabSz="685800" rtl="1"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r" defTabSz="685800" rtl="1"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fa-IR"/>
      </a:defPPr>
      <a:lvl1pPr marL="0" algn="r" defTabSz="685800" rtl="1" eaLnBrk="1" latinLnBrk="0" hangingPunct="1">
        <a:defRPr sz="1350" kern="1200">
          <a:solidFill>
            <a:schemeClr val="tx1"/>
          </a:solidFill>
          <a:latin typeface="+mn-lt"/>
          <a:ea typeface="+mn-ea"/>
          <a:cs typeface="+mn-cs"/>
        </a:defRPr>
      </a:lvl1pPr>
      <a:lvl2pPr marL="342900" algn="r" defTabSz="685800" rtl="1" eaLnBrk="1" latinLnBrk="0" hangingPunct="1">
        <a:defRPr sz="1350" kern="1200">
          <a:solidFill>
            <a:schemeClr val="tx1"/>
          </a:solidFill>
          <a:latin typeface="+mn-lt"/>
          <a:ea typeface="+mn-ea"/>
          <a:cs typeface="+mn-cs"/>
        </a:defRPr>
      </a:lvl2pPr>
      <a:lvl3pPr marL="685800" algn="r" defTabSz="685800" rtl="1" eaLnBrk="1" latinLnBrk="0" hangingPunct="1">
        <a:defRPr sz="1350" kern="1200">
          <a:solidFill>
            <a:schemeClr val="tx1"/>
          </a:solidFill>
          <a:latin typeface="+mn-lt"/>
          <a:ea typeface="+mn-ea"/>
          <a:cs typeface="+mn-cs"/>
        </a:defRPr>
      </a:lvl3pPr>
      <a:lvl4pPr marL="1028700" algn="r" defTabSz="685800" rtl="1" eaLnBrk="1" latinLnBrk="0" hangingPunct="1">
        <a:defRPr sz="1350" kern="1200">
          <a:solidFill>
            <a:schemeClr val="tx1"/>
          </a:solidFill>
          <a:latin typeface="+mn-lt"/>
          <a:ea typeface="+mn-ea"/>
          <a:cs typeface="+mn-cs"/>
        </a:defRPr>
      </a:lvl4pPr>
      <a:lvl5pPr marL="1371600" algn="r" defTabSz="685800" rtl="1" eaLnBrk="1" latinLnBrk="0" hangingPunct="1">
        <a:defRPr sz="1350" kern="1200">
          <a:solidFill>
            <a:schemeClr val="tx1"/>
          </a:solidFill>
          <a:latin typeface="+mn-lt"/>
          <a:ea typeface="+mn-ea"/>
          <a:cs typeface="+mn-cs"/>
        </a:defRPr>
      </a:lvl5pPr>
      <a:lvl6pPr marL="1714500" algn="r" defTabSz="685800" rtl="1" eaLnBrk="1" latinLnBrk="0" hangingPunct="1">
        <a:defRPr sz="1350" kern="1200">
          <a:solidFill>
            <a:schemeClr val="tx1"/>
          </a:solidFill>
          <a:latin typeface="+mn-lt"/>
          <a:ea typeface="+mn-ea"/>
          <a:cs typeface="+mn-cs"/>
        </a:defRPr>
      </a:lvl6pPr>
      <a:lvl7pPr marL="2057400" algn="r" defTabSz="685800" rtl="1" eaLnBrk="1" latinLnBrk="0" hangingPunct="1">
        <a:defRPr sz="1350" kern="1200">
          <a:solidFill>
            <a:schemeClr val="tx1"/>
          </a:solidFill>
          <a:latin typeface="+mn-lt"/>
          <a:ea typeface="+mn-ea"/>
          <a:cs typeface="+mn-cs"/>
        </a:defRPr>
      </a:lvl7pPr>
      <a:lvl8pPr marL="2400300" algn="r" defTabSz="685800" rtl="1" eaLnBrk="1" latinLnBrk="0" hangingPunct="1">
        <a:defRPr sz="1350" kern="1200">
          <a:solidFill>
            <a:schemeClr val="tx1"/>
          </a:solidFill>
          <a:latin typeface="+mn-lt"/>
          <a:ea typeface="+mn-ea"/>
          <a:cs typeface="+mn-cs"/>
        </a:defRPr>
      </a:lvl8pPr>
      <a:lvl9pPr marL="2743200" algn="r" defTabSz="685800" rtl="1"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8" name="Picture 7" descr="Brickwork-SD-R1acrop.jpg"/>
          <p:cNvPicPr>
            <a:picLocks noChangeAspect="1"/>
          </p:cNvPicPr>
          <p:nvPr/>
        </p:nvPicPr>
        <p:blipFill>
          <a:blip r:embed="rId5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10" name="Group 9"/>
          <p:cNvGrpSpPr/>
          <p:nvPr/>
        </p:nvGrpSpPr>
        <p:grpSpPr>
          <a:xfrm>
            <a:off x="-19048" y="1"/>
            <a:ext cx="9004013" cy="6644081"/>
            <a:chOff x="-25397" y="0"/>
            <a:chExt cx="12005350" cy="6644081"/>
          </a:xfrm>
        </p:grpSpPr>
        <p:sp useBgFill="1">
          <p:nvSpPr>
            <p:cNvPr id="11" name="Rectangle 10"/>
            <p:cNvSpPr/>
            <p:nvPr/>
          </p:nvSpPr>
          <p:spPr>
            <a:xfrm>
              <a:off x="1" y="0"/>
              <a:ext cx="11979952" cy="6644081"/>
            </a:xfrm>
            <a:prstGeom prst="rect">
              <a:avLst/>
            </a:prstGeom>
            <a:ln>
              <a:noFill/>
            </a:ln>
            <a:effectLst>
              <a:outerShdw blurRad="98425" dist="76200" dir="4380000" algn="tl" rotWithShape="0">
                <a:srgbClr val="000000">
                  <a:alpha val="68000"/>
                </a:srgbClr>
              </a:outerShdw>
            </a:effectLst>
          </p:spPr>
          <p:style>
            <a:lnRef idx="1">
              <a:schemeClr val="accent1"/>
            </a:lnRef>
            <a:fillRef idx="3">
              <a:schemeClr val="accent1"/>
            </a:fillRef>
            <a:effectRef idx="2">
              <a:schemeClr val="accent1"/>
            </a:effectRef>
            <a:fontRef idx="minor">
              <a:schemeClr val="lt1"/>
            </a:fontRef>
          </p:style>
        </p:sp>
        <p:sp>
          <p:nvSpPr>
            <p:cNvPr id="13" name="Rectangle 12"/>
            <p:cNvSpPr/>
            <p:nvPr/>
          </p:nvSpPr>
          <p:spPr>
            <a:xfrm>
              <a:off x="1" y="5600215"/>
              <a:ext cx="11706512" cy="780581"/>
            </a:xfrm>
            <a:prstGeom prst="rect">
              <a:avLst/>
            </a:pr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25397" y="0"/>
              <a:ext cx="11773291" cy="6419514"/>
            </a:xfrm>
            <a:custGeom>
              <a:avLst/>
              <a:gdLst/>
              <a:ahLst/>
              <a:cxnLst/>
              <a:rect l="l" t="t" r="r" b="b"/>
              <a:pathLst>
                <a:path w="11773291" h="6419514">
                  <a:moveTo>
                    <a:pt x="11750059" y="0"/>
                  </a:moveTo>
                  <a:lnTo>
                    <a:pt x="11773291" y="6419514"/>
                  </a:lnTo>
                  <a:lnTo>
                    <a:pt x="0" y="6411047"/>
                  </a:lnTo>
                </a:path>
              </a:pathLst>
            </a:custGeom>
            <a:ln w="82550">
              <a:solidFill>
                <a:schemeClr val="tx1">
                  <a:lumMod val="50000"/>
                  <a:lumOff val="50000"/>
                </a:schemeClr>
              </a:solidFill>
              <a:miter lim="800000"/>
            </a:ln>
          </p:spPr>
          <p:style>
            <a:lnRef idx="2">
              <a:schemeClr val="accent1"/>
            </a:lnRef>
            <a:fillRef idx="0">
              <a:schemeClr val="accent1"/>
            </a:fillRef>
            <a:effectRef idx="1">
              <a:schemeClr val="accent1"/>
            </a:effectRef>
            <a:fontRef idx="minor">
              <a:schemeClr val="tx1"/>
            </a:fontRef>
          </p:style>
        </p:sp>
      </p:grpSp>
      <p:sp>
        <p:nvSpPr>
          <p:cNvPr id="2" name="Title Placeholder 1"/>
          <p:cNvSpPr>
            <a:spLocks noGrp="1"/>
          </p:cNvSpPr>
          <p:nvPr>
            <p:ph type="title"/>
          </p:nvPr>
        </p:nvSpPr>
        <p:spPr>
          <a:xfrm>
            <a:off x="514351" y="685801"/>
            <a:ext cx="7797662" cy="1151965"/>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514351" y="2063396"/>
            <a:ext cx="7797662" cy="3311189"/>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473562" y="5757334"/>
            <a:ext cx="2838450" cy="498470"/>
          </a:xfrm>
          <a:prstGeom prst="rect">
            <a:avLst/>
          </a:prstGeom>
        </p:spPr>
        <p:txBody>
          <a:bodyPr vert="horz" lIns="91440" tIns="45720" rIns="91440" bIns="45720" rtlCol="0" anchor="ctr"/>
          <a:lstStyle>
            <a:lvl1pPr algn="r">
              <a:defRPr sz="2800" cap="all" baseline="0">
                <a:solidFill>
                  <a:schemeClr val="accent1">
                    <a:lumMod val="60000"/>
                    <a:lumOff val="40000"/>
                  </a:schemeClr>
                </a:solidFill>
              </a:defRPr>
            </a:lvl1pPr>
          </a:lstStyle>
          <a:p>
            <a:fld id="{F6B15C5E-27E4-43D5-9499-8D4F3CC1B241}" type="datetimeFigureOut">
              <a:rPr lang="fa-IR" smtClean="0"/>
              <a:t>29/03/1442</a:t>
            </a:fld>
            <a:endParaRPr lang="fa-IR"/>
          </a:p>
        </p:txBody>
      </p:sp>
      <p:sp>
        <p:nvSpPr>
          <p:cNvPr id="5" name="Footer Placeholder 4"/>
          <p:cNvSpPr>
            <a:spLocks noGrp="1"/>
          </p:cNvSpPr>
          <p:nvPr>
            <p:ph type="ftr" sz="quarter" idx="3"/>
          </p:nvPr>
        </p:nvSpPr>
        <p:spPr>
          <a:xfrm>
            <a:off x="514351" y="5757334"/>
            <a:ext cx="4124789" cy="498470"/>
          </a:xfrm>
          <a:prstGeom prst="rect">
            <a:avLst/>
          </a:prstGeom>
        </p:spPr>
        <p:txBody>
          <a:bodyPr vert="horz" lIns="91440" tIns="45720" rIns="91440" bIns="45720" rtlCol="0" anchor="ctr"/>
          <a:lstStyle>
            <a:lvl1pPr algn="l">
              <a:defRPr sz="2800" cap="all" baseline="0">
                <a:solidFill>
                  <a:schemeClr val="accent1">
                    <a:lumMod val="60000"/>
                    <a:lumOff val="40000"/>
                  </a:schemeClr>
                </a:solidFill>
              </a:defRPr>
            </a:lvl1pPr>
          </a:lstStyle>
          <a:p>
            <a:endParaRPr lang="fa-IR"/>
          </a:p>
        </p:txBody>
      </p:sp>
      <p:sp>
        <p:nvSpPr>
          <p:cNvPr id="6" name="Slide Number Placeholder 5"/>
          <p:cNvSpPr>
            <a:spLocks noGrp="1"/>
          </p:cNvSpPr>
          <p:nvPr>
            <p:ph type="sldNum" sz="quarter" idx="4"/>
          </p:nvPr>
        </p:nvSpPr>
        <p:spPr>
          <a:xfrm>
            <a:off x="4715341" y="5757334"/>
            <a:ext cx="680390" cy="498470"/>
          </a:xfrm>
          <a:prstGeom prst="rect">
            <a:avLst/>
          </a:prstGeom>
        </p:spPr>
        <p:txBody>
          <a:bodyPr vert="horz" lIns="91440" tIns="45720" rIns="91440" bIns="45720" rtlCol="0" anchor="ctr"/>
          <a:lstStyle>
            <a:lvl1pPr algn="ctr">
              <a:defRPr sz="2800" cap="all" baseline="0">
                <a:solidFill>
                  <a:schemeClr val="accent1">
                    <a:lumMod val="60000"/>
                    <a:lumOff val="40000"/>
                  </a:schemeClr>
                </a:solidFill>
              </a:defRPr>
            </a:lvl1pPr>
          </a:lstStyle>
          <a:p>
            <a:fld id="{1E63432E-6941-41A7-9842-97C06D97EED8}" type="slidenum">
              <a:rPr lang="fa-IR" smtClean="0"/>
              <a:t>‹#›</a:t>
            </a:fld>
            <a:endParaRPr lang="fa-IR"/>
          </a:p>
        </p:txBody>
      </p:sp>
      <p:sp>
        <p:nvSpPr>
          <p:cNvPr id="14" name="Rectangle 36"/>
          <p:cNvSpPr>
            <a:spLocks noChangeArrowheads="1"/>
          </p:cNvSpPr>
          <p:nvPr userDrawn="1"/>
        </p:nvSpPr>
        <p:spPr bwMode="gray">
          <a:xfrm>
            <a:off x="0" y="793749"/>
            <a:ext cx="8026400" cy="142589"/>
          </a:xfrm>
          <a:prstGeom prst="rect">
            <a:avLst/>
          </a:prstGeom>
          <a:solidFill>
            <a:srgbClr val="FFC000"/>
          </a:solidFill>
          <a:ln>
            <a:noFill/>
          </a:ln>
          <a:effec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spTree>
    <p:extLst>
      <p:ext uri="{BB962C8B-B14F-4D97-AF65-F5344CB8AC3E}">
        <p14:creationId xmlns:p14="http://schemas.microsoft.com/office/powerpoint/2010/main" val="724089402"/>
      </p:ext>
    </p:extLst>
  </p:cSld>
  <p:clrMap bg1="lt1" tx1="dk1" bg2="lt2" tx2="dk2" accent1="accent1" accent2="accent2" accent3="accent3" accent4="accent4" accent5="accent5" accent6="accent6" hlink="hlink" folHlink="folHlink"/>
  <p:sldLayoutIdLst>
    <p:sldLayoutId id="2147483713" r:id="rId1"/>
    <p:sldLayoutId id="2147483714" r:id="rId2"/>
    <p:sldLayoutId id="2147483715" r:id="rId3"/>
    <p:sldLayoutId id="2147483716" r:id="rId4"/>
    <p:sldLayoutId id="2147483717" r:id="rId5"/>
    <p:sldLayoutId id="2147483718" r:id="rId6"/>
    <p:sldLayoutId id="2147483719" r:id="rId7"/>
    <p:sldLayoutId id="2147483720" r:id="rId8"/>
    <p:sldLayoutId id="2147483721" r:id="rId9"/>
    <p:sldLayoutId id="2147483722" r:id="rId10"/>
    <p:sldLayoutId id="2147483723" r:id="rId11"/>
    <p:sldLayoutId id="2147483724" r:id="rId12"/>
    <p:sldLayoutId id="2147483725" r:id="rId13"/>
    <p:sldLayoutId id="2147483726" r:id="rId14"/>
    <p:sldLayoutId id="2147483727" r:id="rId15"/>
    <p:sldLayoutId id="2147483728" r:id="rId16"/>
    <p:sldLayoutId id="2147483729" r:id="rId17"/>
    <p:sldLayoutId id="2147483730" r:id="rId18"/>
    <p:sldLayoutId id="2147483731" r:id="rId19"/>
    <p:sldLayoutId id="2147483732" r:id="rId20"/>
    <p:sldLayoutId id="2147483733" r:id="rId21"/>
    <p:sldLayoutId id="2147483734" r:id="rId22"/>
    <p:sldLayoutId id="2147483735" r:id="rId23"/>
    <p:sldLayoutId id="2147483736" r:id="rId24"/>
    <p:sldLayoutId id="2147483737" r:id="rId25"/>
    <p:sldLayoutId id="2147483738" r:id="rId26"/>
    <p:sldLayoutId id="2147483739" r:id="rId27"/>
    <p:sldLayoutId id="2147483740" r:id="rId28"/>
    <p:sldLayoutId id="2147483741" r:id="rId29"/>
    <p:sldLayoutId id="2147483742" r:id="rId30"/>
    <p:sldLayoutId id="2147483743" r:id="rId31"/>
    <p:sldLayoutId id="2147483744" r:id="rId32"/>
    <p:sldLayoutId id="2147483745" r:id="rId33"/>
    <p:sldLayoutId id="2147483746" r:id="rId34"/>
    <p:sldLayoutId id="2147483747" r:id="rId35"/>
    <p:sldLayoutId id="2147483748" r:id="rId36"/>
    <p:sldLayoutId id="2147483749" r:id="rId37"/>
    <p:sldLayoutId id="2147483750" r:id="rId38"/>
    <p:sldLayoutId id="2147483751" r:id="rId39"/>
    <p:sldLayoutId id="2147483752" r:id="rId40"/>
    <p:sldLayoutId id="2147483753" r:id="rId41"/>
    <p:sldLayoutId id="2147483754" r:id="rId42"/>
    <p:sldLayoutId id="2147483755" r:id="rId43"/>
    <p:sldLayoutId id="2147483756" r:id="rId44"/>
    <p:sldLayoutId id="2147483757" r:id="rId45"/>
    <p:sldLayoutId id="2147483758" r:id="rId46"/>
    <p:sldLayoutId id="2147483759" r:id="rId47"/>
    <p:sldLayoutId id="2147483760" r:id="rId48"/>
    <p:sldLayoutId id="2147483761" r:id="rId49"/>
    <p:sldLayoutId id="2147483762" r:id="rId50"/>
    <p:sldLayoutId id="2147483763" r:id="rId51"/>
  </p:sldLayoutIdLst>
  <p:txStyles>
    <p:titleStyle>
      <a:lvl1pPr algn="l" defTabSz="914400" rtl="1" eaLnBrk="1" latinLnBrk="0" hangingPunct="1">
        <a:lnSpc>
          <a:spcPct val="90000"/>
        </a:lnSpc>
        <a:spcBef>
          <a:spcPct val="0"/>
        </a:spcBef>
        <a:buNone/>
        <a:defRPr sz="4400" kern="1200" cap="all" baseline="0">
          <a:solidFill>
            <a:schemeClr val="accent1">
              <a:lumMod val="60000"/>
              <a:lumOff val="40000"/>
            </a:schemeClr>
          </a:solidFill>
          <a:effectLst/>
          <a:latin typeface="+mj-lt"/>
          <a:ea typeface="+mj-ea"/>
          <a:cs typeface="+mj-cs"/>
        </a:defRPr>
      </a:lvl1pPr>
    </p:titleStyle>
    <p:bodyStyle>
      <a:lvl1pPr marL="228600" indent="-228600" algn="r" defTabSz="914400" rtl="1" eaLnBrk="1" latinLnBrk="0" hangingPunct="1">
        <a:lnSpc>
          <a:spcPct val="120000"/>
        </a:lnSpc>
        <a:spcBef>
          <a:spcPts val="1000"/>
        </a:spcBef>
        <a:buClr>
          <a:schemeClr val="accent1">
            <a:lumMod val="60000"/>
            <a:lumOff val="40000"/>
          </a:schemeClr>
        </a:buClr>
        <a:buSzPct val="160000"/>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r" defTabSz="914400" rtl="1" eaLnBrk="1" latinLnBrk="0" hangingPunct="1">
        <a:lnSpc>
          <a:spcPct val="120000"/>
        </a:lnSpc>
        <a:spcBef>
          <a:spcPts val="500"/>
        </a:spcBef>
        <a:buClr>
          <a:schemeClr val="accent1">
            <a:lumMod val="60000"/>
            <a:lumOff val="40000"/>
          </a:schemeClr>
        </a:buClr>
        <a:buSzPct val="160000"/>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r" defTabSz="914400" rtl="1" eaLnBrk="1" latinLnBrk="0" hangingPunct="1">
        <a:lnSpc>
          <a:spcPct val="120000"/>
        </a:lnSpc>
        <a:spcBef>
          <a:spcPts val="500"/>
        </a:spcBef>
        <a:buClr>
          <a:schemeClr val="accent1">
            <a:lumMod val="60000"/>
            <a:lumOff val="40000"/>
          </a:schemeClr>
        </a:buClr>
        <a:buSzPct val="160000"/>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r" defTabSz="914400" rtl="1" eaLnBrk="1" latinLnBrk="0" hangingPunct="1">
        <a:lnSpc>
          <a:spcPct val="120000"/>
        </a:lnSpc>
        <a:spcBef>
          <a:spcPts val="500"/>
        </a:spcBef>
        <a:buClr>
          <a:schemeClr val="accent1">
            <a:lumMod val="60000"/>
            <a:lumOff val="40000"/>
          </a:schemeClr>
        </a:buClr>
        <a:buSzPct val="160000"/>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r" defTabSz="914400" rtl="1" eaLnBrk="1" latinLnBrk="0" hangingPunct="1">
        <a:lnSpc>
          <a:spcPct val="120000"/>
        </a:lnSpc>
        <a:spcBef>
          <a:spcPts val="500"/>
        </a:spcBef>
        <a:buClr>
          <a:schemeClr val="accent1">
            <a:lumMod val="60000"/>
            <a:lumOff val="40000"/>
          </a:schemeClr>
        </a:buClr>
        <a:buSzPct val="160000"/>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r" defTabSz="914400" rtl="1" eaLnBrk="1" latinLnBrk="0" hangingPunct="1">
        <a:lnSpc>
          <a:spcPct val="120000"/>
        </a:lnSpc>
        <a:spcBef>
          <a:spcPts val="500"/>
        </a:spcBef>
        <a:buClr>
          <a:schemeClr val="accent1">
            <a:lumMod val="60000"/>
            <a:lumOff val="40000"/>
          </a:schemeClr>
        </a:buClr>
        <a:buSzPct val="160000"/>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r" defTabSz="914400" rtl="1" eaLnBrk="1" latinLnBrk="0" hangingPunct="1">
        <a:lnSpc>
          <a:spcPct val="120000"/>
        </a:lnSpc>
        <a:spcBef>
          <a:spcPts val="500"/>
        </a:spcBef>
        <a:buClr>
          <a:schemeClr val="accent1">
            <a:lumMod val="60000"/>
            <a:lumOff val="40000"/>
          </a:schemeClr>
        </a:buClr>
        <a:buSzPct val="160000"/>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r" defTabSz="914400" rtl="1" eaLnBrk="1" latinLnBrk="0" hangingPunct="1">
        <a:lnSpc>
          <a:spcPct val="120000"/>
        </a:lnSpc>
        <a:spcBef>
          <a:spcPts val="500"/>
        </a:spcBef>
        <a:buClr>
          <a:schemeClr val="accent1">
            <a:lumMod val="60000"/>
            <a:lumOff val="40000"/>
          </a:schemeClr>
        </a:buClr>
        <a:buSzPct val="160000"/>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r" defTabSz="914400" rtl="1" eaLnBrk="1" latinLnBrk="0" hangingPunct="1">
        <a:lnSpc>
          <a:spcPct val="120000"/>
        </a:lnSpc>
        <a:spcBef>
          <a:spcPts val="500"/>
        </a:spcBef>
        <a:buClr>
          <a:schemeClr val="accent1">
            <a:lumMod val="60000"/>
            <a:lumOff val="40000"/>
          </a:schemeClr>
        </a:buClr>
        <a:buSzPct val="160000"/>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g"/><Relationship Id="rId1" Type="http://schemas.openxmlformats.org/officeDocument/2006/relationships/slideLayout" Target="../slideLayouts/slideLayout3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25.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jpeg"/><Relationship Id="rId1" Type="http://schemas.openxmlformats.org/officeDocument/2006/relationships/slideLayout" Target="../slideLayouts/slideLayout4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27.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44.xml"/></Relationships>
</file>

<file path=ppt/slides/_rels/slide28.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4.jpeg"/><Relationship Id="rId1" Type="http://schemas.openxmlformats.org/officeDocument/2006/relationships/slideLayout" Target="../slideLayouts/slideLayout4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30.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33.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16.jpg"/><Relationship Id="rId1" Type="http://schemas.openxmlformats.org/officeDocument/2006/relationships/slideLayout" Target="../slideLayouts/slideLayout50.xml"/></Relationships>
</file>

<file path=ppt/slides/_rels/slide34.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image" Target="../media/image18.jpg"/><Relationship Id="rId1" Type="http://schemas.openxmlformats.org/officeDocument/2006/relationships/slideLayout" Target="../slideLayouts/slideLayout51.xml"/></Relationships>
</file>

<file path=ppt/slides/_rels/slide35.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image" Target="../media/image10.jpg"/><Relationship Id="rId1" Type="http://schemas.openxmlformats.org/officeDocument/2006/relationships/slideLayout" Target="../slideLayouts/slideLayout5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5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5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59.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0.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9.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g"/><Relationship Id="rId1" Type="http://schemas.openxmlformats.org/officeDocument/2006/relationships/slideLayout" Target="../slideLayouts/slideLayout3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028663" y="2761062"/>
            <a:ext cx="5061398" cy="1446550"/>
          </a:xfrm>
          <a:prstGeom prst="rect">
            <a:avLst/>
          </a:prstGeom>
          <a:noFill/>
        </p:spPr>
        <p:txBody>
          <a:bodyPr wrap="square" rtlCol="0">
            <a:spAutoFit/>
          </a:bodyPr>
          <a:lstStyle/>
          <a:p>
            <a:pPr algn="ctr" eaLnBrk="0" fontAlgn="base" hangingPunct="0">
              <a:spcBef>
                <a:spcPct val="0"/>
              </a:spcBef>
              <a:spcAft>
                <a:spcPct val="0"/>
              </a:spcAft>
            </a:pPr>
            <a:r>
              <a:rPr lang="fa-IR" sz="4400" dirty="0">
                <a:solidFill>
                  <a:prstClr val="black"/>
                </a:solidFill>
                <a:latin typeface="Times New Roman" pitchFamily="18" charset="0"/>
                <a:cs typeface="B Titr" panose="00000700000000000000" pitchFamily="2" charset="-78"/>
              </a:rPr>
              <a:t>طرح جامع منطقه اصفهان مصوب 1365</a:t>
            </a:r>
            <a:endParaRPr lang="en-US" sz="4400" dirty="0">
              <a:solidFill>
                <a:prstClr val="black"/>
              </a:solidFill>
              <a:latin typeface="Times New Roman" pitchFamily="18" charset="0"/>
              <a:cs typeface="B Titr" panose="00000700000000000000" pitchFamily="2" charset="-78"/>
            </a:endParaRPr>
          </a:p>
        </p:txBody>
      </p:sp>
    </p:spTree>
    <p:extLst>
      <p:ext uri="{BB962C8B-B14F-4D97-AF65-F5344CB8AC3E}">
        <p14:creationId xmlns:p14="http://schemas.microsoft.com/office/powerpoint/2010/main" val="3177892769"/>
      </p:ext>
    </p:extLst>
  </p:cSld>
  <p:clrMapOvr>
    <a:masterClrMapping/>
  </p:clrMapOvr>
  <p:transition spd="slow">
    <p:wip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601532" y="154546"/>
            <a:ext cx="5121883" cy="461665"/>
          </a:xfrm>
          <a:prstGeom prst="rect">
            <a:avLst/>
          </a:prstGeom>
          <a:noFill/>
        </p:spPr>
        <p:txBody>
          <a:bodyPr wrap="square" rtlCol="0">
            <a:spAutoFit/>
          </a:bodyPr>
          <a:lstStyle/>
          <a:p>
            <a:pPr eaLnBrk="0" fontAlgn="base" hangingPunct="0">
              <a:spcBef>
                <a:spcPct val="0"/>
              </a:spcBef>
              <a:spcAft>
                <a:spcPct val="0"/>
              </a:spcAft>
            </a:pPr>
            <a:r>
              <a:rPr lang="fa-IR" sz="2400" dirty="0">
                <a:solidFill>
                  <a:prstClr val="white"/>
                </a:solidFill>
                <a:latin typeface="Times New Roman" pitchFamily="18" charset="0"/>
                <a:cs typeface="B Titr" panose="00000700000000000000" pitchFamily="2" charset="-78"/>
              </a:rPr>
              <a:t>موقعیت حوزه های نفوذی اصفهان در کشور</a:t>
            </a:r>
            <a:endParaRPr lang="en-US" sz="2400" dirty="0">
              <a:solidFill>
                <a:prstClr val="white"/>
              </a:solidFill>
              <a:latin typeface="Times New Roman" pitchFamily="18" charset="0"/>
              <a:cs typeface="B Titr" panose="00000700000000000000" pitchFamily="2" charset="-78"/>
            </a:endParaRPr>
          </a:p>
        </p:txBody>
      </p:sp>
      <p:grpSp>
        <p:nvGrpSpPr>
          <p:cNvPr id="7" name="Group 6"/>
          <p:cNvGrpSpPr/>
          <p:nvPr/>
        </p:nvGrpSpPr>
        <p:grpSpPr>
          <a:xfrm>
            <a:off x="508564" y="1423965"/>
            <a:ext cx="8190035" cy="4854487"/>
            <a:chOff x="431291" y="1449722"/>
            <a:chExt cx="8190035" cy="4854487"/>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01532" y="1455312"/>
              <a:ext cx="6019794" cy="484889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1291" y="1449722"/>
              <a:ext cx="2170241" cy="485448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grpSp>
    </p:spTree>
    <p:extLst>
      <p:ext uri="{BB962C8B-B14F-4D97-AF65-F5344CB8AC3E}">
        <p14:creationId xmlns:p14="http://schemas.microsoft.com/office/powerpoint/2010/main" val="391267512"/>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31" name="Rectangle 24"/>
          <p:cNvSpPr>
            <a:spLocks noChangeArrowheads="1"/>
          </p:cNvSpPr>
          <p:nvPr/>
        </p:nvSpPr>
        <p:spPr bwMode="gray">
          <a:xfrm>
            <a:off x="1937227" y="4679567"/>
            <a:ext cx="3633788" cy="403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fontAlgn="base">
              <a:spcBef>
                <a:spcPct val="0"/>
              </a:spcBef>
              <a:spcAft>
                <a:spcPct val="0"/>
              </a:spcAft>
            </a:pPr>
            <a:r>
              <a:rPr lang="en-US" altLang="ko-KR" sz="2200" b="1" smtClean="0">
                <a:solidFill>
                  <a:prstClr val="white"/>
                </a:solidFill>
                <a:latin typeface="Verdana" pitchFamily="34" charset="0"/>
                <a:ea typeface="굴림" pitchFamily="50" charset="-127"/>
              </a:rPr>
              <a:t>4. Conclusion</a:t>
            </a:r>
            <a:endParaRPr lang="en-US" altLang="ko-KR" sz="2200" b="1" dirty="0">
              <a:solidFill>
                <a:prstClr val="white"/>
              </a:solidFill>
              <a:latin typeface="Verdana" pitchFamily="34" charset="0"/>
              <a:ea typeface="굴림" pitchFamily="50" charset="-127"/>
            </a:endParaRPr>
          </a:p>
        </p:txBody>
      </p:sp>
      <p:sp>
        <p:nvSpPr>
          <p:cNvPr id="2" name="TextBox 1"/>
          <p:cNvSpPr txBox="1"/>
          <p:nvPr/>
        </p:nvSpPr>
        <p:spPr>
          <a:xfrm>
            <a:off x="2751270" y="202454"/>
            <a:ext cx="837127" cy="400110"/>
          </a:xfrm>
          <a:prstGeom prst="rect">
            <a:avLst/>
          </a:prstGeom>
          <a:noFill/>
        </p:spPr>
        <p:txBody>
          <a:bodyPr wrap="square" rtlCol="0">
            <a:spAutoFit/>
          </a:bodyPr>
          <a:lstStyle/>
          <a:p>
            <a:pPr algn="l" rtl="0" eaLnBrk="0" fontAlgn="base" hangingPunct="0">
              <a:spcBef>
                <a:spcPct val="0"/>
              </a:spcBef>
              <a:spcAft>
                <a:spcPct val="0"/>
              </a:spcAft>
            </a:pPr>
            <a:r>
              <a:rPr lang="fa-IR" sz="2000" dirty="0">
                <a:solidFill>
                  <a:prstClr val="black"/>
                </a:solidFill>
                <a:latin typeface="Times New Roman" pitchFamily="18" charset="0"/>
                <a:cs typeface="B Titr" panose="00000700000000000000" pitchFamily="2" charset="-78"/>
              </a:rPr>
              <a:t>شناخت</a:t>
            </a:r>
            <a:endParaRPr lang="en-US" sz="2000" dirty="0">
              <a:solidFill>
                <a:prstClr val="black"/>
              </a:solidFill>
              <a:latin typeface="Times New Roman" pitchFamily="18" charset="0"/>
              <a:cs typeface="B Titr" panose="00000700000000000000" pitchFamily="2" charset="-78"/>
            </a:endParaRPr>
          </a:p>
        </p:txBody>
      </p:sp>
      <p:sp>
        <p:nvSpPr>
          <p:cNvPr id="21" name="TextBox 20"/>
          <p:cNvSpPr txBox="1"/>
          <p:nvPr/>
        </p:nvSpPr>
        <p:spPr>
          <a:xfrm>
            <a:off x="1603537" y="202454"/>
            <a:ext cx="837127" cy="400110"/>
          </a:xfrm>
          <a:prstGeom prst="rect">
            <a:avLst/>
          </a:prstGeom>
          <a:noFill/>
        </p:spPr>
        <p:txBody>
          <a:bodyPr wrap="square" rtlCol="0">
            <a:spAutoFit/>
          </a:bodyPr>
          <a:lstStyle/>
          <a:p>
            <a:pPr algn="l" rtl="0" eaLnBrk="0" fontAlgn="base" hangingPunct="0">
              <a:spcBef>
                <a:spcPct val="0"/>
              </a:spcBef>
              <a:spcAft>
                <a:spcPct val="0"/>
              </a:spcAft>
            </a:pPr>
            <a:r>
              <a:rPr lang="fa-IR" sz="2000" dirty="0">
                <a:solidFill>
                  <a:prstClr val="black"/>
                </a:solidFill>
                <a:latin typeface="Times New Roman" pitchFamily="18" charset="0"/>
                <a:cs typeface="B Titr" panose="00000700000000000000" pitchFamily="2" charset="-78"/>
              </a:rPr>
              <a:t>تحلیل</a:t>
            </a:r>
            <a:endParaRPr lang="en-US" sz="2000" dirty="0">
              <a:solidFill>
                <a:prstClr val="black"/>
              </a:solidFill>
              <a:latin typeface="Times New Roman" pitchFamily="18" charset="0"/>
              <a:cs typeface="B Titr" panose="00000700000000000000" pitchFamily="2" charset="-78"/>
            </a:endParaRPr>
          </a:p>
        </p:txBody>
      </p:sp>
      <p:sp>
        <p:nvSpPr>
          <p:cNvPr id="22" name="TextBox 21"/>
          <p:cNvSpPr txBox="1"/>
          <p:nvPr/>
        </p:nvSpPr>
        <p:spPr>
          <a:xfrm>
            <a:off x="368682" y="189575"/>
            <a:ext cx="837127" cy="400110"/>
          </a:xfrm>
          <a:prstGeom prst="rect">
            <a:avLst/>
          </a:prstGeom>
          <a:noFill/>
        </p:spPr>
        <p:txBody>
          <a:bodyPr wrap="square" rtlCol="0">
            <a:spAutoFit/>
          </a:bodyPr>
          <a:lstStyle/>
          <a:p>
            <a:pPr algn="l" rtl="0" eaLnBrk="0" fontAlgn="base" hangingPunct="0">
              <a:spcBef>
                <a:spcPct val="0"/>
              </a:spcBef>
              <a:spcAft>
                <a:spcPct val="0"/>
              </a:spcAft>
            </a:pPr>
            <a:r>
              <a:rPr lang="fa-IR" sz="2000" dirty="0">
                <a:solidFill>
                  <a:prstClr val="black"/>
                </a:solidFill>
                <a:latin typeface="Times New Roman" pitchFamily="18" charset="0"/>
                <a:cs typeface="B Titr" panose="00000700000000000000" pitchFamily="2" charset="-78"/>
              </a:rPr>
              <a:t>طرح</a:t>
            </a:r>
            <a:endParaRPr lang="en-US" sz="2000" dirty="0">
              <a:solidFill>
                <a:prstClr val="black"/>
              </a:solidFill>
              <a:latin typeface="Times New Roman" pitchFamily="18" charset="0"/>
              <a:cs typeface="B Titr" panose="00000700000000000000" pitchFamily="2" charset="-78"/>
            </a:endParaRPr>
          </a:p>
        </p:txBody>
      </p:sp>
      <p:sp>
        <p:nvSpPr>
          <p:cNvPr id="74" name="Rectangle 73"/>
          <p:cNvSpPr/>
          <p:nvPr/>
        </p:nvSpPr>
        <p:spPr>
          <a:xfrm>
            <a:off x="2440664" y="2683814"/>
            <a:ext cx="6033697" cy="369332"/>
          </a:xfrm>
          <a:prstGeom prst="rect">
            <a:avLst/>
          </a:prstGeom>
        </p:spPr>
        <p:txBody>
          <a:bodyPr wrap="square">
            <a:spAutoFit/>
          </a:bodyPr>
          <a:lstStyle/>
          <a:p>
            <a:pPr eaLnBrk="0" fontAlgn="base" hangingPunct="0">
              <a:spcBef>
                <a:spcPct val="0"/>
              </a:spcBef>
              <a:spcAft>
                <a:spcPct val="0"/>
              </a:spcAft>
            </a:pPr>
            <a:endParaRPr lang="fa-IR" dirty="0">
              <a:solidFill>
                <a:prstClr val="black"/>
              </a:solidFill>
              <a:latin typeface="Times New Roman" pitchFamily="18" charset="0"/>
              <a:cs typeface="B Roya" panose="00000400000000000000" pitchFamily="2" charset="-78"/>
            </a:endParaRPr>
          </a:p>
        </p:txBody>
      </p:sp>
      <p:grpSp>
        <p:nvGrpSpPr>
          <p:cNvPr id="29" name="Group 28"/>
          <p:cNvGrpSpPr/>
          <p:nvPr/>
        </p:nvGrpSpPr>
        <p:grpSpPr>
          <a:xfrm>
            <a:off x="3188792" y="1390772"/>
            <a:ext cx="5935862" cy="722193"/>
            <a:chOff x="3361386" y="1917826"/>
            <a:chExt cx="5935862" cy="722193"/>
          </a:xfrm>
        </p:grpSpPr>
        <p:grpSp>
          <p:nvGrpSpPr>
            <p:cNvPr id="16" name="Group 15"/>
            <p:cNvGrpSpPr/>
            <p:nvPr/>
          </p:nvGrpSpPr>
          <p:grpSpPr>
            <a:xfrm>
              <a:off x="3361386" y="1917826"/>
              <a:ext cx="5782614" cy="722193"/>
              <a:chOff x="-476519" y="1636114"/>
              <a:chExt cx="9620519" cy="722193"/>
            </a:xfrm>
          </p:grpSpPr>
          <p:grpSp>
            <p:nvGrpSpPr>
              <p:cNvPr id="11" name="Group 10"/>
              <p:cNvGrpSpPr/>
              <p:nvPr/>
            </p:nvGrpSpPr>
            <p:grpSpPr>
              <a:xfrm>
                <a:off x="-476519" y="1661794"/>
                <a:ext cx="9620519" cy="696513"/>
                <a:chOff x="-360608" y="1296996"/>
                <a:chExt cx="9390106" cy="623887"/>
              </a:xfrm>
            </p:grpSpPr>
            <p:grpSp>
              <p:nvGrpSpPr>
                <p:cNvPr id="69" name="Group 68"/>
                <p:cNvGrpSpPr/>
                <p:nvPr/>
              </p:nvGrpSpPr>
              <p:grpSpPr>
                <a:xfrm>
                  <a:off x="-360608" y="1296996"/>
                  <a:ext cx="9390106" cy="623887"/>
                  <a:chOff x="4610637" y="1414028"/>
                  <a:chExt cx="4453717" cy="623887"/>
                </a:xfrm>
              </p:grpSpPr>
              <p:grpSp>
                <p:nvGrpSpPr>
                  <p:cNvPr id="71" name="Group 70"/>
                  <p:cNvGrpSpPr/>
                  <p:nvPr/>
                </p:nvGrpSpPr>
                <p:grpSpPr>
                  <a:xfrm>
                    <a:off x="4610637" y="1414028"/>
                    <a:ext cx="4453717" cy="623887"/>
                    <a:chOff x="2263820" y="1229525"/>
                    <a:chExt cx="1589164" cy="623887"/>
                  </a:xfrm>
                </p:grpSpPr>
                <p:grpSp>
                  <p:nvGrpSpPr>
                    <p:cNvPr id="76" name="Group 31"/>
                    <p:cNvGrpSpPr>
                      <a:grpSpLocks/>
                    </p:cNvGrpSpPr>
                    <p:nvPr/>
                  </p:nvGrpSpPr>
                  <p:grpSpPr bwMode="auto">
                    <a:xfrm>
                      <a:off x="2380441" y="1229525"/>
                      <a:ext cx="1459335" cy="623887"/>
                      <a:chOff x="880" y="1279"/>
                      <a:chExt cx="2930" cy="393"/>
                    </a:xfrm>
                  </p:grpSpPr>
                  <p:sp>
                    <p:nvSpPr>
                      <p:cNvPr id="78" name="AutoShape 6"/>
                      <p:cNvSpPr>
                        <a:spLocks noChangeArrowheads="1"/>
                      </p:cNvSpPr>
                      <p:nvPr/>
                    </p:nvSpPr>
                    <p:spPr bwMode="gray">
                      <a:xfrm>
                        <a:off x="880" y="1295"/>
                        <a:ext cx="2928" cy="377"/>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sp>
                    <p:nvSpPr>
                      <p:cNvPr id="79" name="AutoShape 7"/>
                      <p:cNvSpPr>
                        <a:spLocks noChangeArrowheads="1"/>
                      </p:cNvSpPr>
                      <p:nvPr/>
                    </p:nvSpPr>
                    <p:spPr bwMode="gray">
                      <a:xfrm>
                        <a:off x="880" y="1279"/>
                        <a:ext cx="2930" cy="381"/>
                      </a:xfrm>
                      <a:prstGeom prst="roundRect">
                        <a:avLst>
                          <a:gd name="adj" fmla="val 50000"/>
                        </a:avLst>
                      </a:prstGeom>
                      <a:gradFill rotWithShape="1">
                        <a:gsLst>
                          <a:gs pos="0">
                            <a:schemeClr val="bg2"/>
                          </a:gs>
                          <a:gs pos="100000">
                            <a:schemeClr val="bg2">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grpSp>
                <p:sp>
                  <p:nvSpPr>
                    <p:cNvPr id="77" name="TextBox 76"/>
                    <p:cNvSpPr txBox="1"/>
                    <p:nvPr/>
                  </p:nvSpPr>
                  <p:spPr>
                    <a:xfrm>
                      <a:off x="2263820" y="1326004"/>
                      <a:ext cx="1589164" cy="369332"/>
                    </a:xfrm>
                    <a:prstGeom prst="rect">
                      <a:avLst/>
                    </a:prstGeom>
                    <a:noFill/>
                  </p:spPr>
                  <p:txBody>
                    <a:bodyPr wrap="square" rtlCol="0">
                      <a:spAutoFit/>
                    </a:bodyPr>
                    <a:lstStyle/>
                    <a:p>
                      <a:pPr eaLnBrk="0" fontAlgn="base" hangingPunct="0">
                        <a:spcBef>
                          <a:spcPct val="0"/>
                        </a:spcBef>
                        <a:spcAft>
                          <a:spcPct val="0"/>
                        </a:spcAft>
                      </a:pPr>
                      <a:endParaRPr lang="en-US" dirty="0">
                        <a:solidFill>
                          <a:prstClr val="black"/>
                        </a:solidFill>
                        <a:latin typeface="Times New Roman" pitchFamily="18" charset="0"/>
                        <a:cs typeface="B Roya" panose="00000400000000000000" pitchFamily="2" charset="-78"/>
                      </a:endParaRPr>
                    </a:p>
                  </p:txBody>
                </p:sp>
              </p:grpSp>
              <p:sp>
                <p:nvSpPr>
                  <p:cNvPr id="75" name="Rectangle 74"/>
                  <p:cNvSpPr/>
                  <p:nvPr/>
                </p:nvSpPr>
                <p:spPr>
                  <a:xfrm>
                    <a:off x="8779054" y="1519210"/>
                    <a:ext cx="99956" cy="369332"/>
                  </a:xfrm>
                  <a:prstGeom prst="rect">
                    <a:avLst/>
                  </a:prstGeom>
                </p:spPr>
                <p:txBody>
                  <a:bodyPr wrap="none">
                    <a:spAutoFit/>
                  </a:bodyPr>
                  <a:lstStyle/>
                  <a:p>
                    <a:pPr eaLnBrk="0" fontAlgn="base" hangingPunct="0">
                      <a:spcBef>
                        <a:spcPct val="0"/>
                      </a:spcBef>
                      <a:spcAft>
                        <a:spcPct val="0"/>
                      </a:spcAft>
                    </a:pPr>
                    <a:endParaRPr lang="fa-IR" dirty="0">
                      <a:solidFill>
                        <a:prstClr val="black"/>
                      </a:solidFill>
                      <a:latin typeface="Times New Roman" pitchFamily="18" charset="0"/>
                      <a:cs typeface="B Roya" panose="00000400000000000000" pitchFamily="2" charset="-78"/>
                    </a:endParaRPr>
                  </a:p>
                </p:txBody>
              </p:sp>
            </p:grpSp>
            <p:sp>
              <p:nvSpPr>
                <p:cNvPr id="5" name="Rectangle 4"/>
                <p:cNvSpPr/>
                <p:nvPr/>
              </p:nvSpPr>
              <p:spPr>
                <a:xfrm>
                  <a:off x="265047" y="1402178"/>
                  <a:ext cx="8575275" cy="369332"/>
                </a:xfrm>
                <a:prstGeom prst="rect">
                  <a:avLst/>
                </a:prstGeom>
              </p:spPr>
              <p:txBody>
                <a:bodyPr wrap="square">
                  <a:spAutoFit/>
                </a:bodyPr>
                <a:lstStyle/>
                <a:p>
                  <a:pPr eaLnBrk="0" fontAlgn="base" hangingPunct="0">
                    <a:spcBef>
                      <a:spcPct val="0"/>
                    </a:spcBef>
                    <a:spcAft>
                      <a:spcPct val="0"/>
                    </a:spcAft>
                  </a:pPr>
                  <a:endParaRPr lang="en-US" dirty="0">
                    <a:solidFill>
                      <a:prstClr val="black"/>
                    </a:solidFill>
                    <a:latin typeface="Times New Roman" pitchFamily="18" charset="0"/>
                    <a:cs typeface="B Roya" panose="00000400000000000000" pitchFamily="2" charset="-78"/>
                  </a:endParaRPr>
                </a:p>
              </p:txBody>
            </p:sp>
          </p:grpSp>
          <p:sp>
            <p:nvSpPr>
              <p:cNvPr id="12" name="Rectangle 11"/>
              <p:cNvSpPr/>
              <p:nvPr/>
            </p:nvSpPr>
            <p:spPr>
              <a:xfrm>
                <a:off x="223455" y="1636114"/>
                <a:ext cx="8748686" cy="461665"/>
              </a:xfrm>
              <a:prstGeom prst="rect">
                <a:avLst/>
              </a:prstGeom>
            </p:spPr>
            <p:txBody>
              <a:bodyPr wrap="square">
                <a:spAutoFit/>
              </a:bodyPr>
              <a:lstStyle/>
              <a:p>
                <a:pPr eaLnBrk="0" fontAlgn="base" hangingPunct="0">
                  <a:spcBef>
                    <a:spcPct val="0"/>
                  </a:spcBef>
                  <a:spcAft>
                    <a:spcPct val="0"/>
                  </a:spcAft>
                </a:pPr>
                <a:endParaRPr lang="en-US" sz="2400" dirty="0">
                  <a:solidFill>
                    <a:prstClr val="black"/>
                  </a:solidFill>
                  <a:latin typeface="Times New Roman" pitchFamily="18" charset="0"/>
                  <a:cs typeface="B Roya" panose="00000400000000000000" pitchFamily="2" charset="-78"/>
                </a:endParaRPr>
              </a:p>
            </p:txBody>
          </p:sp>
        </p:grpSp>
        <p:sp>
          <p:nvSpPr>
            <p:cNvPr id="24" name="Rectangle 23"/>
            <p:cNvSpPr/>
            <p:nvPr/>
          </p:nvSpPr>
          <p:spPr>
            <a:xfrm>
              <a:off x="3978084" y="2064067"/>
              <a:ext cx="5319164" cy="369332"/>
            </a:xfrm>
            <a:prstGeom prst="rect">
              <a:avLst/>
            </a:prstGeom>
          </p:spPr>
          <p:txBody>
            <a:bodyPr wrap="square">
              <a:spAutoFit/>
            </a:bodyPr>
            <a:lstStyle/>
            <a:p>
              <a:pPr algn="l" rtl="0" eaLnBrk="0" fontAlgn="base" hangingPunct="0">
                <a:spcBef>
                  <a:spcPct val="0"/>
                </a:spcBef>
                <a:spcAft>
                  <a:spcPct val="0"/>
                </a:spcAft>
              </a:pPr>
              <a:r>
                <a:rPr lang="fa-IR" b="1" dirty="0">
                  <a:solidFill>
                    <a:prstClr val="black"/>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B Roya" panose="00000400000000000000" pitchFamily="2" charset="-78"/>
                </a:rPr>
                <a:t>موقعیت: </a:t>
              </a: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منطقه ایست به مرکز اصفهان و به شعاع 40 تا60 کیلومتر</a:t>
              </a:r>
              <a:endParaRPr lang="en-US" dirty="0">
                <a:solidFill>
                  <a:prstClr val="black"/>
                </a:solidFill>
                <a:latin typeface="Times New Roman" pitchFamily="18" charset="0"/>
                <a:cs typeface="B Roya" panose="00000400000000000000" pitchFamily="2" charset="-78"/>
              </a:endParaRPr>
            </a:p>
          </p:txBody>
        </p:sp>
      </p:grpSp>
      <p:grpSp>
        <p:nvGrpSpPr>
          <p:cNvPr id="30" name="Group 29"/>
          <p:cNvGrpSpPr/>
          <p:nvPr/>
        </p:nvGrpSpPr>
        <p:grpSpPr>
          <a:xfrm>
            <a:off x="3489615" y="2314311"/>
            <a:ext cx="5518929" cy="710892"/>
            <a:chOff x="3206839" y="2969564"/>
            <a:chExt cx="5518929" cy="710892"/>
          </a:xfrm>
        </p:grpSpPr>
        <p:grpSp>
          <p:nvGrpSpPr>
            <p:cNvPr id="15" name="Group 14"/>
            <p:cNvGrpSpPr/>
            <p:nvPr/>
          </p:nvGrpSpPr>
          <p:grpSpPr>
            <a:xfrm>
              <a:off x="3206839" y="2969564"/>
              <a:ext cx="5485230" cy="710892"/>
              <a:chOff x="401739" y="2868957"/>
              <a:chExt cx="8484016" cy="710892"/>
            </a:xfrm>
          </p:grpSpPr>
          <p:grpSp>
            <p:nvGrpSpPr>
              <p:cNvPr id="10" name="Group 9"/>
              <p:cNvGrpSpPr/>
              <p:nvPr/>
            </p:nvGrpSpPr>
            <p:grpSpPr>
              <a:xfrm>
                <a:off x="401739" y="2868957"/>
                <a:ext cx="8484016" cy="710892"/>
                <a:chOff x="481936" y="2493184"/>
                <a:chExt cx="8484016" cy="710892"/>
              </a:xfrm>
            </p:grpSpPr>
            <p:grpSp>
              <p:nvGrpSpPr>
                <p:cNvPr id="80" name="Group 79"/>
                <p:cNvGrpSpPr/>
                <p:nvPr/>
              </p:nvGrpSpPr>
              <p:grpSpPr>
                <a:xfrm>
                  <a:off x="481936" y="2493184"/>
                  <a:ext cx="8484016" cy="710892"/>
                  <a:chOff x="274129" y="4229525"/>
                  <a:chExt cx="6563366" cy="718349"/>
                </a:xfrm>
              </p:grpSpPr>
              <p:grpSp>
                <p:nvGrpSpPr>
                  <p:cNvPr id="81" name="Group 33"/>
                  <p:cNvGrpSpPr>
                    <a:grpSpLocks/>
                  </p:cNvGrpSpPr>
                  <p:nvPr/>
                </p:nvGrpSpPr>
                <p:grpSpPr bwMode="auto">
                  <a:xfrm>
                    <a:off x="274129" y="4229525"/>
                    <a:ext cx="6563366" cy="718349"/>
                    <a:chOff x="888" y="2879"/>
                    <a:chExt cx="2930" cy="393"/>
                  </a:xfrm>
                </p:grpSpPr>
                <p:sp>
                  <p:nvSpPr>
                    <p:cNvPr id="83" name="AutoShape 18"/>
                    <p:cNvSpPr>
                      <a:spLocks noChangeArrowheads="1"/>
                    </p:cNvSpPr>
                    <p:nvPr/>
                  </p:nvSpPr>
                  <p:spPr bwMode="gray">
                    <a:xfrm>
                      <a:off x="888" y="2895"/>
                      <a:ext cx="2928" cy="377"/>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sp>
                  <p:nvSpPr>
                    <p:cNvPr id="84" name="AutoShape 19"/>
                    <p:cNvSpPr>
                      <a:spLocks noChangeArrowheads="1"/>
                    </p:cNvSpPr>
                    <p:nvPr/>
                  </p:nvSpPr>
                  <p:spPr bwMode="gray">
                    <a:xfrm>
                      <a:off x="888" y="2879"/>
                      <a:ext cx="2930" cy="381"/>
                    </a:xfrm>
                    <a:prstGeom prst="roundRect">
                      <a:avLst>
                        <a:gd name="adj" fmla="val 50000"/>
                      </a:avLst>
                    </a:prstGeom>
                    <a:gradFill rotWithShape="1">
                      <a:gsLst>
                        <a:gs pos="0">
                          <a:schemeClr val="folHlink"/>
                        </a:gs>
                        <a:gs pos="100000">
                          <a:schemeClr val="folHlink">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grpSp>
              <p:sp>
                <p:nvSpPr>
                  <p:cNvPr id="82" name="TextBox 81"/>
                  <p:cNvSpPr txBox="1"/>
                  <p:nvPr/>
                </p:nvSpPr>
                <p:spPr>
                  <a:xfrm>
                    <a:off x="487231" y="4376847"/>
                    <a:ext cx="6345784" cy="380090"/>
                  </a:xfrm>
                  <a:prstGeom prst="rect">
                    <a:avLst/>
                  </a:prstGeom>
                  <a:noFill/>
                </p:spPr>
                <p:txBody>
                  <a:bodyPr wrap="square" rtlCol="0">
                    <a:spAutoFit/>
                  </a:bodyPr>
                  <a:lstStyle/>
                  <a:p>
                    <a:pPr eaLnBrk="0" fontAlgn="base" hangingPunct="0">
                      <a:spcBef>
                        <a:spcPct val="0"/>
                      </a:spcBef>
                      <a:spcAft>
                        <a:spcPct val="0"/>
                      </a:spcAft>
                    </a:pPr>
                    <a:endParaRPr lang="en-US" dirty="0">
                      <a:solidFill>
                        <a:prstClr val="black"/>
                      </a:solidFill>
                      <a:latin typeface="Times New Roman" pitchFamily="18" charset="0"/>
                      <a:cs typeface="B Roya" panose="00000400000000000000" pitchFamily="2" charset="-78"/>
                    </a:endParaRPr>
                  </a:p>
                </p:txBody>
              </p:sp>
            </p:grpSp>
            <p:sp>
              <p:nvSpPr>
                <p:cNvPr id="7" name="Rectangle 6"/>
                <p:cNvSpPr/>
                <p:nvPr/>
              </p:nvSpPr>
              <p:spPr>
                <a:xfrm>
                  <a:off x="522227" y="2520535"/>
                  <a:ext cx="8229599" cy="369332"/>
                </a:xfrm>
                <a:prstGeom prst="rect">
                  <a:avLst/>
                </a:prstGeom>
              </p:spPr>
              <p:txBody>
                <a:bodyPr wrap="square">
                  <a:spAutoFit/>
                </a:bodyPr>
                <a:lstStyle/>
                <a:p>
                  <a:pPr eaLnBrk="0" fontAlgn="base" hangingPunct="0">
                    <a:spcBef>
                      <a:spcPct val="0"/>
                    </a:spcBef>
                    <a:spcAft>
                      <a:spcPct val="0"/>
                    </a:spcAft>
                  </a:pPr>
                  <a:endParaRPr lang="en-US" dirty="0">
                    <a:solidFill>
                      <a:prstClr val="black"/>
                    </a:solidFill>
                    <a:latin typeface="Times New Roman" pitchFamily="18" charset="0"/>
                  </a:endParaRPr>
                </a:p>
              </p:txBody>
            </p:sp>
          </p:grpSp>
          <p:sp>
            <p:nvSpPr>
              <p:cNvPr id="13" name="Rectangle 12"/>
              <p:cNvSpPr/>
              <p:nvPr/>
            </p:nvSpPr>
            <p:spPr>
              <a:xfrm>
                <a:off x="583372" y="2921125"/>
                <a:ext cx="8269890" cy="388696"/>
              </a:xfrm>
              <a:prstGeom prst="rect">
                <a:avLst/>
              </a:prstGeom>
            </p:spPr>
            <p:txBody>
              <a:bodyPr wrap="square">
                <a:spAutoFit/>
              </a:bodyPr>
              <a:lstStyle/>
              <a:p>
                <a:pPr eaLnBrk="0" fontAlgn="base" hangingPunct="0">
                  <a:lnSpc>
                    <a:spcPct val="107000"/>
                  </a:lnSpc>
                  <a:spcAft>
                    <a:spcPts val="800"/>
                  </a:spcAft>
                  <a:tabLst>
                    <a:tab pos="4084955" algn="l"/>
                  </a:tabLst>
                </a:pP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 </a:t>
                </a:r>
                <a:endParaRPr lang="en-US" sz="1100" dirty="0">
                  <a:solidFill>
                    <a:prstClr val="black"/>
                  </a:solidFill>
                  <a:latin typeface="Calibri" panose="020F0502020204030204" pitchFamily="34" charset="0"/>
                  <a:ea typeface="Calibri" panose="020F0502020204030204" pitchFamily="34" charset="0"/>
                  <a:cs typeface="Arial" panose="020B0604020202020204" pitchFamily="34" charset="0"/>
                </a:endParaRPr>
              </a:p>
            </p:txBody>
          </p:sp>
        </p:grpSp>
        <p:sp>
          <p:nvSpPr>
            <p:cNvPr id="25" name="Rectangle 24"/>
            <p:cNvSpPr/>
            <p:nvPr/>
          </p:nvSpPr>
          <p:spPr>
            <a:xfrm>
              <a:off x="3361386" y="3130684"/>
              <a:ext cx="5364382" cy="369332"/>
            </a:xfrm>
            <a:prstGeom prst="rect">
              <a:avLst/>
            </a:prstGeom>
          </p:spPr>
          <p:txBody>
            <a:bodyPr wrap="square">
              <a:spAutoFit/>
            </a:bodyPr>
            <a:lstStyle/>
            <a:p>
              <a:pPr algn="l" rtl="0" eaLnBrk="0" fontAlgn="base" hangingPunct="0">
                <a:spcBef>
                  <a:spcPct val="0"/>
                </a:spcBef>
                <a:spcAft>
                  <a:spcPct val="0"/>
                </a:spcAft>
              </a:pPr>
              <a:r>
                <a:rPr lang="fa-IR" b="1" dirty="0">
                  <a:solidFill>
                    <a:prstClr val="black"/>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B Nazanin" panose="00000400000000000000" pitchFamily="2" charset="-78"/>
                </a:rPr>
                <a:t>مساحت منطقه:</a:t>
              </a:r>
              <a:r>
                <a:rPr lang="fa-IR" dirty="0">
                  <a:solidFill>
                    <a:prstClr val="black"/>
                  </a:solidFill>
                  <a:latin typeface="Calibri" panose="020F0502020204030204" pitchFamily="34" charset="0"/>
                  <a:ea typeface="Calibri" panose="020F0502020204030204" pitchFamily="34" charset="0"/>
                  <a:cs typeface="B Nazanin" panose="00000400000000000000" pitchFamily="2" charset="-78"/>
                </a:rPr>
                <a:t>5580</a:t>
              </a:r>
              <a:r>
                <a:rPr lang="fa-IR" b="1" dirty="0">
                  <a:solidFill>
                    <a:prstClr val="black"/>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B Nazanin" panose="00000400000000000000" pitchFamily="2" charset="-78"/>
                </a:rPr>
                <a:t> </a:t>
              </a:r>
              <a:r>
                <a:rPr lang="fa-IR" dirty="0">
                  <a:solidFill>
                    <a:prstClr val="black"/>
                  </a:solidFill>
                  <a:latin typeface="Calibri" panose="020F0502020204030204" pitchFamily="34" charset="0"/>
                  <a:ea typeface="Calibri" panose="020F0502020204030204" pitchFamily="34" charset="0"/>
                  <a:cs typeface="B Nazanin" panose="00000400000000000000" pitchFamily="2" charset="-78"/>
                </a:rPr>
                <a:t>کیلومتر مربع معادل 8/5 درصد مساحت کل استان</a:t>
              </a:r>
              <a:endParaRPr lang="en-US" dirty="0">
                <a:solidFill>
                  <a:prstClr val="black"/>
                </a:solidFill>
                <a:latin typeface="Times New Roman" pitchFamily="18" charset="0"/>
              </a:endParaRPr>
            </a:p>
          </p:txBody>
        </p:sp>
      </p:grpSp>
      <p:grpSp>
        <p:nvGrpSpPr>
          <p:cNvPr id="31" name="Group 30"/>
          <p:cNvGrpSpPr/>
          <p:nvPr/>
        </p:nvGrpSpPr>
        <p:grpSpPr>
          <a:xfrm>
            <a:off x="-12229" y="3235952"/>
            <a:ext cx="9098405" cy="623887"/>
            <a:chOff x="-70903" y="3955690"/>
            <a:chExt cx="9098405" cy="623887"/>
          </a:xfrm>
        </p:grpSpPr>
        <p:grpSp>
          <p:nvGrpSpPr>
            <p:cNvPr id="85" name="Group 84"/>
            <p:cNvGrpSpPr/>
            <p:nvPr/>
          </p:nvGrpSpPr>
          <p:grpSpPr>
            <a:xfrm>
              <a:off x="-70903" y="3955690"/>
              <a:ext cx="9098405" cy="623887"/>
              <a:chOff x="4610637" y="1414028"/>
              <a:chExt cx="4453717" cy="623887"/>
            </a:xfrm>
          </p:grpSpPr>
          <p:grpSp>
            <p:nvGrpSpPr>
              <p:cNvPr id="86" name="Group 85"/>
              <p:cNvGrpSpPr/>
              <p:nvPr/>
            </p:nvGrpSpPr>
            <p:grpSpPr>
              <a:xfrm>
                <a:off x="4610637" y="1414028"/>
                <a:ext cx="4453717" cy="623887"/>
                <a:chOff x="2263820" y="1229525"/>
                <a:chExt cx="1589164" cy="623887"/>
              </a:xfrm>
            </p:grpSpPr>
            <p:grpSp>
              <p:nvGrpSpPr>
                <p:cNvPr id="88" name="Group 31"/>
                <p:cNvGrpSpPr>
                  <a:grpSpLocks/>
                </p:cNvGrpSpPr>
                <p:nvPr/>
              </p:nvGrpSpPr>
              <p:grpSpPr bwMode="auto">
                <a:xfrm>
                  <a:off x="2380441" y="1229525"/>
                  <a:ext cx="1459335" cy="623887"/>
                  <a:chOff x="880" y="1279"/>
                  <a:chExt cx="2930" cy="393"/>
                </a:xfrm>
              </p:grpSpPr>
              <p:sp>
                <p:nvSpPr>
                  <p:cNvPr id="90" name="AutoShape 6"/>
                  <p:cNvSpPr>
                    <a:spLocks noChangeArrowheads="1"/>
                  </p:cNvSpPr>
                  <p:nvPr/>
                </p:nvSpPr>
                <p:spPr bwMode="gray">
                  <a:xfrm>
                    <a:off x="880" y="1295"/>
                    <a:ext cx="2928" cy="377"/>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sp>
                <p:nvSpPr>
                  <p:cNvPr id="91" name="AutoShape 7"/>
                  <p:cNvSpPr>
                    <a:spLocks noChangeArrowheads="1"/>
                  </p:cNvSpPr>
                  <p:nvPr/>
                </p:nvSpPr>
                <p:spPr bwMode="gray">
                  <a:xfrm>
                    <a:off x="880" y="1279"/>
                    <a:ext cx="2930" cy="381"/>
                  </a:xfrm>
                  <a:prstGeom prst="roundRect">
                    <a:avLst>
                      <a:gd name="adj" fmla="val 50000"/>
                    </a:avLst>
                  </a:prstGeom>
                  <a:gradFill rotWithShape="1">
                    <a:gsLst>
                      <a:gs pos="0">
                        <a:schemeClr val="bg2"/>
                      </a:gs>
                      <a:gs pos="100000">
                        <a:schemeClr val="bg2">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grpSp>
            <p:sp>
              <p:nvSpPr>
                <p:cNvPr id="89" name="TextBox 88"/>
                <p:cNvSpPr txBox="1"/>
                <p:nvPr/>
              </p:nvSpPr>
              <p:spPr>
                <a:xfrm>
                  <a:off x="2263820" y="1326004"/>
                  <a:ext cx="1589164" cy="369332"/>
                </a:xfrm>
                <a:prstGeom prst="rect">
                  <a:avLst/>
                </a:prstGeom>
                <a:noFill/>
              </p:spPr>
              <p:txBody>
                <a:bodyPr wrap="square" rtlCol="0">
                  <a:spAutoFit/>
                </a:bodyPr>
                <a:lstStyle/>
                <a:p>
                  <a:pPr eaLnBrk="0" fontAlgn="base" hangingPunct="0">
                    <a:spcBef>
                      <a:spcPct val="0"/>
                    </a:spcBef>
                    <a:spcAft>
                      <a:spcPct val="0"/>
                    </a:spcAft>
                  </a:pPr>
                  <a:endParaRPr lang="en-US" dirty="0">
                    <a:solidFill>
                      <a:prstClr val="black"/>
                    </a:solidFill>
                    <a:latin typeface="Times New Roman" pitchFamily="18" charset="0"/>
                    <a:cs typeface="B Roya" panose="00000400000000000000" pitchFamily="2" charset="-78"/>
                  </a:endParaRPr>
                </a:p>
              </p:txBody>
            </p:sp>
          </p:grpSp>
          <p:sp>
            <p:nvSpPr>
              <p:cNvPr id="87" name="Rectangle 86"/>
              <p:cNvSpPr/>
              <p:nvPr/>
            </p:nvSpPr>
            <p:spPr>
              <a:xfrm>
                <a:off x="8779054" y="1519210"/>
                <a:ext cx="99956" cy="369332"/>
              </a:xfrm>
              <a:prstGeom prst="rect">
                <a:avLst/>
              </a:prstGeom>
            </p:spPr>
            <p:txBody>
              <a:bodyPr wrap="none">
                <a:spAutoFit/>
              </a:bodyPr>
              <a:lstStyle/>
              <a:p>
                <a:pPr eaLnBrk="0" fontAlgn="base" hangingPunct="0">
                  <a:spcBef>
                    <a:spcPct val="0"/>
                  </a:spcBef>
                  <a:spcAft>
                    <a:spcPct val="0"/>
                  </a:spcAft>
                </a:pPr>
                <a:endParaRPr lang="fa-IR" dirty="0">
                  <a:solidFill>
                    <a:prstClr val="black"/>
                  </a:solidFill>
                  <a:latin typeface="Times New Roman" pitchFamily="18" charset="0"/>
                  <a:cs typeface="B Roya" panose="00000400000000000000" pitchFamily="2" charset="-78"/>
                </a:endParaRPr>
              </a:p>
            </p:txBody>
          </p:sp>
        </p:grpSp>
        <p:sp>
          <p:nvSpPr>
            <p:cNvPr id="26" name="Rectangle 25"/>
            <p:cNvSpPr/>
            <p:nvPr/>
          </p:nvSpPr>
          <p:spPr>
            <a:xfrm>
              <a:off x="487459" y="4026969"/>
              <a:ext cx="8387955" cy="388696"/>
            </a:xfrm>
            <a:prstGeom prst="rect">
              <a:avLst/>
            </a:prstGeom>
          </p:spPr>
          <p:txBody>
            <a:bodyPr wrap="square">
              <a:spAutoFit/>
            </a:bodyPr>
            <a:lstStyle/>
            <a:p>
              <a:pPr eaLnBrk="0" fontAlgn="base" hangingPunct="0">
                <a:lnSpc>
                  <a:spcPct val="107000"/>
                </a:lnSpc>
                <a:spcAft>
                  <a:spcPts val="800"/>
                </a:spcAft>
                <a:tabLst>
                  <a:tab pos="4084955" algn="l"/>
                </a:tabLst>
              </a:pPr>
              <a:r>
                <a:rPr lang="fa-IR" b="1" dirty="0">
                  <a:solidFill>
                    <a:prstClr val="black"/>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B Roya" panose="00000400000000000000" pitchFamily="2" charset="-78"/>
                </a:rPr>
                <a:t>اطلاعات جمعیتی: </a:t>
              </a: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دربرگیرنده 67 درصد جمعیت استان که </a:t>
              </a: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80/9 </a:t>
              </a: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درصد آن را جمعیت شهرنشین تشکیل می‌دهد.</a:t>
              </a:r>
              <a:endParaRPr lang="en-US" sz="1400" dirty="0">
                <a:solidFill>
                  <a:prstClr val="black"/>
                </a:solidFill>
                <a:latin typeface="Calibri" panose="020F0502020204030204" pitchFamily="34" charset="0"/>
                <a:ea typeface="Calibri" panose="020F0502020204030204" pitchFamily="34" charset="0"/>
                <a:cs typeface="B Roya" panose="00000400000000000000" pitchFamily="2" charset="-78"/>
              </a:endParaRPr>
            </a:p>
          </p:txBody>
        </p:sp>
      </p:grpSp>
      <p:grpSp>
        <p:nvGrpSpPr>
          <p:cNvPr id="32" name="Group 31"/>
          <p:cNvGrpSpPr/>
          <p:nvPr/>
        </p:nvGrpSpPr>
        <p:grpSpPr>
          <a:xfrm>
            <a:off x="103031" y="4080296"/>
            <a:ext cx="8864239" cy="710892"/>
            <a:chOff x="319967" y="4850965"/>
            <a:chExt cx="7823475" cy="710892"/>
          </a:xfrm>
        </p:grpSpPr>
        <p:grpSp>
          <p:nvGrpSpPr>
            <p:cNvPr id="56" name="Group 55"/>
            <p:cNvGrpSpPr/>
            <p:nvPr/>
          </p:nvGrpSpPr>
          <p:grpSpPr>
            <a:xfrm>
              <a:off x="319967" y="4850965"/>
              <a:ext cx="7823475" cy="710892"/>
              <a:chOff x="409113" y="2970901"/>
              <a:chExt cx="8484016" cy="710892"/>
            </a:xfrm>
          </p:grpSpPr>
          <p:grpSp>
            <p:nvGrpSpPr>
              <p:cNvPr id="57" name="Group 56"/>
              <p:cNvGrpSpPr/>
              <p:nvPr/>
            </p:nvGrpSpPr>
            <p:grpSpPr>
              <a:xfrm>
                <a:off x="409113" y="2970901"/>
                <a:ext cx="8484016" cy="710892"/>
                <a:chOff x="401739" y="2868957"/>
                <a:chExt cx="8484016" cy="710892"/>
              </a:xfrm>
            </p:grpSpPr>
            <p:grpSp>
              <p:nvGrpSpPr>
                <p:cNvPr id="59" name="Group 58"/>
                <p:cNvGrpSpPr/>
                <p:nvPr/>
              </p:nvGrpSpPr>
              <p:grpSpPr>
                <a:xfrm>
                  <a:off x="401739" y="2868957"/>
                  <a:ext cx="8484016" cy="710892"/>
                  <a:chOff x="481936" y="2493184"/>
                  <a:chExt cx="8484016" cy="710892"/>
                </a:xfrm>
              </p:grpSpPr>
              <p:grpSp>
                <p:nvGrpSpPr>
                  <p:cNvPr id="61" name="Group 60"/>
                  <p:cNvGrpSpPr/>
                  <p:nvPr/>
                </p:nvGrpSpPr>
                <p:grpSpPr>
                  <a:xfrm>
                    <a:off x="481936" y="2493184"/>
                    <a:ext cx="8484016" cy="710892"/>
                    <a:chOff x="274129" y="4229525"/>
                    <a:chExt cx="6563366" cy="718349"/>
                  </a:xfrm>
                </p:grpSpPr>
                <p:grpSp>
                  <p:nvGrpSpPr>
                    <p:cNvPr id="63" name="Group 33"/>
                    <p:cNvGrpSpPr>
                      <a:grpSpLocks/>
                    </p:cNvGrpSpPr>
                    <p:nvPr/>
                  </p:nvGrpSpPr>
                  <p:grpSpPr bwMode="auto">
                    <a:xfrm>
                      <a:off x="274129" y="4229525"/>
                      <a:ext cx="6563366" cy="718349"/>
                      <a:chOff x="888" y="2879"/>
                      <a:chExt cx="2930" cy="393"/>
                    </a:xfrm>
                  </p:grpSpPr>
                  <p:sp>
                    <p:nvSpPr>
                      <p:cNvPr id="65" name="AutoShape 18"/>
                      <p:cNvSpPr>
                        <a:spLocks noChangeArrowheads="1"/>
                      </p:cNvSpPr>
                      <p:nvPr/>
                    </p:nvSpPr>
                    <p:spPr bwMode="gray">
                      <a:xfrm>
                        <a:off x="888" y="2895"/>
                        <a:ext cx="2928" cy="377"/>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sp>
                    <p:nvSpPr>
                      <p:cNvPr id="66" name="AutoShape 19"/>
                      <p:cNvSpPr>
                        <a:spLocks noChangeArrowheads="1"/>
                      </p:cNvSpPr>
                      <p:nvPr/>
                    </p:nvSpPr>
                    <p:spPr bwMode="gray">
                      <a:xfrm>
                        <a:off x="888" y="2879"/>
                        <a:ext cx="2930" cy="381"/>
                      </a:xfrm>
                      <a:prstGeom prst="roundRect">
                        <a:avLst>
                          <a:gd name="adj" fmla="val 50000"/>
                        </a:avLst>
                      </a:prstGeom>
                      <a:gradFill rotWithShape="1">
                        <a:gsLst>
                          <a:gs pos="0">
                            <a:schemeClr val="folHlink"/>
                          </a:gs>
                          <a:gs pos="100000">
                            <a:schemeClr val="folHlink">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grpSp>
                <p:sp>
                  <p:nvSpPr>
                    <p:cNvPr id="64" name="TextBox 63"/>
                    <p:cNvSpPr txBox="1"/>
                    <p:nvPr/>
                  </p:nvSpPr>
                  <p:spPr>
                    <a:xfrm>
                      <a:off x="487231" y="4376847"/>
                      <a:ext cx="6345784" cy="380090"/>
                    </a:xfrm>
                    <a:prstGeom prst="rect">
                      <a:avLst/>
                    </a:prstGeom>
                    <a:noFill/>
                  </p:spPr>
                  <p:txBody>
                    <a:bodyPr wrap="square" rtlCol="0">
                      <a:spAutoFit/>
                    </a:bodyPr>
                    <a:lstStyle/>
                    <a:p>
                      <a:pPr eaLnBrk="0" fontAlgn="base" hangingPunct="0">
                        <a:spcBef>
                          <a:spcPct val="0"/>
                        </a:spcBef>
                        <a:spcAft>
                          <a:spcPct val="0"/>
                        </a:spcAft>
                      </a:pPr>
                      <a:endParaRPr lang="en-US" dirty="0">
                        <a:solidFill>
                          <a:prstClr val="black"/>
                        </a:solidFill>
                        <a:latin typeface="Times New Roman" pitchFamily="18" charset="0"/>
                        <a:cs typeface="B Roya" panose="00000400000000000000" pitchFamily="2" charset="-78"/>
                      </a:endParaRPr>
                    </a:p>
                  </p:txBody>
                </p:sp>
              </p:grpSp>
              <p:sp>
                <p:nvSpPr>
                  <p:cNvPr id="62" name="Rectangle 61"/>
                  <p:cNvSpPr/>
                  <p:nvPr/>
                </p:nvSpPr>
                <p:spPr>
                  <a:xfrm>
                    <a:off x="522227" y="2520535"/>
                    <a:ext cx="8229599" cy="369332"/>
                  </a:xfrm>
                  <a:prstGeom prst="rect">
                    <a:avLst/>
                  </a:prstGeom>
                </p:spPr>
                <p:txBody>
                  <a:bodyPr wrap="square">
                    <a:spAutoFit/>
                  </a:bodyPr>
                  <a:lstStyle/>
                  <a:p>
                    <a:pPr eaLnBrk="0" fontAlgn="base" hangingPunct="0">
                      <a:spcBef>
                        <a:spcPct val="0"/>
                      </a:spcBef>
                      <a:spcAft>
                        <a:spcPct val="0"/>
                      </a:spcAft>
                    </a:pPr>
                    <a:endParaRPr lang="en-US" dirty="0">
                      <a:solidFill>
                        <a:prstClr val="black"/>
                      </a:solidFill>
                      <a:latin typeface="Times New Roman" pitchFamily="18" charset="0"/>
                    </a:endParaRPr>
                  </a:p>
                </p:txBody>
              </p:sp>
            </p:grpSp>
            <p:sp>
              <p:nvSpPr>
                <p:cNvPr id="60" name="Rectangle 59"/>
                <p:cNvSpPr/>
                <p:nvPr/>
              </p:nvSpPr>
              <p:spPr>
                <a:xfrm>
                  <a:off x="583372" y="2921125"/>
                  <a:ext cx="8269890" cy="388696"/>
                </a:xfrm>
                <a:prstGeom prst="rect">
                  <a:avLst/>
                </a:prstGeom>
              </p:spPr>
              <p:txBody>
                <a:bodyPr wrap="square">
                  <a:spAutoFit/>
                </a:bodyPr>
                <a:lstStyle/>
                <a:p>
                  <a:pPr eaLnBrk="0" fontAlgn="base" hangingPunct="0">
                    <a:lnSpc>
                      <a:spcPct val="107000"/>
                    </a:lnSpc>
                    <a:spcAft>
                      <a:spcPts val="800"/>
                    </a:spcAft>
                    <a:tabLst>
                      <a:tab pos="4084955" algn="l"/>
                    </a:tabLst>
                  </a:pP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 </a:t>
                  </a:r>
                  <a:endParaRPr lang="en-US" sz="1100" dirty="0">
                    <a:solidFill>
                      <a:prstClr val="black"/>
                    </a:solidFill>
                    <a:latin typeface="Calibri" panose="020F0502020204030204" pitchFamily="34" charset="0"/>
                    <a:ea typeface="Calibri" panose="020F0502020204030204" pitchFamily="34" charset="0"/>
                    <a:cs typeface="Arial" panose="020B0604020202020204" pitchFamily="34" charset="0"/>
                  </a:endParaRPr>
                </a:p>
              </p:txBody>
            </p:sp>
          </p:grpSp>
          <p:sp>
            <p:nvSpPr>
              <p:cNvPr id="58" name="Rectangle 57"/>
              <p:cNvSpPr/>
              <p:nvPr/>
            </p:nvSpPr>
            <p:spPr>
              <a:xfrm>
                <a:off x="512371" y="3006124"/>
                <a:ext cx="8275680" cy="369332"/>
              </a:xfrm>
              <a:prstGeom prst="rect">
                <a:avLst/>
              </a:prstGeom>
            </p:spPr>
            <p:txBody>
              <a:bodyPr wrap="square">
                <a:spAutoFit/>
              </a:bodyPr>
              <a:lstStyle/>
              <a:p>
                <a:pPr eaLnBrk="0" fontAlgn="base" hangingPunct="0">
                  <a:spcBef>
                    <a:spcPct val="0"/>
                  </a:spcBef>
                  <a:spcAft>
                    <a:spcPct val="0"/>
                  </a:spcAft>
                </a:pPr>
                <a:endParaRPr lang="en-US" dirty="0">
                  <a:solidFill>
                    <a:prstClr val="black"/>
                  </a:solidFill>
                  <a:latin typeface="Times New Roman" pitchFamily="18" charset="0"/>
                  <a:cs typeface="B Roya" panose="00000400000000000000" pitchFamily="2" charset="-78"/>
                </a:endParaRPr>
              </a:p>
            </p:txBody>
          </p:sp>
        </p:grpSp>
        <p:sp>
          <p:nvSpPr>
            <p:cNvPr id="27" name="Rectangle 26"/>
            <p:cNvSpPr/>
            <p:nvPr/>
          </p:nvSpPr>
          <p:spPr>
            <a:xfrm>
              <a:off x="462836" y="4886188"/>
              <a:ext cx="7541216" cy="646331"/>
            </a:xfrm>
            <a:prstGeom prst="rect">
              <a:avLst/>
            </a:prstGeom>
          </p:spPr>
          <p:txBody>
            <a:bodyPr wrap="square">
              <a:spAutoFit/>
            </a:bodyPr>
            <a:lstStyle/>
            <a:p>
              <a:pPr eaLnBrk="0" fontAlgn="base" hangingPunct="0">
                <a:spcBef>
                  <a:spcPct val="0"/>
                </a:spcBef>
                <a:spcAft>
                  <a:spcPct val="0"/>
                </a:spcAft>
              </a:pP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وجود 564 نقطه مسکونی که 23 درصد نقاط مسکونی استان را تشکیل می‌دهد.لکن اکثر نقاط مسکونی با جمعیت زیاد استان </a:t>
              </a: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درمنطقه واقع اند.</a:t>
              </a:r>
              <a:endParaRPr lang="en-US" dirty="0">
                <a:solidFill>
                  <a:prstClr val="black"/>
                </a:solidFill>
                <a:latin typeface="Times New Roman" pitchFamily="18" charset="0"/>
                <a:cs typeface="B Roya" panose="00000400000000000000" pitchFamily="2" charset="-78"/>
              </a:endParaRPr>
            </a:p>
          </p:txBody>
        </p:sp>
      </p:grpSp>
      <p:grpSp>
        <p:nvGrpSpPr>
          <p:cNvPr id="33" name="Group 32"/>
          <p:cNvGrpSpPr/>
          <p:nvPr/>
        </p:nvGrpSpPr>
        <p:grpSpPr>
          <a:xfrm>
            <a:off x="-442795" y="4956701"/>
            <a:ext cx="9586795" cy="722193"/>
            <a:chOff x="2601532" y="5649370"/>
            <a:chExt cx="6542468" cy="722193"/>
          </a:xfrm>
        </p:grpSpPr>
        <p:grpSp>
          <p:nvGrpSpPr>
            <p:cNvPr id="73" name="Group 72"/>
            <p:cNvGrpSpPr/>
            <p:nvPr/>
          </p:nvGrpSpPr>
          <p:grpSpPr>
            <a:xfrm>
              <a:off x="2601532" y="5649370"/>
              <a:ext cx="6542468" cy="722193"/>
              <a:chOff x="-476519" y="1636114"/>
              <a:chExt cx="9620519" cy="722193"/>
            </a:xfrm>
          </p:grpSpPr>
          <p:grpSp>
            <p:nvGrpSpPr>
              <p:cNvPr id="92" name="Group 91"/>
              <p:cNvGrpSpPr/>
              <p:nvPr/>
            </p:nvGrpSpPr>
            <p:grpSpPr>
              <a:xfrm>
                <a:off x="-476519" y="1661794"/>
                <a:ext cx="9620519" cy="696513"/>
                <a:chOff x="-360608" y="1296996"/>
                <a:chExt cx="9390106" cy="623887"/>
              </a:xfrm>
            </p:grpSpPr>
            <p:grpSp>
              <p:nvGrpSpPr>
                <p:cNvPr id="94" name="Group 93"/>
                <p:cNvGrpSpPr/>
                <p:nvPr/>
              </p:nvGrpSpPr>
              <p:grpSpPr>
                <a:xfrm>
                  <a:off x="-360608" y="1296996"/>
                  <a:ext cx="9390106" cy="623887"/>
                  <a:chOff x="4610637" y="1414028"/>
                  <a:chExt cx="4453717" cy="623887"/>
                </a:xfrm>
              </p:grpSpPr>
              <p:grpSp>
                <p:nvGrpSpPr>
                  <p:cNvPr id="96" name="Group 95"/>
                  <p:cNvGrpSpPr/>
                  <p:nvPr/>
                </p:nvGrpSpPr>
                <p:grpSpPr>
                  <a:xfrm>
                    <a:off x="4610637" y="1414028"/>
                    <a:ext cx="4453717" cy="623887"/>
                    <a:chOff x="2263820" y="1229525"/>
                    <a:chExt cx="1589164" cy="623887"/>
                  </a:xfrm>
                </p:grpSpPr>
                <p:grpSp>
                  <p:nvGrpSpPr>
                    <p:cNvPr id="98" name="Group 31"/>
                    <p:cNvGrpSpPr>
                      <a:grpSpLocks/>
                    </p:cNvGrpSpPr>
                    <p:nvPr/>
                  </p:nvGrpSpPr>
                  <p:grpSpPr bwMode="auto">
                    <a:xfrm>
                      <a:off x="2380441" y="1229525"/>
                      <a:ext cx="1459335" cy="623887"/>
                      <a:chOff x="880" y="1279"/>
                      <a:chExt cx="2930" cy="393"/>
                    </a:xfrm>
                  </p:grpSpPr>
                  <p:sp>
                    <p:nvSpPr>
                      <p:cNvPr id="100" name="AutoShape 6"/>
                      <p:cNvSpPr>
                        <a:spLocks noChangeArrowheads="1"/>
                      </p:cNvSpPr>
                      <p:nvPr/>
                    </p:nvSpPr>
                    <p:spPr bwMode="gray">
                      <a:xfrm>
                        <a:off x="880" y="1295"/>
                        <a:ext cx="2928" cy="377"/>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sp>
                    <p:nvSpPr>
                      <p:cNvPr id="101" name="AutoShape 7"/>
                      <p:cNvSpPr>
                        <a:spLocks noChangeArrowheads="1"/>
                      </p:cNvSpPr>
                      <p:nvPr/>
                    </p:nvSpPr>
                    <p:spPr bwMode="gray">
                      <a:xfrm>
                        <a:off x="880" y="1279"/>
                        <a:ext cx="2930" cy="381"/>
                      </a:xfrm>
                      <a:prstGeom prst="roundRect">
                        <a:avLst>
                          <a:gd name="adj" fmla="val 50000"/>
                        </a:avLst>
                      </a:prstGeom>
                      <a:gradFill rotWithShape="1">
                        <a:gsLst>
                          <a:gs pos="0">
                            <a:schemeClr val="bg2"/>
                          </a:gs>
                          <a:gs pos="100000">
                            <a:schemeClr val="bg2">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grpSp>
                <p:sp>
                  <p:nvSpPr>
                    <p:cNvPr id="99" name="TextBox 98"/>
                    <p:cNvSpPr txBox="1"/>
                    <p:nvPr/>
                  </p:nvSpPr>
                  <p:spPr>
                    <a:xfrm>
                      <a:off x="2263820" y="1326004"/>
                      <a:ext cx="1589164" cy="369332"/>
                    </a:xfrm>
                    <a:prstGeom prst="rect">
                      <a:avLst/>
                    </a:prstGeom>
                    <a:noFill/>
                  </p:spPr>
                  <p:txBody>
                    <a:bodyPr wrap="square" rtlCol="0">
                      <a:spAutoFit/>
                    </a:bodyPr>
                    <a:lstStyle/>
                    <a:p>
                      <a:pPr eaLnBrk="0" fontAlgn="base" hangingPunct="0">
                        <a:spcBef>
                          <a:spcPct val="0"/>
                        </a:spcBef>
                        <a:spcAft>
                          <a:spcPct val="0"/>
                        </a:spcAft>
                      </a:pPr>
                      <a:endParaRPr lang="en-US" dirty="0">
                        <a:solidFill>
                          <a:prstClr val="black"/>
                        </a:solidFill>
                        <a:latin typeface="Times New Roman" pitchFamily="18" charset="0"/>
                        <a:cs typeface="B Roya" panose="00000400000000000000" pitchFamily="2" charset="-78"/>
                      </a:endParaRPr>
                    </a:p>
                  </p:txBody>
                </p:sp>
              </p:grpSp>
              <p:sp>
                <p:nvSpPr>
                  <p:cNvPr id="97" name="Rectangle 96"/>
                  <p:cNvSpPr/>
                  <p:nvPr/>
                </p:nvSpPr>
                <p:spPr>
                  <a:xfrm>
                    <a:off x="8779054" y="1519210"/>
                    <a:ext cx="99956" cy="369332"/>
                  </a:xfrm>
                  <a:prstGeom prst="rect">
                    <a:avLst/>
                  </a:prstGeom>
                </p:spPr>
                <p:txBody>
                  <a:bodyPr wrap="none">
                    <a:spAutoFit/>
                  </a:bodyPr>
                  <a:lstStyle/>
                  <a:p>
                    <a:pPr eaLnBrk="0" fontAlgn="base" hangingPunct="0">
                      <a:spcBef>
                        <a:spcPct val="0"/>
                      </a:spcBef>
                      <a:spcAft>
                        <a:spcPct val="0"/>
                      </a:spcAft>
                    </a:pPr>
                    <a:endParaRPr lang="fa-IR" dirty="0">
                      <a:solidFill>
                        <a:prstClr val="black"/>
                      </a:solidFill>
                      <a:latin typeface="Times New Roman" pitchFamily="18" charset="0"/>
                      <a:cs typeface="B Roya" panose="00000400000000000000" pitchFamily="2" charset="-78"/>
                    </a:endParaRPr>
                  </a:p>
                </p:txBody>
              </p:sp>
            </p:grpSp>
            <p:sp>
              <p:nvSpPr>
                <p:cNvPr id="95" name="Rectangle 94"/>
                <p:cNvSpPr/>
                <p:nvPr/>
              </p:nvSpPr>
              <p:spPr>
                <a:xfrm>
                  <a:off x="265047" y="1402178"/>
                  <a:ext cx="8575275" cy="369332"/>
                </a:xfrm>
                <a:prstGeom prst="rect">
                  <a:avLst/>
                </a:prstGeom>
              </p:spPr>
              <p:txBody>
                <a:bodyPr wrap="square">
                  <a:spAutoFit/>
                </a:bodyPr>
                <a:lstStyle/>
                <a:p>
                  <a:pPr eaLnBrk="0" fontAlgn="base" hangingPunct="0">
                    <a:spcBef>
                      <a:spcPct val="0"/>
                    </a:spcBef>
                    <a:spcAft>
                      <a:spcPct val="0"/>
                    </a:spcAft>
                  </a:pPr>
                  <a:endParaRPr lang="en-US" dirty="0">
                    <a:solidFill>
                      <a:prstClr val="black"/>
                    </a:solidFill>
                    <a:latin typeface="Times New Roman" pitchFamily="18" charset="0"/>
                    <a:cs typeface="B Roya" panose="00000400000000000000" pitchFamily="2" charset="-78"/>
                  </a:endParaRPr>
                </a:p>
              </p:txBody>
            </p:sp>
          </p:grpSp>
          <p:sp>
            <p:nvSpPr>
              <p:cNvPr id="93" name="Rectangle 92"/>
              <p:cNvSpPr/>
              <p:nvPr/>
            </p:nvSpPr>
            <p:spPr>
              <a:xfrm>
                <a:off x="223455" y="1636114"/>
                <a:ext cx="8748686" cy="461665"/>
              </a:xfrm>
              <a:prstGeom prst="rect">
                <a:avLst/>
              </a:prstGeom>
            </p:spPr>
            <p:txBody>
              <a:bodyPr wrap="square">
                <a:spAutoFit/>
              </a:bodyPr>
              <a:lstStyle/>
              <a:p>
                <a:pPr eaLnBrk="0" fontAlgn="base" hangingPunct="0">
                  <a:spcBef>
                    <a:spcPct val="0"/>
                  </a:spcBef>
                  <a:spcAft>
                    <a:spcPct val="0"/>
                  </a:spcAft>
                </a:pPr>
                <a:endParaRPr lang="en-US" sz="2400" dirty="0">
                  <a:solidFill>
                    <a:prstClr val="black"/>
                  </a:solidFill>
                  <a:latin typeface="Times New Roman" pitchFamily="18" charset="0"/>
                  <a:cs typeface="B Roya" panose="00000400000000000000" pitchFamily="2" charset="-78"/>
                </a:endParaRPr>
              </a:p>
            </p:txBody>
          </p:sp>
        </p:grpSp>
        <p:sp>
          <p:nvSpPr>
            <p:cNvPr id="28" name="Rectangle 27"/>
            <p:cNvSpPr/>
            <p:nvPr/>
          </p:nvSpPr>
          <p:spPr>
            <a:xfrm>
              <a:off x="3080289" y="5675920"/>
              <a:ext cx="5921143" cy="685059"/>
            </a:xfrm>
            <a:prstGeom prst="rect">
              <a:avLst/>
            </a:prstGeom>
          </p:spPr>
          <p:txBody>
            <a:bodyPr wrap="square">
              <a:spAutoFit/>
            </a:bodyPr>
            <a:lstStyle/>
            <a:p>
              <a:pPr eaLnBrk="0" fontAlgn="base" hangingPunct="0">
                <a:lnSpc>
                  <a:spcPct val="107000"/>
                </a:lnSpc>
                <a:spcAft>
                  <a:spcPts val="800"/>
                </a:spcAft>
                <a:tabLst>
                  <a:tab pos="4084955" algn="l"/>
                </a:tabLst>
              </a:pP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علی رغم این موضوع تعداد زیادی نقطه مسکونی با جمعیت پایین در منطقه وجود دارد که نشانگر نامتعادل بودن توزیع جمعیت در منطقه است.</a:t>
              </a:r>
              <a:endParaRPr lang="en-US" sz="1400" dirty="0">
                <a:solidFill>
                  <a:prstClr val="black"/>
                </a:solidFill>
                <a:latin typeface="Calibri" panose="020F0502020204030204" pitchFamily="34" charset="0"/>
                <a:ea typeface="Calibri" panose="020F0502020204030204" pitchFamily="34" charset="0"/>
                <a:cs typeface="B Roya" panose="00000400000000000000" pitchFamily="2" charset="-78"/>
              </a:endParaRPr>
            </a:p>
          </p:txBody>
        </p:sp>
      </p:grpSp>
      <p:sp>
        <p:nvSpPr>
          <p:cNvPr id="102" name="TextBox 101"/>
          <p:cNvSpPr txBox="1"/>
          <p:nvPr/>
        </p:nvSpPr>
        <p:spPr>
          <a:xfrm>
            <a:off x="3844274" y="160209"/>
            <a:ext cx="3902299" cy="461665"/>
          </a:xfrm>
          <a:prstGeom prst="rect">
            <a:avLst/>
          </a:prstGeom>
          <a:noFill/>
        </p:spPr>
        <p:txBody>
          <a:bodyPr wrap="square" rtlCol="0">
            <a:spAutoFit/>
          </a:bodyPr>
          <a:lstStyle/>
          <a:p>
            <a:pPr eaLnBrk="0" fontAlgn="base" hangingPunct="0">
              <a:spcBef>
                <a:spcPct val="0"/>
              </a:spcBef>
              <a:spcAft>
                <a:spcPct val="0"/>
              </a:spcAft>
            </a:pPr>
            <a:r>
              <a:rPr lang="fa-IR" sz="2400" dirty="0">
                <a:solidFill>
                  <a:prstClr val="white"/>
                </a:solidFill>
                <a:latin typeface="Times New Roman" pitchFamily="18" charset="0"/>
                <a:cs typeface="B Titr" panose="00000700000000000000" pitchFamily="2" charset="-78"/>
              </a:rPr>
              <a:t>وضع موجود منطقه اصفهان</a:t>
            </a:r>
            <a:endParaRPr lang="en-US" sz="2400" dirty="0">
              <a:solidFill>
                <a:prstClr val="white"/>
              </a:solidFill>
              <a:latin typeface="Times New Roman" pitchFamily="18" charset="0"/>
              <a:cs typeface="B Titr" panose="00000700000000000000" pitchFamily="2" charset="-78"/>
            </a:endParaRPr>
          </a:p>
        </p:txBody>
      </p:sp>
    </p:spTree>
    <p:extLst>
      <p:ext uri="{BB962C8B-B14F-4D97-AF65-F5344CB8AC3E}">
        <p14:creationId xmlns:p14="http://schemas.microsoft.com/office/powerpoint/2010/main" val="609733462"/>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0"/>
                                        </p:tgtEl>
                                        <p:attrNameLst>
                                          <p:attrName>style.visibility</p:attrName>
                                        </p:attrNameLst>
                                      </p:cBhvr>
                                      <p:to>
                                        <p:strVal val="visible"/>
                                      </p:to>
                                    </p:set>
                                    <p:animEffect transition="in" filter="fade">
                                      <p:cBhvr>
                                        <p:cTn id="12" dur="500"/>
                                        <p:tgtEl>
                                          <p:spTgt spid="3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fade">
                                      <p:cBhvr>
                                        <p:cTn id="17" dur="500"/>
                                        <p:tgtEl>
                                          <p:spTgt spid="31"/>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2"/>
                                        </p:tgtEl>
                                        <p:attrNameLst>
                                          <p:attrName>style.visibility</p:attrName>
                                        </p:attrNameLst>
                                      </p:cBhvr>
                                      <p:to>
                                        <p:strVal val="visible"/>
                                      </p:to>
                                    </p:set>
                                    <p:animEffect transition="in" filter="fade">
                                      <p:cBhvr>
                                        <p:cTn id="22" dur="500"/>
                                        <p:tgtEl>
                                          <p:spTgt spid="32"/>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3"/>
                                        </p:tgtEl>
                                        <p:attrNameLst>
                                          <p:attrName>style.visibility</p:attrName>
                                        </p:attrNameLst>
                                      </p:cBhvr>
                                      <p:to>
                                        <p:strVal val="visible"/>
                                      </p:to>
                                    </p:set>
                                    <p:animEffect transition="in" filter="fade">
                                      <p:cBhvr>
                                        <p:cTn id="27"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31" name="Rectangle 24"/>
          <p:cNvSpPr>
            <a:spLocks noChangeArrowheads="1"/>
          </p:cNvSpPr>
          <p:nvPr/>
        </p:nvSpPr>
        <p:spPr bwMode="gray">
          <a:xfrm>
            <a:off x="1937227" y="4679567"/>
            <a:ext cx="3633788" cy="403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fontAlgn="base">
              <a:spcBef>
                <a:spcPct val="0"/>
              </a:spcBef>
              <a:spcAft>
                <a:spcPct val="0"/>
              </a:spcAft>
            </a:pPr>
            <a:r>
              <a:rPr lang="en-US" altLang="ko-KR" sz="2200" b="1" smtClean="0">
                <a:solidFill>
                  <a:prstClr val="white"/>
                </a:solidFill>
                <a:latin typeface="Verdana" pitchFamily="34" charset="0"/>
                <a:ea typeface="굴림" pitchFamily="50" charset="-127"/>
              </a:rPr>
              <a:t>4. Conclusion</a:t>
            </a:r>
            <a:endParaRPr lang="en-US" altLang="ko-KR" sz="2200" b="1" dirty="0">
              <a:solidFill>
                <a:prstClr val="white"/>
              </a:solidFill>
              <a:latin typeface="Verdana" pitchFamily="34" charset="0"/>
              <a:ea typeface="굴림" pitchFamily="50" charset="-127"/>
            </a:endParaRPr>
          </a:p>
        </p:txBody>
      </p:sp>
      <p:sp>
        <p:nvSpPr>
          <p:cNvPr id="2" name="TextBox 1"/>
          <p:cNvSpPr txBox="1"/>
          <p:nvPr/>
        </p:nvSpPr>
        <p:spPr>
          <a:xfrm>
            <a:off x="2751270" y="202454"/>
            <a:ext cx="837127" cy="400110"/>
          </a:xfrm>
          <a:prstGeom prst="rect">
            <a:avLst/>
          </a:prstGeom>
          <a:noFill/>
        </p:spPr>
        <p:txBody>
          <a:bodyPr wrap="square" rtlCol="0">
            <a:spAutoFit/>
          </a:bodyPr>
          <a:lstStyle/>
          <a:p>
            <a:pPr algn="l" rtl="0" eaLnBrk="0" fontAlgn="base" hangingPunct="0">
              <a:spcBef>
                <a:spcPct val="0"/>
              </a:spcBef>
              <a:spcAft>
                <a:spcPct val="0"/>
              </a:spcAft>
            </a:pPr>
            <a:r>
              <a:rPr lang="fa-IR" sz="2000" dirty="0">
                <a:solidFill>
                  <a:prstClr val="black"/>
                </a:solidFill>
                <a:latin typeface="Times New Roman" pitchFamily="18" charset="0"/>
                <a:cs typeface="B Titr" panose="00000700000000000000" pitchFamily="2" charset="-78"/>
              </a:rPr>
              <a:t>شناخت</a:t>
            </a:r>
            <a:endParaRPr lang="en-US" sz="2000" dirty="0">
              <a:solidFill>
                <a:prstClr val="black"/>
              </a:solidFill>
              <a:latin typeface="Times New Roman" pitchFamily="18" charset="0"/>
              <a:cs typeface="B Titr" panose="00000700000000000000" pitchFamily="2" charset="-78"/>
            </a:endParaRPr>
          </a:p>
        </p:txBody>
      </p:sp>
      <p:sp>
        <p:nvSpPr>
          <p:cNvPr id="21" name="TextBox 20"/>
          <p:cNvSpPr txBox="1"/>
          <p:nvPr/>
        </p:nvSpPr>
        <p:spPr>
          <a:xfrm>
            <a:off x="1603537" y="202454"/>
            <a:ext cx="837127" cy="400110"/>
          </a:xfrm>
          <a:prstGeom prst="rect">
            <a:avLst/>
          </a:prstGeom>
          <a:noFill/>
        </p:spPr>
        <p:txBody>
          <a:bodyPr wrap="square" rtlCol="0">
            <a:spAutoFit/>
          </a:bodyPr>
          <a:lstStyle/>
          <a:p>
            <a:pPr algn="l" rtl="0" eaLnBrk="0" fontAlgn="base" hangingPunct="0">
              <a:spcBef>
                <a:spcPct val="0"/>
              </a:spcBef>
              <a:spcAft>
                <a:spcPct val="0"/>
              </a:spcAft>
            </a:pPr>
            <a:r>
              <a:rPr lang="fa-IR" sz="2000" dirty="0">
                <a:solidFill>
                  <a:prstClr val="black"/>
                </a:solidFill>
                <a:latin typeface="Times New Roman" pitchFamily="18" charset="0"/>
                <a:cs typeface="B Titr" panose="00000700000000000000" pitchFamily="2" charset="-78"/>
              </a:rPr>
              <a:t>تحلیل</a:t>
            </a:r>
            <a:endParaRPr lang="en-US" sz="2000" dirty="0">
              <a:solidFill>
                <a:prstClr val="black"/>
              </a:solidFill>
              <a:latin typeface="Times New Roman" pitchFamily="18" charset="0"/>
              <a:cs typeface="B Titr" panose="00000700000000000000" pitchFamily="2" charset="-78"/>
            </a:endParaRPr>
          </a:p>
        </p:txBody>
      </p:sp>
      <p:sp>
        <p:nvSpPr>
          <p:cNvPr id="22" name="TextBox 21"/>
          <p:cNvSpPr txBox="1"/>
          <p:nvPr/>
        </p:nvSpPr>
        <p:spPr>
          <a:xfrm>
            <a:off x="368682" y="189575"/>
            <a:ext cx="837127" cy="400110"/>
          </a:xfrm>
          <a:prstGeom prst="rect">
            <a:avLst/>
          </a:prstGeom>
          <a:noFill/>
        </p:spPr>
        <p:txBody>
          <a:bodyPr wrap="square" rtlCol="0">
            <a:spAutoFit/>
          </a:bodyPr>
          <a:lstStyle/>
          <a:p>
            <a:pPr algn="l" rtl="0" eaLnBrk="0" fontAlgn="base" hangingPunct="0">
              <a:spcBef>
                <a:spcPct val="0"/>
              </a:spcBef>
              <a:spcAft>
                <a:spcPct val="0"/>
              </a:spcAft>
            </a:pPr>
            <a:r>
              <a:rPr lang="fa-IR" sz="2000" dirty="0">
                <a:solidFill>
                  <a:prstClr val="black"/>
                </a:solidFill>
                <a:latin typeface="Times New Roman" pitchFamily="18" charset="0"/>
                <a:cs typeface="B Titr" panose="00000700000000000000" pitchFamily="2" charset="-78"/>
              </a:rPr>
              <a:t>طرح</a:t>
            </a:r>
            <a:endParaRPr lang="en-US" sz="2000" dirty="0">
              <a:solidFill>
                <a:prstClr val="black"/>
              </a:solidFill>
              <a:latin typeface="Times New Roman" pitchFamily="18" charset="0"/>
              <a:cs typeface="B Titr" panose="00000700000000000000" pitchFamily="2" charset="-78"/>
            </a:endParaRPr>
          </a:p>
        </p:txBody>
      </p:sp>
      <p:sp>
        <p:nvSpPr>
          <p:cNvPr id="74" name="Rectangle 73"/>
          <p:cNvSpPr/>
          <p:nvPr/>
        </p:nvSpPr>
        <p:spPr>
          <a:xfrm>
            <a:off x="2440664" y="2683814"/>
            <a:ext cx="6033697" cy="369332"/>
          </a:xfrm>
          <a:prstGeom prst="rect">
            <a:avLst/>
          </a:prstGeom>
        </p:spPr>
        <p:txBody>
          <a:bodyPr wrap="square">
            <a:spAutoFit/>
          </a:bodyPr>
          <a:lstStyle/>
          <a:p>
            <a:pPr eaLnBrk="0" fontAlgn="base" hangingPunct="0">
              <a:spcBef>
                <a:spcPct val="0"/>
              </a:spcBef>
              <a:spcAft>
                <a:spcPct val="0"/>
              </a:spcAft>
            </a:pPr>
            <a:endParaRPr lang="fa-IR" dirty="0">
              <a:solidFill>
                <a:prstClr val="black"/>
              </a:solidFill>
              <a:latin typeface="Times New Roman" pitchFamily="18" charset="0"/>
              <a:cs typeface="B Roya" panose="00000400000000000000" pitchFamily="2" charset="-78"/>
            </a:endParaRPr>
          </a:p>
        </p:txBody>
      </p:sp>
      <p:sp>
        <p:nvSpPr>
          <p:cNvPr id="102" name="TextBox 101"/>
          <p:cNvSpPr txBox="1"/>
          <p:nvPr/>
        </p:nvSpPr>
        <p:spPr>
          <a:xfrm>
            <a:off x="3844274" y="160209"/>
            <a:ext cx="3902299" cy="461665"/>
          </a:xfrm>
          <a:prstGeom prst="rect">
            <a:avLst/>
          </a:prstGeom>
          <a:noFill/>
        </p:spPr>
        <p:txBody>
          <a:bodyPr wrap="square" rtlCol="0">
            <a:spAutoFit/>
          </a:bodyPr>
          <a:lstStyle/>
          <a:p>
            <a:pPr eaLnBrk="0" fontAlgn="base" hangingPunct="0">
              <a:spcBef>
                <a:spcPct val="0"/>
              </a:spcBef>
              <a:spcAft>
                <a:spcPct val="0"/>
              </a:spcAft>
            </a:pPr>
            <a:r>
              <a:rPr lang="fa-IR" sz="2400" dirty="0">
                <a:solidFill>
                  <a:prstClr val="white"/>
                </a:solidFill>
                <a:latin typeface="Times New Roman" pitchFamily="18" charset="0"/>
                <a:cs typeface="B Titr" panose="00000700000000000000" pitchFamily="2" charset="-78"/>
              </a:rPr>
              <a:t>وضع موجود کشاورزی منطقه</a:t>
            </a:r>
            <a:endParaRPr lang="en-US" sz="2400" dirty="0">
              <a:solidFill>
                <a:prstClr val="white"/>
              </a:solidFill>
              <a:latin typeface="Times New Roman" pitchFamily="18" charset="0"/>
              <a:cs typeface="B Titr" panose="00000700000000000000" pitchFamily="2" charset="-78"/>
            </a:endParaRPr>
          </a:p>
        </p:txBody>
      </p:sp>
      <p:grpSp>
        <p:nvGrpSpPr>
          <p:cNvPr id="4" name="Group 3"/>
          <p:cNvGrpSpPr/>
          <p:nvPr/>
        </p:nvGrpSpPr>
        <p:grpSpPr>
          <a:xfrm>
            <a:off x="771592" y="1646771"/>
            <a:ext cx="8198674" cy="722193"/>
            <a:chOff x="772732" y="1390772"/>
            <a:chExt cx="8198674" cy="722193"/>
          </a:xfrm>
        </p:grpSpPr>
        <p:grpSp>
          <p:nvGrpSpPr>
            <p:cNvPr id="16" name="Group 15"/>
            <p:cNvGrpSpPr/>
            <p:nvPr/>
          </p:nvGrpSpPr>
          <p:grpSpPr>
            <a:xfrm>
              <a:off x="772732" y="1390772"/>
              <a:ext cx="8198674" cy="722193"/>
              <a:chOff x="-476519" y="1636114"/>
              <a:chExt cx="9620519" cy="722193"/>
            </a:xfrm>
          </p:grpSpPr>
          <p:grpSp>
            <p:nvGrpSpPr>
              <p:cNvPr id="11" name="Group 10"/>
              <p:cNvGrpSpPr/>
              <p:nvPr/>
            </p:nvGrpSpPr>
            <p:grpSpPr>
              <a:xfrm>
                <a:off x="-476519" y="1661794"/>
                <a:ext cx="9620519" cy="696513"/>
                <a:chOff x="-360608" y="1296996"/>
                <a:chExt cx="9390106" cy="623887"/>
              </a:xfrm>
            </p:grpSpPr>
            <p:grpSp>
              <p:nvGrpSpPr>
                <p:cNvPr id="69" name="Group 68"/>
                <p:cNvGrpSpPr/>
                <p:nvPr/>
              </p:nvGrpSpPr>
              <p:grpSpPr>
                <a:xfrm>
                  <a:off x="-360608" y="1296996"/>
                  <a:ext cx="9390106" cy="623887"/>
                  <a:chOff x="4610637" y="1414028"/>
                  <a:chExt cx="4453717" cy="623887"/>
                </a:xfrm>
              </p:grpSpPr>
              <p:grpSp>
                <p:nvGrpSpPr>
                  <p:cNvPr id="71" name="Group 70"/>
                  <p:cNvGrpSpPr/>
                  <p:nvPr/>
                </p:nvGrpSpPr>
                <p:grpSpPr>
                  <a:xfrm>
                    <a:off x="4610637" y="1414028"/>
                    <a:ext cx="4453717" cy="623887"/>
                    <a:chOff x="2263820" y="1229525"/>
                    <a:chExt cx="1589164" cy="623887"/>
                  </a:xfrm>
                </p:grpSpPr>
                <p:grpSp>
                  <p:nvGrpSpPr>
                    <p:cNvPr id="76" name="Group 31"/>
                    <p:cNvGrpSpPr>
                      <a:grpSpLocks/>
                    </p:cNvGrpSpPr>
                    <p:nvPr/>
                  </p:nvGrpSpPr>
                  <p:grpSpPr bwMode="auto">
                    <a:xfrm>
                      <a:off x="2380441" y="1229525"/>
                      <a:ext cx="1459335" cy="623887"/>
                      <a:chOff x="880" y="1279"/>
                      <a:chExt cx="2930" cy="393"/>
                    </a:xfrm>
                  </p:grpSpPr>
                  <p:sp>
                    <p:nvSpPr>
                      <p:cNvPr id="78" name="AutoShape 6"/>
                      <p:cNvSpPr>
                        <a:spLocks noChangeArrowheads="1"/>
                      </p:cNvSpPr>
                      <p:nvPr/>
                    </p:nvSpPr>
                    <p:spPr bwMode="gray">
                      <a:xfrm>
                        <a:off x="880" y="1295"/>
                        <a:ext cx="2928" cy="377"/>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sp>
                    <p:nvSpPr>
                      <p:cNvPr id="79" name="AutoShape 7"/>
                      <p:cNvSpPr>
                        <a:spLocks noChangeArrowheads="1"/>
                      </p:cNvSpPr>
                      <p:nvPr/>
                    </p:nvSpPr>
                    <p:spPr bwMode="gray">
                      <a:xfrm>
                        <a:off x="880" y="1279"/>
                        <a:ext cx="2930" cy="381"/>
                      </a:xfrm>
                      <a:prstGeom prst="roundRect">
                        <a:avLst>
                          <a:gd name="adj" fmla="val 50000"/>
                        </a:avLst>
                      </a:prstGeom>
                      <a:gradFill rotWithShape="1">
                        <a:gsLst>
                          <a:gs pos="0">
                            <a:schemeClr val="bg2"/>
                          </a:gs>
                          <a:gs pos="100000">
                            <a:schemeClr val="bg2">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grpSp>
                <p:sp>
                  <p:nvSpPr>
                    <p:cNvPr id="77" name="TextBox 76"/>
                    <p:cNvSpPr txBox="1"/>
                    <p:nvPr/>
                  </p:nvSpPr>
                  <p:spPr>
                    <a:xfrm>
                      <a:off x="2263820" y="1326004"/>
                      <a:ext cx="1589164" cy="369332"/>
                    </a:xfrm>
                    <a:prstGeom prst="rect">
                      <a:avLst/>
                    </a:prstGeom>
                    <a:noFill/>
                  </p:spPr>
                  <p:txBody>
                    <a:bodyPr wrap="square" rtlCol="0">
                      <a:spAutoFit/>
                    </a:bodyPr>
                    <a:lstStyle/>
                    <a:p>
                      <a:pPr eaLnBrk="0" fontAlgn="base" hangingPunct="0">
                        <a:spcBef>
                          <a:spcPct val="0"/>
                        </a:spcBef>
                        <a:spcAft>
                          <a:spcPct val="0"/>
                        </a:spcAft>
                      </a:pPr>
                      <a:endParaRPr lang="en-US" dirty="0">
                        <a:solidFill>
                          <a:prstClr val="black"/>
                        </a:solidFill>
                        <a:latin typeface="Times New Roman" pitchFamily="18" charset="0"/>
                        <a:cs typeface="B Roya" panose="00000400000000000000" pitchFamily="2" charset="-78"/>
                      </a:endParaRPr>
                    </a:p>
                  </p:txBody>
                </p:sp>
              </p:grpSp>
              <p:sp>
                <p:nvSpPr>
                  <p:cNvPr id="75" name="Rectangle 74"/>
                  <p:cNvSpPr/>
                  <p:nvPr/>
                </p:nvSpPr>
                <p:spPr>
                  <a:xfrm>
                    <a:off x="8779054" y="1519210"/>
                    <a:ext cx="99956" cy="369332"/>
                  </a:xfrm>
                  <a:prstGeom prst="rect">
                    <a:avLst/>
                  </a:prstGeom>
                </p:spPr>
                <p:txBody>
                  <a:bodyPr wrap="none">
                    <a:spAutoFit/>
                  </a:bodyPr>
                  <a:lstStyle/>
                  <a:p>
                    <a:pPr eaLnBrk="0" fontAlgn="base" hangingPunct="0">
                      <a:spcBef>
                        <a:spcPct val="0"/>
                      </a:spcBef>
                      <a:spcAft>
                        <a:spcPct val="0"/>
                      </a:spcAft>
                    </a:pPr>
                    <a:endParaRPr lang="fa-IR" dirty="0">
                      <a:solidFill>
                        <a:prstClr val="black"/>
                      </a:solidFill>
                      <a:latin typeface="Times New Roman" pitchFamily="18" charset="0"/>
                      <a:cs typeface="B Roya" panose="00000400000000000000" pitchFamily="2" charset="-78"/>
                    </a:endParaRPr>
                  </a:p>
                </p:txBody>
              </p:sp>
            </p:grpSp>
            <p:sp>
              <p:nvSpPr>
                <p:cNvPr id="5" name="Rectangle 4"/>
                <p:cNvSpPr/>
                <p:nvPr/>
              </p:nvSpPr>
              <p:spPr>
                <a:xfrm>
                  <a:off x="265047" y="1402178"/>
                  <a:ext cx="8575275" cy="369332"/>
                </a:xfrm>
                <a:prstGeom prst="rect">
                  <a:avLst/>
                </a:prstGeom>
              </p:spPr>
              <p:txBody>
                <a:bodyPr wrap="square">
                  <a:spAutoFit/>
                </a:bodyPr>
                <a:lstStyle/>
                <a:p>
                  <a:pPr eaLnBrk="0" fontAlgn="base" hangingPunct="0">
                    <a:spcBef>
                      <a:spcPct val="0"/>
                    </a:spcBef>
                    <a:spcAft>
                      <a:spcPct val="0"/>
                    </a:spcAft>
                  </a:pPr>
                  <a:endParaRPr lang="en-US" dirty="0">
                    <a:solidFill>
                      <a:prstClr val="black"/>
                    </a:solidFill>
                    <a:latin typeface="Times New Roman" pitchFamily="18" charset="0"/>
                    <a:cs typeface="B Roya" panose="00000400000000000000" pitchFamily="2" charset="-78"/>
                  </a:endParaRPr>
                </a:p>
              </p:txBody>
            </p:sp>
          </p:grpSp>
          <p:sp>
            <p:nvSpPr>
              <p:cNvPr id="12" name="Rectangle 11"/>
              <p:cNvSpPr/>
              <p:nvPr/>
            </p:nvSpPr>
            <p:spPr>
              <a:xfrm>
                <a:off x="223455" y="1636114"/>
                <a:ext cx="8748686" cy="461665"/>
              </a:xfrm>
              <a:prstGeom prst="rect">
                <a:avLst/>
              </a:prstGeom>
            </p:spPr>
            <p:txBody>
              <a:bodyPr wrap="square">
                <a:spAutoFit/>
              </a:bodyPr>
              <a:lstStyle/>
              <a:p>
                <a:pPr eaLnBrk="0" fontAlgn="base" hangingPunct="0">
                  <a:spcBef>
                    <a:spcPct val="0"/>
                  </a:spcBef>
                  <a:spcAft>
                    <a:spcPct val="0"/>
                  </a:spcAft>
                </a:pPr>
                <a:endParaRPr lang="en-US" sz="2400" dirty="0">
                  <a:solidFill>
                    <a:prstClr val="black"/>
                  </a:solidFill>
                  <a:latin typeface="Times New Roman" pitchFamily="18" charset="0"/>
                  <a:cs typeface="B Roya" panose="00000400000000000000" pitchFamily="2" charset="-78"/>
                </a:endParaRPr>
              </a:p>
            </p:txBody>
          </p:sp>
        </p:grpSp>
        <p:sp>
          <p:nvSpPr>
            <p:cNvPr id="3" name="Rectangle 2"/>
            <p:cNvSpPr/>
            <p:nvPr/>
          </p:nvSpPr>
          <p:spPr>
            <a:xfrm>
              <a:off x="1074335" y="1522021"/>
              <a:ext cx="7750612" cy="369332"/>
            </a:xfrm>
            <a:prstGeom prst="rect">
              <a:avLst/>
            </a:prstGeom>
          </p:spPr>
          <p:txBody>
            <a:bodyPr wrap="square">
              <a:spAutoFit/>
            </a:bodyPr>
            <a:lstStyle/>
            <a:p>
              <a:pPr eaLnBrk="0" fontAlgn="base" hangingPunct="0">
                <a:spcBef>
                  <a:spcPct val="0"/>
                </a:spcBef>
                <a:spcAft>
                  <a:spcPct val="0"/>
                </a:spcAft>
              </a:pP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به علت جریان داشتن رودخانه زاینده رود، منطقه اصفهان از وضعیت مطلوب کشاورزی برخوردار است </a:t>
              </a:r>
              <a:endParaRPr lang="en-US" dirty="0">
                <a:solidFill>
                  <a:prstClr val="black"/>
                </a:solidFill>
                <a:latin typeface="Times New Roman" pitchFamily="18" charset="0"/>
                <a:cs typeface="B Roya" panose="00000400000000000000" pitchFamily="2" charset="-78"/>
              </a:endParaRPr>
            </a:p>
          </p:txBody>
        </p:sp>
      </p:grpSp>
      <p:grpSp>
        <p:nvGrpSpPr>
          <p:cNvPr id="8" name="Group 7"/>
          <p:cNvGrpSpPr/>
          <p:nvPr/>
        </p:nvGrpSpPr>
        <p:grpSpPr>
          <a:xfrm>
            <a:off x="3928055" y="2597646"/>
            <a:ext cx="4930879" cy="710892"/>
            <a:chOff x="4043965" y="2314311"/>
            <a:chExt cx="4930879" cy="710892"/>
          </a:xfrm>
        </p:grpSpPr>
        <p:grpSp>
          <p:nvGrpSpPr>
            <p:cNvPr id="15" name="Group 14"/>
            <p:cNvGrpSpPr/>
            <p:nvPr/>
          </p:nvGrpSpPr>
          <p:grpSpPr>
            <a:xfrm>
              <a:off x="4043965" y="2314311"/>
              <a:ext cx="4930879" cy="710892"/>
              <a:chOff x="401739" y="2868957"/>
              <a:chExt cx="8484016" cy="710892"/>
            </a:xfrm>
          </p:grpSpPr>
          <p:grpSp>
            <p:nvGrpSpPr>
              <p:cNvPr id="10" name="Group 9"/>
              <p:cNvGrpSpPr/>
              <p:nvPr/>
            </p:nvGrpSpPr>
            <p:grpSpPr>
              <a:xfrm>
                <a:off x="401739" y="2868957"/>
                <a:ext cx="8484016" cy="710892"/>
                <a:chOff x="481936" y="2493184"/>
                <a:chExt cx="8484016" cy="710892"/>
              </a:xfrm>
            </p:grpSpPr>
            <p:grpSp>
              <p:nvGrpSpPr>
                <p:cNvPr id="80" name="Group 79"/>
                <p:cNvGrpSpPr/>
                <p:nvPr/>
              </p:nvGrpSpPr>
              <p:grpSpPr>
                <a:xfrm>
                  <a:off x="481936" y="2493184"/>
                  <a:ext cx="8484016" cy="710892"/>
                  <a:chOff x="274129" y="4229525"/>
                  <a:chExt cx="6563366" cy="718349"/>
                </a:xfrm>
              </p:grpSpPr>
              <p:grpSp>
                <p:nvGrpSpPr>
                  <p:cNvPr id="81" name="Group 33"/>
                  <p:cNvGrpSpPr>
                    <a:grpSpLocks/>
                  </p:cNvGrpSpPr>
                  <p:nvPr/>
                </p:nvGrpSpPr>
                <p:grpSpPr bwMode="auto">
                  <a:xfrm>
                    <a:off x="274129" y="4229525"/>
                    <a:ext cx="6563366" cy="718349"/>
                    <a:chOff x="888" y="2879"/>
                    <a:chExt cx="2930" cy="393"/>
                  </a:xfrm>
                </p:grpSpPr>
                <p:sp>
                  <p:nvSpPr>
                    <p:cNvPr id="83" name="AutoShape 18"/>
                    <p:cNvSpPr>
                      <a:spLocks noChangeArrowheads="1"/>
                    </p:cNvSpPr>
                    <p:nvPr/>
                  </p:nvSpPr>
                  <p:spPr bwMode="gray">
                    <a:xfrm>
                      <a:off x="888" y="2895"/>
                      <a:ext cx="2928" cy="377"/>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sp>
                  <p:nvSpPr>
                    <p:cNvPr id="84" name="AutoShape 19"/>
                    <p:cNvSpPr>
                      <a:spLocks noChangeArrowheads="1"/>
                    </p:cNvSpPr>
                    <p:nvPr/>
                  </p:nvSpPr>
                  <p:spPr bwMode="gray">
                    <a:xfrm>
                      <a:off x="888" y="2879"/>
                      <a:ext cx="2930" cy="381"/>
                    </a:xfrm>
                    <a:prstGeom prst="roundRect">
                      <a:avLst>
                        <a:gd name="adj" fmla="val 50000"/>
                      </a:avLst>
                    </a:prstGeom>
                    <a:gradFill rotWithShape="1">
                      <a:gsLst>
                        <a:gs pos="0">
                          <a:schemeClr val="folHlink"/>
                        </a:gs>
                        <a:gs pos="100000">
                          <a:schemeClr val="folHlink">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grpSp>
              <p:sp>
                <p:nvSpPr>
                  <p:cNvPr id="82" name="TextBox 81"/>
                  <p:cNvSpPr txBox="1"/>
                  <p:nvPr/>
                </p:nvSpPr>
                <p:spPr>
                  <a:xfrm>
                    <a:off x="487231" y="4376847"/>
                    <a:ext cx="6345784" cy="380090"/>
                  </a:xfrm>
                  <a:prstGeom prst="rect">
                    <a:avLst/>
                  </a:prstGeom>
                  <a:noFill/>
                </p:spPr>
                <p:txBody>
                  <a:bodyPr wrap="square" rtlCol="0">
                    <a:spAutoFit/>
                  </a:bodyPr>
                  <a:lstStyle/>
                  <a:p>
                    <a:pPr eaLnBrk="0" fontAlgn="base" hangingPunct="0">
                      <a:spcBef>
                        <a:spcPct val="0"/>
                      </a:spcBef>
                      <a:spcAft>
                        <a:spcPct val="0"/>
                      </a:spcAft>
                    </a:pPr>
                    <a:endParaRPr lang="en-US" dirty="0">
                      <a:solidFill>
                        <a:prstClr val="black"/>
                      </a:solidFill>
                      <a:latin typeface="Times New Roman" pitchFamily="18" charset="0"/>
                      <a:cs typeface="B Roya" panose="00000400000000000000" pitchFamily="2" charset="-78"/>
                    </a:endParaRPr>
                  </a:p>
                </p:txBody>
              </p:sp>
            </p:grpSp>
            <p:sp>
              <p:nvSpPr>
                <p:cNvPr id="7" name="Rectangle 6"/>
                <p:cNvSpPr/>
                <p:nvPr/>
              </p:nvSpPr>
              <p:spPr>
                <a:xfrm>
                  <a:off x="522227" y="2520535"/>
                  <a:ext cx="8229599" cy="369332"/>
                </a:xfrm>
                <a:prstGeom prst="rect">
                  <a:avLst/>
                </a:prstGeom>
              </p:spPr>
              <p:txBody>
                <a:bodyPr wrap="square">
                  <a:spAutoFit/>
                </a:bodyPr>
                <a:lstStyle/>
                <a:p>
                  <a:pPr eaLnBrk="0" fontAlgn="base" hangingPunct="0">
                    <a:spcBef>
                      <a:spcPct val="0"/>
                    </a:spcBef>
                    <a:spcAft>
                      <a:spcPct val="0"/>
                    </a:spcAft>
                  </a:pPr>
                  <a:endParaRPr lang="en-US" dirty="0">
                    <a:solidFill>
                      <a:prstClr val="black"/>
                    </a:solidFill>
                    <a:latin typeface="Times New Roman" pitchFamily="18" charset="0"/>
                  </a:endParaRPr>
                </a:p>
              </p:txBody>
            </p:sp>
          </p:grpSp>
          <p:sp>
            <p:nvSpPr>
              <p:cNvPr id="13" name="Rectangle 12"/>
              <p:cNvSpPr/>
              <p:nvPr/>
            </p:nvSpPr>
            <p:spPr>
              <a:xfrm>
                <a:off x="583372" y="2921125"/>
                <a:ext cx="8269890" cy="388696"/>
              </a:xfrm>
              <a:prstGeom prst="rect">
                <a:avLst/>
              </a:prstGeom>
            </p:spPr>
            <p:txBody>
              <a:bodyPr wrap="square">
                <a:spAutoFit/>
              </a:bodyPr>
              <a:lstStyle/>
              <a:p>
                <a:pPr eaLnBrk="0" fontAlgn="base" hangingPunct="0">
                  <a:lnSpc>
                    <a:spcPct val="107000"/>
                  </a:lnSpc>
                  <a:spcAft>
                    <a:spcPts val="800"/>
                  </a:spcAft>
                  <a:tabLst>
                    <a:tab pos="4084955" algn="l"/>
                  </a:tabLst>
                </a:pP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 </a:t>
                </a:r>
                <a:endParaRPr lang="en-US" sz="1100" dirty="0">
                  <a:solidFill>
                    <a:prstClr val="black"/>
                  </a:solidFill>
                  <a:latin typeface="Calibri" panose="020F0502020204030204" pitchFamily="34" charset="0"/>
                  <a:ea typeface="Calibri" panose="020F0502020204030204" pitchFamily="34" charset="0"/>
                  <a:cs typeface="Arial" panose="020B0604020202020204" pitchFamily="34" charset="0"/>
                </a:endParaRPr>
              </a:p>
            </p:txBody>
          </p:sp>
        </p:grpSp>
        <p:sp>
          <p:nvSpPr>
            <p:cNvPr id="6" name="Rectangle 5"/>
            <p:cNvSpPr/>
            <p:nvPr/>
          </p:nvSpPr>
          <p:spPr>
            <a:xfrm>
              <a:off x="4162740" y="2446062"/>
              <a:ext cx="4794902" cy="369332"/>
            </a:xfrm>
            <a:prstGeom prst="rect">
              <a:avLst/>
            </a:prstGeom>
          </p:spPr>
          <p:txBody>
            <a:bodyPr wrap="none">
              <a:spAutoFit/>
            </a:bodyPr>
            <a:lstStyle/>
            <a:p>
              <a:pPr algn="l" rtl="0" eaLnBrk="0" fontAlgn="base" hangingPunct="0">
                <a:spcBef>
                  <a:spcPct val="0"/>
                </a:spcBef>
                <a:spcAft>
                  <a:spcPct val="0"/>
                </a:spcAft>
              </a:pP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یک سوم اراضی زیر کشت استان را به خود اختصاص داده است.</a:t>
              </a:r>
              <a:endParaRPr lang="en-US" dirty="0">
                <a:solidFill>
                  <a:prstClr val="black"/>
                </a:solidFill>
                <a:latin typeface="Times New Roman" pitchFamily="18" charset="0"/>
                <a:cs typeface="B Roya" panose="00000400000000000000" pitchFamily="2" charset="-78"/>
              </a:endParaRPr>
            </a:p>
          </p:txBody>
        </p:sp>
      </p:grpSp>
      <p:grpSp>
        <p:nvGrpSpPr>
          <p:cNvPr id="14" name="Group 13"/>
          <p:cNvGrpSpPr/>
          <p:nvPr/>
        </p:nvGrpSpPr>
        <p:grpSpPr>
          <a:xfrm>
            <a:off x="-558705" y="3479175"/>
            <a:ext cx="9528971" cy="685059"/>
            <a:chOff x="-442795" y="3195840"/>
            <a:chExt cx="9528971" cy="685059"/>
          </a:xfrm>
        </p:grpSpPr>
        <p:grpSp>
          <p:nvGrpSpPr>
            <p:cNvPr id="85" name="Group 84"/>
            <p:cNvGrpSpPr/>
            <p:nvPr/>
          </p:nvGrpSpPr>
          <p:grpSpPr>
            <a:xfrm>
              <a:off x="-442795" y="3235952"/>
              <a:ext cx="9528971" cy="623887"/>
              <a:chOff x="4610637" y="1414028"/>
              <a:chExt cx="4453717" cy="623887"/>
            </a:xfrm>
          </p:grpSpPr>
          <p:grpSp>
            <p:nvGrpSpPr>
              <p:cNvPr id="86" name="Group 85"/>
              <p:cNvGrpSpPr/>
              <p:nvPr/>
            </p:nvGrpSpPr>
            <p:grpSpPr>
              <a:xfrm>
                <a:off x="4610637" y="1414028"/>
                <a:ext cx="4453717" cy="623887"/>
                <a:chOff x="2263820" y="1229525"/>
                <a:chExt cx="1589164" cy="623887"/>
              </a:xfrm>
            </p:grpSpPr>
            <p:grpSp>
              <p:nvGrpSpPr>
                <p:cNvPr id="88" name="Group 31"/>
                <p:cNvGrpSpPr>
                  <a:grpSpLocks/>
                </p:cNvGrpSpPr>
                <p:nvPr/>
              </p:nvGrpSpPr>
              <p:grpSpPr bwMode="auto">
                <a:xfrm>
                  <a:off x="2380441" y="1229525"/>
                  <a:ext cx="1459335" cy="623887"/>
                  <a:chOff x="880" y="1279"/>
                  <a:chExt cx="2930" cy="393"/>
                </a:xfrm>
              </p:grpSpPr>
              <p:sp>
                <p:nvSpPr>
                  <p:cNvPr id="90" name="AutoShape 6"/>
                  <p:cNvSpPr>
                    <a:spLocks noChangeArrowheads="1"/>
                  </p:cNvSpPr>
                  <p:nvPr/>
                </p:nvSpPr>
                <p:spPr bwMode="gray">
                  <a:xfrm>
                    <a:off x="880" y="1295"/>
                    <a:ext cx="2928" cy="377"/>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sp>
                <p:nvSpPr>
                  <p:cNvPr id="91" name="AutoShape 7"/>
                  <p:cNvSpPr>
                    <a:spLocks noChangeArrowheads="1"/>
                  </p:cNvSpPr>
                  <p:nvPr/>
                </p:nvSpPr>
                <p:spPr bwMode="gray">
                  <a:xfrm>
                    <a:off x="880" y="1279"/>
                    <a:ext cx="2930" cy="381"/>
                  </a:xfrm>
                  <a:prstGeom prst="roundRect">
                    <a:avLst>
                      <a:gd name="adj" fmla="val 50000"/>
                    </a:avLst>
                  </a:prstGeom>
                  <a:gradFill rotWithShape="1">
                    <a:gsLst>
                      <a:gs pos="0">
                        <a:schemeClr val="bg2"/>
                      </a:gs>
                      <a:gs pos="100000">
                        <a:schemeClr val="bg2">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grpSp>
            <p:sp>
              <p:nvSpPr>
                <p:cNvPr id="89" name="TextBox 88"/>
                <p:cNvSpPr txBox="1"/>
                <p:nvPr/>
              </p:nvSpPr>
              <p:spPr>
                <a:xfrm>
                  <a:off x="2263820" y="1326004"/>
                  <a:ext cx="1589164" cy="369332"/>
                </a:xfrm>
                <a:prstGeom prst="rect">
                  <a:avLst/>
                </a:prstGeom>
                <a:noFill/>
              </p:spPr>
              <p:txBody>
                <a:bodyPr wrap="square" rtlCol="0">
                  <a:spAutoFit/>
                </a:bodyPr>
                <a:lstStyle/>
                <a:p>
                  <a:pPr eaLnBrk="0" fontAlgn="base" hangingPunct="0">
                    <a:spcBef>
                      <a:spcPct val="0"/>
                    </a:spcBef>
                    <a:spcAft>
                      <a:spcPct val="0"/>
                    </a:spcAft>
                  </a:pPr>
                  <a:endParaRPr lang="en-US" dirty="0">
                    <a:solidFill>
                      <a:prstClr val="black"/>
                    </a:solidFill>
                    <a:latin typeface="Times New Roman" pitchFamily="18" charset="0"/>
                    <a:cs typeface="B Roya" panose="00000400000000000000" pitchFamily="2" charset="-78"/>
                  </a:endParaRPr>
                </a:p>
              </p:txBody>
            </p:sp>
          </p:grpSp>
          <p:sp>
            <p:nvSpPr>
              <p:cNvPr id="87" name="Rectangle 86"/>
              <p:cNvSpPr/>
              <p:nvPr/>
            </p:nvSpPr>
            <p:spPr>
              <a:xfrm>
                <a:off x="8779054" y="1519210"/>
                <a:ext cx="99956" cy="369332"/>
              </a:xfrm>
              <a:prstGeom prst="rect">
                <a:avLst/>
              </a:prstGeom>
            </p:spPr>
            <p:txBody>
              <a:bodyPr wrap="none">
                <a:spAutoFit/>
              </a:bodyPr>
              <a:lstStyle/>
              <a:p>
                <a:pPr eaLnBrk="0" fontAlgn="base" hangingPunct="0">
                  <a:spcBef>
                    <a:spcPct val="0"/>
                  </a:spcBef>
                  <a:spcAft>
                    <a:spcPct val="0"/>
                  </a:spcAft>
                </a:pPr>
                <a:endParaRPr lang="fa-IR" dirty="0">
                  <a:solidFill>
                    <a:prstClr val="black"/>
                  </a:solidFill>
                  <a:latin typeface="Times New Roman" pitchFamily="18" charset="0"/>
                  <a:cs typeface="B Roya" panose="00000400000000000000" pitchFamily="2" charset="-78"/>
                </a:endParaRPr>
              </a:p>
            </p:txBody>
          </p:sp>
        </p:grpSp>
        <p:sp>
          <p:nvSpPr>
            <p:cNvPr id="9" name="Rectangle 8"/>
            <p:cNvSpPr/>
            <p:nvPr/>
          </p:nvSpPr>
          <p:spPr>
            <a:xfrm>
              <a:off x="292804" y="3195840"/>
              <a:ext cx="8618133" cy="685059"/>
            </a:xfrm>
            <a:prstGeom prst="rect">
              <a:avLst/>
            </a:prstGeom>
          </p:spPr>
          <p:txBody>
            <a:bodyPr wrap="square">
              <a:spAutoFit/>
            </a:bodyPr>
            <a:lstStyle/>
            <a:p>
              <a:pPr eaLnBrk="0" fontAlgn="base" hangingPunct="0">
                <a:lnSpc>
                  <a:spcPct val="107000"/>
                </a:lnSpc>
                <a:spcAft>
                  <a:spcPts val="800"/>
                </a:spcAft>
                <a:tabLst>
                  <a:tab pos="4084955" algn="l"/>
                </a:tabLst>
              </a:pP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کارایی اراضی منطقه نسبت به اراضی استان و حتی کشور بالاست و از نظر میزان تولید گندم، چغندر قند، پیاز و حتی برنج بر واحد سطح مقام اول را در ایران داراست.</a:t>
              </a:r>
              <a:endParaRPr lang="en-US" sz="1400" dirty="0">
                <a:solidFill>
                  <a:prstClr val="black"/>
                </a:solidFill>
                <a:latin typeface="Calibri" panose="020F0502020204030204" pitchFamily="34" charset="0"/>
                <a:ea typeface="Calibri" panose="020F0502020204030204" pitchFamily="34" charset="0"/>
                <a:cs typeface="B Roya" panose="00000400000000000000" pitchFamily="2" charset="-78"/>
              </a:endParaRPr>
            </a:p>
          </p:txBody>
        </p:sp>
      </p:grpSp>
    </p:spTree>
    <p:extLst>
      <p:ext uri="{BB962C8B-B14F-4D97-AF65-F5344CB8AC3E}">
        <p14:creationId xmlns:p14="http://schemas.microsoft.com/office/powerpoint/2010/main" val="1553731711"/>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31" name="Rectangle 24"/>
          <p:cNvSpPr>
            <a:spLocks noChangeArrowheads="1"/>
          </p:cNvSpPr>
          <p:nvPr/>
        </p:nvSpPr>
        <p:spPr bwMode="gray">
          <a:xfrm>
            <a:off x="1937227" y="4679567"/>
            <a:ext cx="3633788" cy="403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fontAlgn="base">
              <a:spcBef>
                <a:spcPct val="0"/>
              </a:spcBef>
              <a:spcAft>
                <a:spcPct val="0"/>
              </a:spcAft>
            </a:pPr>
            <a:r>
              <a:rPr lang="en-US" altLang="ko-KR" sz="2200" b="1" smtClean="0">
                <a:solidFill>
                  <a:prstClr val="white"/>
                </a:solidFill>
                <a:latin typeface="Verdana" pitchFamily="34" charset="0"/>
                <a:ea typeface="굴림" pitchFamily="50" charset="-127"/>
              </a:rPr>
              <a:t>4. Conclusion</a:t>
            </a:r>
            <a:endParaRPr lang="en-US" altLang="ko-KR" sz="2200" b="1" dirty="0">
              <a:solidFill>
                <a:prstClr val="white"/>
              </a:solidFill>
              <a:latin typeface="Verdana" pitchFamily="34" charset="0"/>
              <a:ea typeface="굴림" pitchFamily="50" charset="-127"/>
            </a:endParaRPr>
          </a:p>
        </p:txBody>
      </p:sp>
      <p:sp>
        <p:nvSpPr>
          <p:cNvPr id="2" name="TextBox 1"/>
          <p:cNvSpPr txBox="1"/>
          <p:nvPr/>
        </p:nvSpPr>
        <p:spPr>
          <a:xfrm>
            <a:off x="2751270" y="202454"/>
            <a:ext cx="837127" cy="400110"/>
          </a:xfrm>
          <a:prstGeom prst="rect">
            <a:avLst/>
          </a:prstGeom>
          <a:noFill/>
        </p:spPr>
        <p:txBody>
          <a:bodyPr wrap="square" rtlCol="0">
            <a:spAutoFit/>
          </a:bodyPr>
          <a:lstStyle/>
          <a:p>
            <a:pPr algn="l" rtl="0" eaLnBrk="0" fontAlgn="base" hangingPunct="0">
              <a:spcBef>
                <a:spcPct val="0"/>
              </a:spcBef>
              <a:spcAft>
                <a:spcPct val="0"/>
              </a:spcAft>
            </a:pPr>
            <a:r>
              <a:rPr lang="fa-IR" sz="2000" dirty="0">
                <a:solidFill>
                  <a:prstClr val="black"/>
                </a:solidFill>
                <a:latin typeface="Times New Roman" pitchFamily="18" charset="0"/>
                <a:cs typeface="B Titr" panose="00000700000000000000" pitchFamily="2" charset="-78"/>
              </a:rPr>
              <a:t>شناخت</a:t>
            </a:r>
            <a:endParaRPr lang="en-US" sz="2000" dirty="0">
              <a:solidFill>
                <a:prstClr val="black"/>
              </a:solidFill>
              <a:latin typeface="Times New Roman" pitchFamily="18" charset="0"/>
              <a:cs typeface="B Titr" panose="00000700000000000000" pitchFamily="2" charset="-78"/>
            </a:endParaRPr>
          </a:p>
        </p:txBody>
      </p:sp>
      <p:sp>
        <p:nvSpPr>
          <p:cNvPr id="21" name="TextBox 20"/>
          <p:cNvSpPr txBox="1"/>
          <p:nvPr/>
        </p:nvSpPr>
        <p:spPr>
          <a:xfrm>
            <a:off x="1603537" y="202454"/>
            <a:ext cx="837127" cy="400110"/>
          </a:xfrm>
          <a:prstGeom prst="rect">
            <a:avLst/>
          </a:prstGeom>
          <a:noFill/>
        </p:spPr>
        <p:txBody>
          <a:bodyPr wrap="square" rtlCol="0">
            <a:spAutoFit/>
          </a:bodyPr>
          <a:lstStyle/>
          <a:p>
            <a:pPr algn="l" rtl="0" eaLnBrk="0" fontAlgn="base" hangingPunct="0">
              <a:spcBef>
                <a:spcPct val="0"/>
              </a:spcBef>
              <a:spcAft>
                <a:spcPct val="0"/>
              </a:spcAft>
            </a:pPr>
            <a:r>
              <a:rPr lang="fa-IR" sz="2000" dirty="0">
                <a:solidFill>
                  <a:prstClr val="black"/>
                </a:solidFill>
                <a:latin typeface="Times New Roman" pitchFamily="18" charset="0"/>
                <a:cs typeface="B Titr" panose="00000700000000000000" pitchFamily="2" charset="-78"/>
              </a:rPr>
              <a:t>تحلیل</a:t>
            </a:r>
            <a:endParaRPr lang="en-US" sz="2000" dirty="0">
              <a:solidFill>
                <a:prstClr val="black"/>
              </a:solidFill>
              <a:latin typeface="Times New Roman" pitchFamily="18" charset="0"/>
              <a:cs typeface="B Titr" panose="00000700000000000000" pitchFamily="2" charset="-78"/>
            </a:endParaRPr>
          </a:p>
        </p:txBody>
      </p:sp>
      <p:sp>
        <p:nvSpPr>
          <p:cNvPr id="22" name="TextBox 21"/>
          <p:cNvSpPr txBox="1"/>
          <p:nvPr/>
        </p:nvSpPr>
        <p:spPr>
          <a:xfrm>
            <a:off x="368682" y="189575"/>
            <a:ext cx="837127" cy="400110"/>
          </a:xfrm>
          <a:prstGeom prst="rect">
            <a:avLst/>
          </a:prstGeom>
          <a:noFill/>
        </p:spPr>
        <p:txBody>
          <a:bodyPr wrap="square" rtlCol="0">
            <a:spAutoFit/>
          </a:bodyPr>
          <a:lstStyle/>
          <a:p>
            <a:pPr algn="l" rtl="0" eaLnBrk="0" fontAlgn="base" hangingPunct="0">
              <a:spcBef>
                <a:spcPct val="0"/>
              </a:spcBef>
              <a:spcAft>
                <a:spcPct val="0"/>
              </a:spcAft>
            </a:pPr>
            <a:r>
              <a:rPr lang="fa-IR" sz="2000" dirty="0">
                <a:solidFill>
                  <a:prstClr val="black"/>
                </a:solidFill>
                <a:latin typeface="Times New Roman" pitchFamily="18" charset="0"/>
                <a:cs typeface="B Titr" panose="00000700000000000000" pitchFamily="2" charset="-78"/>
              </a:rPr>
              <a:t>طرح</a:t>
            </a:r>
            <a:endParaRPr lang="en-US" sz="2000" dirty="0">
              <a:solidFill>
                <a:prstClr val="black"/>
              </a:solidFill>
              <a:latin typeface="Times New Roman" pitchFamily="18" charset="0"/>
              <a:cs typeface="B Titr" panose="00000700000000000000" pitchFamily="2" charset="-78"/>
            </a:endParaRPr>
          </a:p>
        </p:txBody>
      </p:sp>
      <p:sp>
        <p:nvSpPr>
          <p:cNvPr id="74" name="Rectangle 73"/>
          <p:cNvSpPr/>
          <p:nvPr/>
        </p:nvSpPr>
        <p:spPr>
          <a:xfrm>
            <a:off x="2440664" y="2683814"/>
            <a:ext cx="6033697" cy="369332"/>
          </a:xfrm>
          <a:prstGeom prst="rect">
            <a:avLst/>
          </a:prstGeom>
        </p:spPr>
        <p:txBody>
          <a:bodyPr wrap="square">
            <a:spAutoFit/>
          </a:bodyPr>
          <a:lstStyle/>
          <a:p>
            <a:pPr eaLnBrk="0" fontAlgn="base" hangingPunct="0">
              <a:spcBef>
                <a:spcPct val="0"/>
              </a:spcBef>
              <a:spcAft>
                <a:spcPct val="0"/>
              </a:spcAft>
            </a:pPr>
            <a:endParaRPr lang="fa-IR" dirty="0">
              <a:solidFill>
                <a:prstClr val="black"/>
              </a:solidFill>
              <a:latin typeface="Times New Roman" pitchFamily="18" charset="0"/>
              <a:cs typeface="B Roya" panose="00000400000000000000" pitchFamily="2" charset="-78"/>
            </a:endParaRPr>
          </a:p>
        </p:txBody>
      </p:sp>
      <p:sp>
        <p:nvSpPr>
          <p:cNvPr id="102" name="TextBox 101"/>
          <p:cNvSpPr txBox="1"/>
          <p:nvPr/>
        </p:nvSpPr>
        <p:spPr>
          <a:xfrm>
            <a:off x="3614155" y="189575"/>
            <a:ext cx="4212905" cy="400110"/>
          </a:xfrm>
          <a:prstGeom prst="rect">
            <a:avLst/>
          </a:prstGeom>
          <a:noFill/>
        </p:spPr>
        <p:txBody>
          <a:bodyPr wrap="square" rtlCol="0">
            <a:spAutoFit/>
          </a:bodyPr>
          <a:lstStyle/>
          <a:p>
            <a:pPr algn="ctr" eaLnBrk="0" fontAlgn="base" hangingPunct="0">
              <a:spcBef>
                <a:spcPct val="0"/>
              </a:spcBef>
              <a:spcAft>
                <a:spcPct val="0"/>
              </a:spcAft>
            </a:pPr>
            <a:r>
              <a:rPr lang="fa-IR" sz="2000" dirty="0">
                <a:solidFill>
                  <a:prstClr val="white"/>
                </a:solidFill>
                <a:latin typeface="Times New Roman" pitchFamily="18" charset="0"/>
                <a:cs typeface="B Titr" panose="00000700000000000000" pitchFamily="2" charset="-78"/>
              </a:rPr>
              <a:t>وضع موجود صنعت و ذخایر زیرزمینی منطقه</a:t>
            </a:r>
            <a:endParaRPr lang="en-US" sz="2000" dirty="0">
              <a:solidFill>
                <a:prstClr val="white"/>
              </a:solidFill>
              <a:latin typeface="Times New Roman" pitchFamily="18" charset="0"/>
              <a:cs typeface="B Titr" panose="00000700000000000000" pitchFamily="2" charset="-78"/>
            </a:endParaRPr>
          </a:p>
        </p:txBody>
      </p:sp>
      <p:grpSp>
        <p:nvGrpSpPr>
          <p:cNvPr id="18" name="Group 17"/>
          <p:cNvGrpSpPr/>
          <p:nvPr/>
        </p:nvGrpSpPr>
        <p:grpSpPr>
          <a:xfrm>
            <a:off x="787245" y="1620061"/>
            <a:ext cx="6529601" cy="722193"/>
            <a:chOff x="2440664" y="1646771"/>
            <a:chExt cx="6529601" cy="722193"/>
          </a:xfrm>
        </p:grpSpPr>
        <p:grpSp>
          <p:nvGrpSpPr>
            <p:cNvPr id="16" name="Group 15"/>
            <p:cNvGrpSpPr/>
            <p:nvPr/>
          </p:nvGrpSpPr>
          <p:grpSpPr>
            <a:xfrm>
              <a:off x="3206838" y="1646771"/>
              <a:ext cx="5763427" cy="722193"/>
              <a:chOff x="-476519" y="1636114"/>
              <a:chExt cx="9620519" cy="722193"/>
            </a:xfrm>
          </p:grpSpPr>
          <p:grpSp>
            <p:nvGrpSpPr>
              <p:cNvPr id="11" name="Group 10"/>
              <p:cNvGrpSpPr/>
              <p:nvPr/>
            </p:nvGrpSpPr>
            <p:grpSpPr>
              <a:xfrm>
                <a:off x="-476519" y="1661794"/>
                <a:ext cx="9620519" cy="696513"/>
                <a:chOff x="-360608" y="1296996"/>
                <a:chExt cx="9390106" cy="623887"/>
              </a:xfrm>
            </p:grpSpPr>
            <p:grpSp>
              <p:nvGrpSpPr>
                <p:cNvPr id="69" name="Group 68"/>
                <p:cNvGrpSpPr/>
                <p:nvPr/>
              </p:nvGrpSpPr>
              <p:grpSpPr>
                <a:xfrm>
                  <a:off x="-360608" y="1296996"/>
                  <a:ext cx="9390106" cy="623887"/>
                  <a:chOff x="4610637" y="1414028"/>
                  <a:chExt cx="4453717" cy="623887"/>
                </a:xfrm>
              </p:grpSpPr>
              <p:grpSp>
                <p:nvGrpSpPr>
                  <p:cNvPr id="71" name="Group 70"/>
                  <p:cNvGrpSpPr/>
                  <p:nvPr/>
                </p:nvGrpSpPr>
                <p:grpSpPr>
                  <a:xfrm>
                    <a:off x="4610637" y="1414028"/>
                    <a:ext cx="4453717" cy="623887"/>
                    <a:chOff x="2263820" y="1229525"/>
                    <a:chExt cx="1589164" cy="623887"/>
                  </a:xfrm>
                </p:grpSpPr>
                <p:grpSp>
                  <p:nvGrpSpPr>
                    <p:cNvPr id="76" name="Group 31"/>
                    <p:cNvGrpSpPr>
                      <a:grpSpLocks/>
                    </p:cNvGrpSpPr>
                    <p:nvPr/>
                  </p:nvGrpSpPr>
                  <p:grpSpPr bwMode="auto">
                    <a:xfrm>
                      <a:off x="2380441" y="1229525"/>
                      <a:ext cx="1459335" cy="623887"/>
                      <a:chOff x="880" y="1279"/>
                      <a:chExt cx="2930" cy="393"/>
                    </a:xfrm>
                  </p:grpSpPr>
                  <p:sp>
                    <p:nvSpPr>
                      <p:cNvPr id="78" name="AutoShape 6"/>
                      <p:cNvSpPr>
                        <a:spLocks noChangeArrowheads="1"/>
                      </p:cNvSpPr>
                      <p:nvPr/>
                    </p:nvSpPr>
                    <p:spPr bwMode="gray">
                      <a:xfrm>
                        <a:off x="880" y="1295"/>
                        <a:ext cx="2928" cy="377"/>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sp>
                    <p:nvSpPr>
                      <p:cNvPr id="79" name="AutoShape 7"/>
                      <p:cNvSpPr>
                        <a:spLocks noChangeArrowheads="1"/>
                      </p:cNvSpPr>
                      <p:nvPr/>
                    </p:nvSpPr>
                    <p:spPr bwMode="gray">
                      <a:xfrm>
                        <a:off x="880" y="1279"/>
                        <a:ext cx="2930" cy="381"/>
                      </a:xfrm>
                      <a:prstGeom prst="roundRect">
                        <a:avLst>
                          <a:gd name="adj" fmla="val 50000"/>
                        </a:avLst>
                      </a:prstGeom>
                      <a:gradFill rotWithShape="1">
                        <a:gsLst>
                          <a:gs pos="0">
                            <a:schemeClr val="bg2"/>
                          </a:gs>
                          <a:gs pos="100000">
                            <a:schemeClr val="bg2">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grpSp>
                <p:sp>
                  <p:nvSpPr>
                    <p:cNvPr id="77" name="TextBox 76"/>
                    <p:cNvSpPr txBox="1"/>
                    <p:nvPr/>
                  </p:nvSpPr>
                  <p:spPr>
                    <a:xfrm>
                      <a:off x="2263820" y="1326004"/>
                      <a:ext cx="1589164" cy="369332"/>
                    </a:xfrm>
                    <a:prstGeom prst="rect">
                      <a:avLst/>
                    </a:prstGeom>
                    <a:noFill/>
                  </p:spPr>
                  <p:txBody>
                    <a:bodyPr wrap="square" rtlCol="0">
                      <a:spAutoFit/>
                    </a:bodyPr>
                    <a:lstStyle/>
                    <a:p>
                      <a:pPr eaLnBrk="0" fontAlgn="base" hangingPunct="0">
                        <a:spcBef>
                          <a:spcPct val="0"/>
                        </a:spcBef>
                        <a:spcAft>
                          <a:spcPct val="0"/>
                        </a:spcAft>
                      </a:pPr>
                      <a:endParaRPr lang="en-US" dirty="0">
                        <a:solidFill>
                          <a:prstClr val="black"/>
                        </a:solidFill>
                        <a:latin typeface="Times New Roman" pitchFamily="18" charset="0"/>
                        <a:cs typeface="B Roya" panose="00000400000000000000" pitchFamily="2" charset="-78"/>
                      </a:endParaRPr>
                    </a:p>
                  </p:txBody>
                </p:sp>
              </p:grpSp>
              <p:sp>
                <p:nvSpPr>
                  <p:cNvPr id="75" name="Rectangle 74"/>
                  <p:cNvSpPr/>
                  <p:nvPr/>
                </p:nvSpPr>
                <p:spPr>
                  <a:xfrm>
                    <a:off x="8779054" y="1519210"/>
                    <a:ext cx="99956" cy="369332"/>
                  </a:xfrm>
                  <a:prstGeom prst="rect">
                    <a:avLst/>
                  </a:prstGeom>
                </p:spPr>
                <p:txBody>
                  <a:bodyPr wrap="none">
                    <a:spAutoFit/>
                  </a:bodyPr>
                  <a:lstStyle/>
                  <a:p>
                    <a:pPr eaLnBrk="0" fontAlgn="base" hangingPunct="0">
                      <a:spcBef>
                        <a:spcPct val="0"/>
                      </a:spcBef>
                      <a:spcAft>
                        <a:spcPct val="0"/>
                      </a:spcAft>
                    </a:pPr>
                    <a:endParaRPr lang="fa-IR" dirty="0">
                      <a:solidFill>
                        <a:prstClr val="black"/>
                      </a:solidFill>
                      <a:latin typeface="Times New Roman" pitchFamily="18" charset="0"/>
                      <a:cs typeface="B Roya" panose="00000400000000000000" pitchFamily="2" charset="-78"/>
                    </a:endParaRPr>
                  </a:p>
                </p:txBody>
              </p:sp>
            </p:grpSp>
            <p:sp>
              <p:nvSpPr>
                <p:cNvPr id="5" name="Rectangle 4"/>
                <p:cNvSpPr/>
                <p:nvPr/>
              </p:nvSpPr>
              <p:spPr>
                <a:xfrm>
                  <a:off x="265047" y="1402178"/>
                  <a:ext cx="8575275" cy="369332"/>
                </a:xfrm>
                <a:prstGeom prst="rect">
                  <a:avLst/>
                </a:prstGeom>
              </p:spPr>
              <p:txBody>
                <a:bodyPr wrap="square">
                  <a:spAutoFit/>
                </a:bodyPr>
                <a:lstStyle/>
                <a:p>
                  <a:pPr eaLnBrk="0" fontAlgn="base" hangingPunct="0">
                    <a:spcBef>
                      <a:spcPct val="0"/>
                    </a:spcBef>
                    <a:spcAft>
                      <a:spcPct val="0"/>
                    </a:spcAft>
                  </a:pPr>
                  <a:endParaRPr lang="en-US" dirty="0">
                    <a:solidFill>
                      <a:prstClr val="black"/>
                    </a:solidFill>
                    <a:latin typeface="Times New Roman" pitchFamily="18" charset="0"/>
                    <a:cs typeface="B Roya" panose="00000400000000000000" pitchFamily="2" charset="-78"/>
                  </a:endParaRPr>
                </a:p>
              </p:txBody>
            </p:sp>
          </p:grpSp>
          <p:sp>
            <p:nvSpPr>
              <p:cNvPr id="12" name="Rectangle 11"/>
              <p:cNvSpPr/>
              <p:nvPr/>
            </p:nvSpPr>
            <p:spPr>
              <a:xfrm>
                <a:off x="223455" y="1636114"/>
                <a:ext cx="8748686" cy="461665"/>
              </a:xfrm>
              <a:prstGeom prst="rect">
                <a:avLst/>
              </a:prstGeom>
            </p:spPr>
            <p:txBody>
              <a:bodyPr wrap="square">
                <a:spAutoFit/>
              </a:bodyPr>
              <a:lstStyle/>
              <a:p>
                <a:pPr eaLnBrk="0" fontAlgn="base" hangingPunct="0">
                  <a:spcBef>
                    <a:spcPct val="0"/>
                  </a:spcBef>
                  <a:spcAft>
                    <a:spcPct val="0"/>
                  </a:spcAft>
                </a:pPr>
                <a:endParaRPr lang="en-US" sz="2400" dirty="0">
                  <a:solidFill>
                    <a:prstClr val="black"/>
                  </a:solidFill>
                  <a:latin typeface="Times New Roman" pitchFamily="18" charset="0"/>
                  <a:cs typeface="B Roya" panose="00000400000000000000" pitchFamily="2" charset="-78"/>
                </a:endParaRPr>
              </a:p>
            </p:txBody>
          </p:sp>
        </p:grpSp>
        <p:sp>
          <p:nvSpPr>
            <p:cNvPr id="17" name="Rectangle 16"/>
            <p:cNvSpPr/>
            <p:nvPr/>
          </p:nvSpPr>
          <p:spPr>
            <a:xfrm>
              <a:off x="2440664" y="1765596"/>
              <a:ext cx="6349168" cy="369332"/>
            </a:xfrm>
            <a:prstGeom prst="rect">
              <a:avLst/>
            </a:prstGeom>
          </p:spPr>
          <p:txBody>
            <a:bodyPr wrap="square">
              <a:spAutoFit/>
            </a:bodyPr>
            <a:lstStyle/>
            <a:p>
              <a:pPr eaLnBrk="0" fontAlgn="base" hangingPunct="0">
                <a:spcBef>
                  <a:spcPct val="0"/>
                </a:spcBef>
                <a:spcAft>
                  <a:spcPct val="0"/>
                </a:spcAft>
              </a:pP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استان اصفهان بعد از استان مرکزی بزرگترین قطب صنعتی کشور است</a:t>
              </a:r>
              <a:endParaRPr lang="en-US" dirty="0">
                <a:solidFill>
                  <a:prstClr val="black"/>
                </a:solidFill>
                <a:latin typeface="Times New Roman" pitchFamily="18" charset="0"/>
                <a:cs typeface="B Roya" panose="00000400000000000000" pitchFamily="2" charset="-78"/>
              </a:endParaRPr>
            </a:p>
          </p:txBody>
        </p:sp>
      </p:grpSp>
      <p:grpSp>
        <p:nvGrpSpPr>
          <p:cNvPr id="20" name="Group 19"/>
          <p:cNvGrpSpPr/>
          <p:nvPr/>
        </p:nvGrpSpPr>
        <p:grpSpPr>
          <a:xfrm>
            <a:off x="1937227" y="2662413"/>
            <a:ext cx="5682838" cy="710892"/>
            <a:chOff x="3412901" y="2597646"/>
            <a:chExt cx="5682838" cy="710892"/>
          </a:xfrm>
        </p:grpSpPr>
        <p:grpSp>
          <p:nvGrpSpPr>
            <p:cNvPr id="15" name="Group 14"/>
            <p:cNvGrpSpPr/>
            <p:nvPr/>
          </p:nvGrpSpPr>
          <p:grpSpPr>
            <a:xfrm>
              <a:off x="3412901" y="2597646"/>
              <a:ext cx="5446033" cy="710892"/>
              <a:chOff x="401739" y="2868957"/>
              <a:chExt cx="8484016" cy="710892"/>
            </a:xfrm>
          </p:grpSpPr>
          <p:grpSp>
            <p:nvGrpSpPr>
              <p:cNvPr id="10" name="Group 9"/>
              <p:cNvGrpSpPr/>
              <p:nvPr/>
            </p:nvGrpSpPr>
            <p:grpSpPr>
              <a:xfrm>
                <a:off x="401739" y="2868957"/>
                <a:ext cx="8484016" cy="710892"/>
                <a:chOff x="481936" y="2493184"/>
                <a:chExt cx="8484016" cy="710892"/>
              </a:xfrm>
            </p:grpSpPr>
            <p:grpSp>
              <p:nvGrpSpPr>
                <p:cNvPr id="80" name="Group 79"/>
                <p:cNvGrpSpPr/>
                <p:nvPr/>
              </p:nvGrpSpPr>
              <p:grpSpPr>
                <a:xfrm>
                  <a:off x="481936" y="2493184"/>
                  <a:ext cx="8484016" cy="710892"/>
                  <a:chOff x="274129" y="4229525"/>
                  <a:chExt cx="6563366" cy="718349"/>
                </a:xfrm>
              </p:grpSpPr>
              <p:grpSp>
                <p:nvGrpSpPr>
                  <p:cNvPr id="81" name="Group 33"/>
                  <p:cNvGrpSpPr>
                    <a:grpSpLocks/>
                  </p:cNvGrpSpPr>
                  <p:nvPr/>
                </p:nvGrpSpPr>
                <p:grpSpPr bwMode="auto">
                  <a:xfrm>
                    <a:off x="274129" y="4229525"/>
                    <a:ext cx="6563366" cy="718349"/>
                    <a:chOff x="888" y="2879"/>
                    <a:chExt cx="2930" cy="393"/>
                  </a:xfrm>
                </p:grpSpPr>
                <p:sp>
                  <p:nvSpPr>
                    <p:cNvPr id="83" name="AutoShape 18"/>
                    <p:cNvSpPr>
                      <a:spLocks noChangeArrowheads="1"/>
                    </p:cNvSpPr>
                    <p:nvPr/>
                  </p:nvSpPr>
                  <p:spPr bwMode="gray">
                    <a:xfrm>
                      <a:off x="888" y="2895"/>
                      <a:ext cx="2928" cy="377"/>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sp>
                  <p:nvSpPr>
                    <p:cNvPr id="84" name="AutoShape 19"/>
                    <p:cNvSpPr>
                      <a:spLocks noChangeArrowheads="1"/>
                    </p:cNvSpPr>
                    <p:nvPr/>
                  </p:nvSpPr>
                  <p:spPr bwMode="gray">
                    <a:xfrm>
                      <a:off x="888" y="2879"/>
                      <a:ext cx="2930" cy="381"/>
                    </a:xfrm>
                    <a:prstGeom prst="roundRect">
                      <a:avLst>
                        <a:gd name="adj" fmla="val 50000"/>
                      </a:avLst>
                    </a:prstGeom>
                    <a:gradFill rotWithShape="1">
                      <a:gsLst>
                        <a:gs pos="0">
                          <a:schemeClr val="folHlink"/>
                        </a:gs>
                        <a:gs pos="100000">
                          <a:schemeClr val="folHlink">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grpSp>
              <p:sp>
                <p:nvSpPr>
                  <p:cNvPr id="82" name="TextBox 81"/>
                  <p:cNvSpPr txBox="1"/>
                  <p:nvPr/>
                </p:nvSpPr>
                <p:spPr>
                  <a:xfrm>
                    <a:off x="487231" y="4376847"/>
                    <a:ext cx="6345784" cy="380090"/>
                  </a:xfrm>
                  <a:prstGeom prst="rect">
                    <a:avLst/>
                  </a:prstGeom>
                  <a:noFill/>
                </p:spPr>
                <p:txBody>
                  <a:bodyPr wrap="square" rtlCol="0">
                    <a:spAutoFit/>
                  </a:bodyPr>
                  <a:lstStyle/>
                  <a:p>
                    <a:pPr eaLnBrk="0" fontAlgn="base" hangingPunct="0">
                      <a:spcBef>
                        <a:spcPct val="0"/>
                      </a:spcBef>
                      <a:spcAft>
                        <a:spcPct val="0"/>
                      </a:spcAft>
                    </a:pPr>
                    <a:endParaRPr lang="en-US" dirty="0">
                      <a:solidFill>
                        <a:prstClr val="black"/>
                      </a:solidFill>
                      <a:latin typeface="Times New Roman" pitchFamily="18" charset="0"/>
                      <a:cs typeface="B Roya" panose="00000400000000000000" pitchFamily="2" charset="-78"/>
                    </a:endParaRPr>
                  </a:p>
                </p:txBody>
              </p:sp>
            </p:grpSp>
            <p:sp>
              <p:nvSpPr>
                <p:cNvPr id="7" name="Rectangle 6"/>
                <p:cNvSpPr/>
                <p:nvPr/>
              </p:nvSpPr>
              <p:spPr>
                <a:xfrm>
                  <a:off x="522227" y="2520535"/>
                  <a:ext cx="8229599" cy="369332"/>
                </a:xfrm>
                <a:prstGeom prst="rect">
                  <a:avLst/>
                </a:prstGeom>
              </p:spPr>
              <p:txBody>
                <a:bodyPr wrap="square">
                  <a:spAutoFit/>
                </a:bodyPr>
                <a:lstStyle/>
                <a:p>
                  <a:pPr eaLnBrk="0" fontAlgn="base" hangingPunct="0">
                    <a:spcBef>
                      <a:spcPct val="0"/>
                    </a:spcBef>
                    <a:spcAft>
                      <a:spcPct val="0"/>
                    </a:spcAft>
                  </a:pPr>
                  <a:endParaRPr lang="en-US" dirty="0">
                    <a:solidFill>
                      <a:prstClr val="black"/>
                    </a:solidFill>
                    <a:latin typeface="Times New Roman" pitchFamily="18" charset="0"/>
                  </a:endParaRPr>
                </a:p>
              </p:txBody>
            </p:sp>
          </p:grpSp>
          <p:sp>
            <p:nvSpPr>
              <p:cNvPr id="13" name="Rectangle 12"/>
              <p:cNvSpPr/>
              <p:nvPr/>
            </p:nvSpPr>
            <p:spPr>
              <a:xfrm>
                <a:off x="583372" y="2921125"/>
                <a:ext cx="8269890" cy="388696"/>
              </a:xfrm>
              <a:prstGeom prst="rect">
                <a:avLst/>
              </a:prstGeom>
            </p:spPr>
            <p:txBody>
              <a:bodyPr wrap="square">
                <a:spAutoFit/>
              </a:bodyPr>
              <a:lstStyle/>
              <a:p>
                <a:pPr eaLnBrk="0" fontAlgn="base" hangingPunct="0">
                  <a:lnSpc>
                    <a:spcPct val="107000"/>
                  </a:lnSpc>
                  <a:spcAft>
                    <a:spcPts val="800"/>
                  </a:spcAft>
                  <a:tabLst>
                    <a:tab pos="4084955" algn="l"/>
                  </a:tabLst>
                </a:pP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 </a:t>
                </a:r>
                <a:endParaRPr lang="en-US" sz="1100" dirty="0">
                  <a:solidFill>
                    <a:prstClr val="black"/>
                  </a:solidFill>
                  <a:latin typeface="Calibri" panose="020F0502020204030204" pitchFamily="34" charset="0"/>
                  <a:ea typeface="Calibri" panose="020F0502020204030204" pitchFamily="34" charset="0"/>
                  <a:cs typeface="Arial" panose="020B0604020202020204" pitchFamily="34" charset="0"/>
                </a:endParaRPr>
              </a:p>
            </p:txBody>
          </p:sp>
        </p:grpSp>
        <p:sp>
          <p:nvSpPr>
            <p:cNvPr id="19" name="Rectangle 18"/>
            <p:cNvSpPr/>
            <p:nvPr/>
          </p:nvSpPr>
          <p:spPr>
            <a:xfrm>
              <a:off x="3626176" y="2707820"/>
              <a:ext cx="5469563" cy="369332"/>
            </a:xfrm>
            <a:prstGeom prst="rect">
              <a:avLst/>
            </a:prstGeom>
          </p:spPr>
          <p:txBody>
            <a:bodyPr wrap="square">
              <a:spAutoFit/>
            </a:bodyPr>
            <a:lstStyle/>
            <a:p>
              <a:pPr algn="l" rtl="0" eaLnBrk="0" fontAlgn="base" hangingPunct="0">
                <a:spcBef>
                  <a:spcPct val="0"/>
                </a:spcBef>
                <a:spcAft>
                  <a:spcPct val="0"/>
                </a:spcAft>
              </a:pP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تقریبا تمام امکانات صنعتی این استان در منطقه اصفهان متمرکز است</a:t>
              </a:r>
              <a:endParaRPr lang="en-US" dirty="0">
                <a:solidFill>
                  <a:prstClr val="black"/>
                </a:solidFill>
                <a:latin typeface="Times New Roman" pitchFamily="18" charset="0"/>
                <a:cs typeface="B Roya" panose="00000400000000000000" pitchFamily="2" charset="-78"/>
              </a:endParaRPr>
            </a:p>
          </p:txBody>
        </p:sp>
      </p:grpSp>
      <p:grpSp>
        <p:nvGrpSpPr>
          <p:cNvPr id="24" name="Group 23"/>
          <p:cNvGrpSpPr/>
          <p:nvPr/>
        </p:nvGrpSpPr>
        <p:grpSpPr>
          <a:xfrm>
            <a:off x="-532947" y="3714492"/>
            <a:ext cx="9528971" cy="623887"/>
            <a:chOff x="-558705" y="3519287"/>
            <a:chExt cx="9528971" cy="623887"/>
          </a:xfrm>
        </p:grpSpPr>
        <p:grpSp>
          <p:nvGrpSpPr>
            <p:cNvPr id="85" name="Group 84"/>
            <p:cNvGrpSpPr/>
            <p:nvPr/>
          </p:nvGrpSpPr>
          <p:grpSpPr>
            <a:xfrm>
              <a:off x="-558705" y="3519287"/>
              <a:ext cx="9528971" cy="623887"/>
              <a:chOff x="4610637" y="1414028"/>
              <a:chExt cx="4453717" cy="623887"/>
            </a:xfrm>
          </p:grpSpPr>
          <p:grpSp>
            <p:nvGrpSpPr>
              <p:cNvPr id="86" name="Group 85"/>
              <p:cNvGrpSpPr/>
              <p:nvPr/>
            </p:nvGrpSpPr>
            <p:grpSpPr>
              <a:xfrm>
                <a:off x="4610637" y="1414028"/>
                <a:ext cx="4453717" cy="623887"/>
                <a:chOff x="2263820" y="1229525"/>
                <a:chExt cx="1589164" cy="623887"/>
              </a:xfrm>
            </p:grpSpPr>
            <p:grpSp>
              <p:nvGrpSpPr>
                <p:cNvPr id="88" name="Group 31"/>
                <p:cNvGrpSpPr>
                  <a:grpSpLocks/>
                </p:cNvGrpSpPr>
                <p:nvPr/>
              </p:nvGrpSpPr>
              <p:grpSpPr bwMode="auto">
                <a:xfrm>
                  <a:off x="2380441" y="1229525"/>
                  <a:ext cx="1459335" cy="623887"/>
                  <a:chOff x="880" y="1279"/>
                  <a:chExt cx="2930" cy="393"/>
                </a:xfrm>
              </p:grpSpPr>
              <p:sp>
                <p:nvSpPr>
                  <p:cNvPr id="90" name="AutoShape 6"/>
                  <p:cNvSpPr>
                    <a:spLocks noChangeArrowheads="1"/>
                  </p:cNvSpPr>
                  <p:nvPr/>
                </p:nvSpPr>
                <p:spPr bwMode="gray">
                  <a:xfrm>
                    <a:off x="880" y="1295"/>
                    <a:ext cx="2928" cy="377"/>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sp>
                <p:nvSpPr>
                  <p:cNvPr id="91" name="AutoShape 7"/>
                  <p:cNvSpPr>
                    <a:spLocks noChangeArrowheads="1"/>
                  </p:cNvSpPr>
                  <p:nvPr/>
                </p:nvSpPr>
                <p:spPr bwMode="gray">
                  <a:xfrm>
                    <a:off x="880" y="1279"/>
                    <a:ext cx="2930" cy="381"/>
                  </a:xfrm>
                  <a:prstGeom prst="roundRect">
                    <a:avLst>
                      <a:gd name="adj" fmla="val 50000"/>
                    </a:avLst>
                  </a:prstGeom>
                  <a:gradFill rotWithShape="1">
                    <a:gsLst>
                      <a:gs pos="0">
                        <a:schemeClr val="bg2"/>
                      </a:gs>
                      <a:gs pos="100000">
                        <a:schemeClr val="bg2">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grpSp>
            <p:sp>
              <p:nvSpPr>
                <p:cNvPr id="89" name="TextBox 88"/>
                <p:cNvSpPr txBox="1"/>
                <p:nvPr/>
              </p:nvSpPr>
              <p:spPr>
                <a:xfrm>
                  <a:off x="2263820" y="1326004"/>
                  <a:ext cx="1589164" cy="369332"/>
                </a:xfrm>
                <a:prstGeom prst="rect">
                  <a:avLst/>
                </a:prstGeom>
                <a:noFill/>
              </p:spPr>
              <p:txBody>
                <a:bodyPr wrap="square" rtlCol="0">
                  <a:spAutoFit/>
                </a:bodyPr>
                <a:lstStyle/>
                <a:p>
                  <a:pPr eaLnBrk="0" fontAlgn="base" hangingPunct="0">
                    <a:spcBef>
                      <a:spcPct val="0"/>
                    </a:spcBef>
                    <a:spcAft>
                      <a:spcPct val="0"/>
                    </a:spcAft>
                  </a:pPr>
                  <a:endParaRPr lang="en-US" dirty="0">
                    <a:solidFill>
                      <a:prstClr val="black"/>
                    </a:solidFill>
                    <a:latin typeface="Times New Roman" pitchFamily="18" charset="0"/>
                    <a:cs typeface="B Roya" panose="00000400000000000000" pitchFamily="2" charset="-78"/>
                  </a:endParaRPr>
                </a:p>
              </p:txBody>
            </p:sp>
          </p:grpSp>
          <p:sp>
            <p:nvSpPr>
              <p:cNvPr id="87" name="Rectangle 86"/>
              <p:cNvSpPr/>
              <p:nvPr/>
            </p:nvSpPr>
            <p:spPr>
              <a:xfrm>
                <a:off x="8779054" y="1519210"/>
                <a:ext cx="99956" cy="369332"/>
              </a:xfrm>
              <a:prstGeom prst="rect">
                <a:avLst/>
              </a:prstGeom>
            </p:spPr>
            <p:txBody>
              <a:bodyPr wrap="none">
                <a:spAutoFit/>
              </a:bodyPr>
              <a:lstStyle/>
              <a:p>
                <a:pPr eaLnBrk="0" fontAlgn="base" hangingPunct="0">
                  <a:spcBef>
                    <a:spcPct val="0"/>
                  </a:spcBef>
                  <a:spcAft>
                    <a:spcPct val="0"/>
                  </a:spcAft>
                </a:pPr>
                <a:endParaRPr lang="fa-IR" dirty="0">
                  <a:solidFill>
                    <a:prstClr val="black"/>
                  </a:solidFill>
                  <a:latin typeface="Times New Roman" pitchFamily="18" charset="0"/>
                  <a:cs typeface="B Roya" panose="00000400000000000000" pitchFamily="2" charset="-78"/>
                </a:endParaRPr>
              </a:p>
            </p:txBody>
          </p:sp>
        </p:grpSp>
        <p:sp>
          <p:nvSpPr>
            <p:cNvPr id="23" name="Rectangle 22"/>
            <p:cNvSpPr/>
            <p:nvPr/>
          </p:nvSpPr>
          <p:spPr>
            <a:xfrm>
              <a:off x="-9478" y="3615766"/>
              <a:ext cx="8979744" cy="388696"/>
            </a:xfrm>
            <a:prstGeom prst="rect">
              <a:avLst/>
            </a:prstGeom>
          </p:spPr>
          <p:txBody>
            <a:bodyPr wrap="square">
              <a:spAutoFit/>
            </a:bodyPr>
            <a:lstStyle/>
            <a:p>
              <a:pPr eaLnBrk="0" fontAlgn="base" hangingPunct="0">
                <a:lnSpc>
                  <a:spcPct val="107000"/>
                </a:lnSpc>
                <a:spcAft>
                  <a:spcPts val="800"/>
                </a:spcAft>
                <a:tabLst>
                  <a:tab pos="4084955" algn="l"/>
                </a:tabLst>
              </a:pP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مهم ترین مراکز صنعتی که در منطقه اصفهان مستقر هستند شامل ذوب آهن، صنایع فولاد مبارکه و صنایع نساجی می‌باشد</a:t>
              </a:r>
              <a:r>
                <a:rPr lang="fa-IR" dirty="0">
                  <a:solidFill>
                    <a:prstClr val="black"/>
                  </a:solidFill>
                  <a:latin typeface="Calibri" panose="020F0502020204030204" pitchFamily="34" charset="0"/>
                  <a:ea typeface="Calibri" panose="020F0502020204030204" pitchFamily="34" charset="0"/>
                  <a:cs typeface="B Nazanin" panose="00000400000000000000" pitchFamily="2" charset="-78"/>
                </a:rPr>
                <a:t>.</a:t>
              </a:r>
              <a:endParaRPr lang="en-US" sz="1400" dirty="0">
                <a:solidFill>
                  <a:prstClr val="black"/>
                </a:solidFill>
                <a:latin typeface="Calibri" panose="020F0502020204030204" pitchFamily="34" charset="0"/>
                <a:ea typeface="Calibri" panose="020F0502020204030204" pitchFamily="34" charset="0"/>
                <a:cs typeface="Arial" panose="020B0604020202020204" pitchFamily="34" charset="0"/>
              </a:endParaRPr>
            </a:p>
          </p:txBody>
        </p:sp>
      </p:grpSp>
      <p:grpSp>
        <p:nvGrpSpPr>
          <p:cNvPr id="4" name="Group 3"/>
          <p:cNvGrpSpPr/>
          <p:nvPr/>
        </p:nvGrpSpPr>
        <p:grpSpPr>
          <a:xfrm>
            <a:off x="151009" y="4662791"/>
            <a:ext cx="8710286" cy="712139"/>
            <a:chOff x="257577" y="4494216"/>
            <a:chExt cx="8710286" cy="712139"/>
          </a:xfrm>
        </p:grpSpPr>
        <p:grpSp>
          <p:nvGrpSpPr>
            <p:cNvPr id="42" name="Group 41"/>
            <p:cNvGrpSpPr/>
            <p:nvPr/>
          </p:nvGrpSpPr>
          <p:grpSpPr>
            <a:xfrm>
              <a:off x="448358" y="4494216"/>
              <a:ext cx="8519505" cy="710892"/>
              <a:chOff x="401739" y="2868957"/>
              <a:chExt cx="8484016" cy="710892"/>
            </a:xfrm>
          </p:grpSpPr>
          <p:grpSp>
            <p:nvGrpSpPr>
              <p:cNvPr id="44" name="Group 43"/>
              <p:cNvGrpSpPr/>
              <p:nvPr/>
            </p:nvGrpSpPr>
            <p:grpSpPr>
              <a:xfrm>
                <a:off x="401739" y="2868957"/>
                <a:ext cx="8484016" cy="710892"/>
                <a:chOff x="481936" y="2493184"/>
                <a:chExt cx="8484016" cy="710892"/>
              </a:xfrm>
            </p:grpSpPr>
            <p:grpSp>
              <p:nvGrpSpPr>
                <p:cNvPr id="46" name="Group 45"/>
                <p:cNvGrpSpPr/>
                <p:nvPr/>
              </p:nvGrpSpPr>
              <p:grpSpPr>
                <a:xfrm>
                  <a:off x="481936" y="2493184"/>
                  <a:ext cx="8484016" cy="710892"/>
                  <a:chOff x="274129" y="4229525"/>
                  <a:chExt cx="6563366" cy="718349"/>
                </a:xfrm>
              </p:grpSpPr>
              <p:grpSp>
                <p:nvGrpSpPr>
                  <p:cNvPr id="48" name="Group 33"/>
                  <p:cNvGrpSpPr>
                    <a:grpSpLocks/>
                  </p:cNvGrpSpPr>
                  <p:nvPr/>
                </p:nvGrpSpPr>
                <p:grpSpPr bwMode="auto">
                  <a:xfrm>
                    <a:off x="274129" y="4229525"/>
                    <a:ext cx="6563366" cy="718349"/>
                    <a:chOff x="888" y="2879"/>
                    <a:chExt cx="2930" cy="393"/>
                  </a:xfrm>
                </p:grpSpPr>
                <p:sp>
                  <p:nvSpPr>
                    <p:cNvPr id="50" name="AutoShape 18"/>
                    <p:cNvSpPr>
                      <a:spLocks noChangeArrowheads="1"/>
                    </p:cNvSpPr>
                    <p:nvPr/>
                  </p:nvSpPr>
                  <p:spPr bwMode="gray">
                    <a:xfrm>
                      <a:off x="888" y="2895"/>
                      <a:ext cx="2928" cy="377"/>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sp>
                  <p:nvSpPr>
                    <p:cNvPr id="51" name="AutoShape 19"/>
                    <p:cNvSpPr>
                      <a:spLocks noChangeArrowheads="1"/>
                    </p:cNvSpPr>
                    <p:nvPr/>
                  </p:nvSpPr>
                  <p:spPr bwMode="gray">
                    <a:xfrm>
                      <a:off x="888" y="2879"/>
                      <a:ext cx="2930" cy="381"/>
                    </a:xfrm>
                    <a:prstGeom prst="roundRect">
                      <a:avLst>
                        <a:gd name="adj" fmla="val 50000"/>
                      </a:avLst>
                    </a:prstGeom>
                    <a:gradFill rotWithShape="1">
                      <a:gsLst>
                        <a:gs pos="0">
                          <a:schemeClr val="folHlink"/>
                        </a:gs>
                        <a:gs pos="100000">
                          <a:schemeClr val="folHlink">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grpSp>
              <p:sp>
                <p:nvSpPr>
                  <p:cNvPr id="49" name="TextBox 48"/>
                  <p:cNvSpPr txBox="1"/>
                  <p:nvPr/>
                </p:nvSpPr>
                <p:spPr>
                  <a:xfrm>
                    <a:off x="487231" y="4376847"/>
                    <a:ext cx="6345784" cy="380090"/>
                  </a:xfrm>
                  <a:prstGeom prst="rect">
                    <a:avLst/>
                  </a:prstGeom>
                  <a:noFill/>
                </p:spPr>
                <p:txBody>
                  <a:bodyPr wrap="square" rtlCol="0">
                    <a:spAutoFit/>
                  </a:bodyPr>
                  <a:lstStyle/>
                  <a:p>
                    <a:pPr eaLnBrk="0" fontAlgn="base" hangingPunct="0">
                      <a:spcBef>
                        <a:spcPct val="0"/>
                      </a:spcBef>
                      <a:spcAft>
                        <a:spcPct val="0"/>
                      </a:spcAft>
                    </a:pPr>
                    <a:endParaRPr lang="en-US" dirty="0">
                      <a:solidFill>
                        <a:prstClr val="black"/>
                      </a:solidFill>
                      <a:latin typeface="Times New Roman" pitchFamily="18" charset="0"/>
                      <a:cs typeface="B Roya" panose="00000400000000000000" pitchFamily="2" charset="-78"/>
                    </a:endParaRPr>
                  </a:p>
                </p:txBody>
              </p:sp>
            </p:grpSp>
            <p:sp>
              <p:nvSpPr>
                <p:cNvPr id="47" name="Rectangle 46"/>
                <p:cNvSpPr/>
                <p:nvPr/>
              </p:nvSpPr>
              <p:spPr>
                <a:xfrm>
                  <a:off x="522227" y="2520535"/>
                  <a:ext cx="8229599" cy="369332"/>
                </a:xfrm>
                <a:prstGeom prst="rect">
                  <a:avLst/>
                </a:prstGeom>
              </p:spPr>
              <p:txBody>
                <a:bodyPr wrap="square">
                  <a:spAutoFit/>
                </a:bodyPr>
                <a:lstStyle/>
                <a:p>
                  <a:pPr eaLnBrk="0" fontAlgn="base" hangingPunct="0">
                    <a:spcBef>
                      <a:spcPct val="0"/>
                    </a:spcBef>
                    <a:spcAft>
                      <a:spcPct val="0"/>
                    </a:spcAft>
                  </a:pPr>
                  <a:endParaRPr lang="en-US" dirty="0">
                    <a:solidFill>
                      <a:prstClr val="black"/>
                    </a:solidFill>
                    <a:latin typeface="Times New Roman" pitchFamily="18" charset="0"/>
                  </a:endParaRPr>
                </a:p>
              </p:txBody>
            </p:sp>
          </p:grpSp>
          <p:sp>
            <p:nvSpPr>
              <p:cNvPr id="45" name="Rectangle 44"/>
              <p:cNvSpPr/>
              <p:nvPr/>
            </p:nvSpPr>
            <p:spPr>
              <a:xfrm>
                <a:off x="583372" y="2921125"/>
                <a:ext cx="8269890" cy="388696"/>
              </a:xfrm>
              <a:prstGeom prst="rect">
                <a:avLst/>
              </a:prstGeom>
            </p:spPr>
            <p:txBody>
              <a:bodyPr wrap="square">
                <a:spAutoFit/>
              </a:bodyPr>
              <a:lstStyle/>
              <a:p>
                <a:pPr eaLnBrk="0" fontAlgn="base" hangingPunct="0">
                  <a:lnSpc>
                    <a:spcPct val="107000"/>
                  </a:lnSpc>
                  <a:spcAft>
                    <a:spcPts val="800"/>
                  </a:spcAft>
                  <a:tabLst>
                    <a:tab pos="4084955" algn="l"/>
                  </a:tabLst>
                </a:pP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 </a:t>
                </a:r>
                <a:endParaRPr lang="en-US" sz="1100" dirty="0">
                  <a:solidFill>
                    <a:prstClr val="black"/>
                  </a:solidFill>
                  <a:latin typeface="Calibri" panose="020F0502020204030204" pitchFamily="34" charset="0"/>
                  <a:ea typeface="Calibri" panose="020F0502020204030204" pitchFamily="34" charset="0"/>
                  <a:cs typeface="Arial" panose="020B0604020202020204" pitchFamily="34" charset="0"/>
                </a:endParaRPr>
              </a:p>
            </p:txBody>
          </p:sp>
        </p:grpSp>
        <p:sp>
          <p:nvSpPr>
            <p:cNvPr id="3" name="Rectangle 2"/>
            <p:cNvSpPr/>
            <p:nvPr/>
          </p:nvSpPr>
          <p:spPr>
            <a:xfrm>
              <a:off x="257577" y="4521296"/>
              <a:ext cx="8653276" cy="685059"/>
            </a:xfrm>
            <a:prstGeom prst="rect">
              <a:avLst/>
            </a:prstGeom>
          </p:spPr>
          <p:txBody>
            <a:bodyPr wrap="square">
              <a:spAutoFit/>
            </a:bodyPr>
            <a:lstStyle/>
            <a:p>
              <a:pPr eaLnBrk="0" fontAlgn="base" hangingPunct="0">
                <a:lnSpc>
                  <a:spcPct val="107000"/>
                </a:lnSpc>
                <a:spcAft>
                  <a:spcPts val="800"/>
                </a:spcAft>
                <a:tabLst>
                  <a:tab pos="4084955" algn="l"/>
                </a:tabLst>
              </a:pP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ذخایر </a:t>
              </a: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زیرزمینی </a:t>
              </a: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عمده استان، سرب و روی و مواد ساختمانی است که عمدتا ذخایر مواد ساختمانی در منطقه اصفهان متمرکز شده است.</a:t>
              </a:r>
              <a:endParaRPr lang="en-US" sz="1400" dirty="0">
                <a:solidFill>
                  <a:prstClr val="black"/>
                </a:solidFill>
                <a:latin typeface="Calibri" panose="020F0502020204030204" pitchFamily="34" charset="0"/>
                <a:ea typeface="Calibri" panose="020F0502020204030204" pitchFamily="34" charset="0"/>
                <a:cs typeface="B Roya" panose="00000400000000000000" pitchFamily="2" charset="-78"/>
              </a:endParaRPr>
            </a:p>
          </p:txBody>
        </p:sp>
      </p:grpSp>
    </p:spTree>
    <p:extLst>
      <p:ext uri="{BB962C8B-B14F-4D97-AF65-F5344CB8AC3E}">
        <p14:creationId xmlns:p14="http://schemas.microsoft.com/office/powerpoint/2010/main" val="1499649401"/>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500"/>
                                        <p:tgtEl>
                                          <p:spTgt spid="2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500"/>
                                        <p:tgtEl>
                                          <p:spTgt spid="2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31" name="Rectangle 24"/>
          <p:cNvSpPr>
            <a:spLocks noChangeArrowheads="1"/>
          </p:cNvSpPr>
          <p:nvPr/>
        </p:nvSpPr>
        <p:spPr bwMode="gray">
          <a:xfrm>
            <a:off x="2529654" y="4679567"/>
            <a:ext cx="3633788" cy="403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fontAlgn="base">
              <a:spcBef>
                <a:spcPct val="0"/>
              </a:spcBef>
              <a:spcAft>
                <a:spcPct val="0"/>
              </a:spcAft>
            </a:pPr>
            <a:r>
              <a:rPr lang="en-US" altLang="ko-KR" sz="2200" b="1" dirty="0">
                <a:solidFill>
                  <a:prstClr val="white"/>
                </a:solidFill>
                <a:latin typeface="Verdana" pitchFamily="34" charset="0"/>
                <a:ea typeface="굴림" pitchFamily="50" charset="-127"/>
              </a:rPr>
              <a:t>4. Conclusion</a:t>
            </a:r>
          </a:p>
        </p:txBody>
      </p:sp>
      <p:sp>
        <p:nvSpPr>
          <p:cNvPr id="2" name="TextBox 1"/>
          <p:cNvSpPr txBox="1"/>
          <p:nvPr/>
        </p:nvSpPr>
        <p:spPr>
          <a:xfrm>
            <a:off x="2751270" y="202454"/>
            <a:ext cx="837127" cy="400110"/>
          </a:xfrm>
          <a:prstGeom prst="rect">
            <a:avLst/>
          </a:prstGeom>
          <a:noFill/>
        </p:spPr>
        <p:txBody>
          <a:bodyPr wrap="square" rtlCol="0">
            <a:spAutoFit/>
          </a:bodyPr>
          <a:lstStyle/>
          <a:p>
            <a:pPr algn="l" rtl="0" eaLnBrk="0" fontAlgn="base" hangingPunct="0">
              <a:spcBef>
                <a:spcPct val="0"/>
              </a:spcBef>
              <a:spcAft>
                <a:spcPct val="0"/>
              </a:spcAft>
            </a:pPr>
            <a:r>
              <a:rPr lang="fa-IR" sz="2000" dirty="0">
                <a:solidFill>
                  <a:prstClr val="black"/>
                </a:solidFill>
                <a:latin typeface="Times New Roman" pitchFamily="18" charset="0"/>
                <a:cs typeface="B Titr" panose="00000700000000000000" pitchFamily="2" charset="-78"/>
              </a:rPr>
              <a:t>شناخت</a:t>
            </a:r>
            <a:endParaRPr lang="en-US" sz="2000" dirty="0">
              <a:solidFill>
                <a:prstClr val="black"/>
              </a:solidFill>
              <a:latin typeface="Times New Roman" pitchFamily="18" charset="0"/>
              <a:cs typeface="B Titr" panose="00000700000000000000" pitchFamily="2" charset="-78"/>
            </a:endParaRPr>
          </a:p>
        </p:txBody>
      </p:sp>
      <p:sp>
        <p:nvSpPr>
          <p:cNvPr id="21" name="TextBox 20"/>
          <p:cNvSpPr txBox="1"/>
          <p:nvPr/>
        </p:nvSpPr>
        <p:spPr>
          <a:xfrm>
            <a:off x="1603537" y="202454"/>
            <a:ext cx="837127" cy="400110"/>
          </a:xfrm>
          <a:prstGeom prst="rect">
            <a:avLst/>
          </a:prstGeom>
          <a:noFill/>
        </p:spPr>
        <p:txBody>
          <a:bodyPr wrap="square" rtlCol="0">
            <a:spAutoFit/>
          </a:bodyPr>
          <a:lstStyle/>
          <a:p>
            <a:pPr algn="l" rtl="0" eaLnBrk="0" fontAlgn="base" hangingPunct="0">
              <a:spcBef>
                <a:spcPct val="0"/>
              </a:spcBef>
              <a:spcAft>
                <a:spcPct val="0"/>
              </a:spcAft>
            </a:pPr>
            <a:r>
              <a:rPr lang="fa-IR" sz="2000" dirty="0">
                <a:solidFill>
                  <a:prstClr val="black"/>
                </a:solidFill>
                <a:latin typeface="Times New Roman" pitchFamily="18" charset="0"/>
                <a:cs typeface="B Titr" panose="00000700000000000000" pitchFamily="2" charset="-78"/>
              </a:rPr>
              <a:t>تحلیل</a:t>
            </a:r>
            <a:endParaRPr lang="en-US" sz="2000" dirty="0">
              <a:solidFill>
                <a:prstClr val="black"/>
              </a:solidFill>
              <a:latin typeface="Times New Roman" pitchFamily="18" charset="0"/>
              <a:cs typeface="B Titr" panose="00000700000000000000" pitchFamily="2" charset="-78"/>
            </a:endParaRPr>
          </a:p>
        </p:txBody>
      </p:sp>
      <p:sp>
        <p:nvSpPr>
          <p:cNvPr id="22" name="TextBox 21"/>
          <p:cNvSpPr txBox="1"/>
          <p:nvPr/>
        </p:nvSpPr>
        <p:spPr>
          <a:xfrm>
            <a:off x="368682" y="189575"/>
            <a:ext cx="837127" cy="400110"/>
          </a:xfrm>
          <a:prstGeom prst="rect">
            <a:avLst/>
          </a:prstGeom>
          <a:noFill/>
        </p:spPr>
        <p:txBody>
          <a:bodyPr wrap="square" rtlCol="0">
            <a:spAutoFit/>
          </a:bodyPr>
          <a:lstStyle/>
          <a:p>
            <a:pPr algn="l" rtl="0" eaLnBrk="0" fontAlgn="base" hangingPunct="0">
              <a:spcBef>
                <a:spcPct val="0"/>
              </a:spcBef>
              <a:spcAft>
                <a:spcPct val="0"/>
              </a:spcAft>
            </a:pPr>
            <a:r>
              <a:rPr lang="fa-IR" sz="2000" dirty="0">
                <a:solidFill>
                  <a:prstClr val="black"/>
                </a:solidFill>
                <a:latin typeface="Times New Roman" pitchFamily="18" charset="0"/>
                <a:cs typeface="B Titr" panose="00000700000000000000" pitchFamily="2" charset="-78"/>
              </a:rPr>
              <a:t>طرح</a:t>
            </a:r>
            <a:endParaRPr lang="en-US" sz="2000" dirty="0">
              <a:solidFill>
                <a:prstClr val="black"/>
              </a:solidFill>
              <a:latin typeface="Times New Roman" pitchFamily="18" charset="0"/>
              <a:cs typeface="B Titr" panose="00000700000000000000" pitchFamily="2" charset="-78"/>
            </a:endParaRPr>
          </a:p>
        </p:txBody>
      </p:sp>
      <p:grpSp>
        <p:nvGrpSpPr>
          <p:cNvPr id="6" name="Group 5"/>
          <p:cNvGrpSpPr/>
          <p:nvPr/>
        </p:nvGrpSpPr>
        <p:grpSpPr>
          <a:xfrm>
            <a:off x="7059617" y="3163192"/>
            <a:ext cx="2163979" cy="623887"/>
            <a:chOff x="6997145" y="3273318"/>
            <a:chExt cx="2163979" cy="623887"/>
          </a:xfrm>
        </p:grpSpPr>
        <p:grpSp>
          <p:nvGrpSpPr>
            <p:cNvPr id="27" name="Group 32"/>
            <p:cNvGrpSpPr>
              <a:grpSpLocks/>
            </p:cNvGrpSpPr>
            <p:nvPr/>
          </p:nvGrpSpPr>
          <p:grpSpPr bwMode="auto">
            <a:xfrm>
              <a:off x="6997145" y="3273318"/>
              <a:ext cx="1841413" cy="623887"/>
              <a:chOff x="888" y="1807"/>
              <a:chExt cx="2930" cy="393"/>
            </a:xfrm>
          </p:grpSpPr>
          <p:sp>
            <p:nvSpPr>
              <p:cNvPr id="28" name="AutoShape 10"/>
              <p:cNvSpPr>
                <a:spLocks noChangeArrowheads="1"/>
              </p:cNvSpPr>
              <p:nvPr/>
            </p:nvSpPr>
            <p:spPr bwMode="gray">
              <a:xfrm>
                <a:off x="888" y="1823"/>
                <a:ext cx="2928" cy="377"/>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sp>
            <p:nvSpPr>
              <p:cNvPr id="29" name="AutoShape 11"/>
              <p:cNvSpPr>
                <a:spLocks noChangeArrowheads="1"/>
              </p:cNvSpPr>
              <p:nvPr/>
            </p:nvSpPr>
            <p:spPr bwMode="gray">
              <a:xfrm>
                <a:off x="888" y="1807"/>
                <a:ext cx="2930" cy="381"/>
              </a:xfrm>
              <a:prstGeom prst="roundRect">
                <a:avLst>
                  <a:gd name="adj" fmla="val 50000"/>
                </a:avLst>
              </a:prstGeom>
              <a:gradFill rotWithShape="1">
                <a:gsLst>
                  <a:gs pos="0">
                    <a:schemeClr val="folHlink"/>
                  </a:gs>
                  <a:gs pos="100000">
                    <a:schemeClr val="folHlink">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grpSp>
        <p:sp>
          <p:nvSpPr>
            <p:cNvPr id="3" name="TextBox 2"/>
            <p:cNvSpPr txBox="1"/>
            <p:nvPr/>
          </p:nvSpPr>
          <p:spPr>
            <a:xfrm>
              <a:off x="7010352" y="3391070"/>
              <a:ext cx="2150772" cy="369332"/>
            </a:xfrm>
            <a:prstGeom prst="rect">
              <a:avLst/>
            </a:prstGeom>
            <a:noFill/>
          </p:spPr>
          <p:txBody>
            <a:bodyPr wrap="square" rtlCol="0">
              <a:spAutoFit/>
            </a:bodyPr>
            <a:lstStyle/>
            <a:p>
              <a:pPr algn="l" rtl="0" eaLnBrk="0" fontAlgn="base" hangingPunct="0">
                <a:spcBef>
                  <a:spcPct val="0"/>
                </a:spcBef>
                <a:spcAft>
                  <a:spcPct val="0"/>
                </a:spcAft>
              </a:pPr>
              <a:r>
                <a:rPr lang="fa-IR" b="1" dirty="0">
                  <a:solidFill>
                    <a:prstClr val="black"/>
                  </a:solidFill>
                  <a:effectLst>
                    <a:outerShdw blurRad="38100" dist="38100" dir="2700000" algn="tl">
                      <a:srgbClr val="000000">
                        <a:alpha val="43137"/>
                      </a:srgbClr>
                    </a:outerShdw>
                  </a:effectLst>
                  <a:latin typeface="Times New Roman" pitchFamily="18" charset="0"/>
                  <a:cs typeface="B Homa" panose="00000400000000000000" pitchFamily="2" charset="-78"/>
                </a:rPr>
                <a:t>تحلیل وضع موجود</a:t>
              </a:r>
              <a:endParaRPr lang="en-US" b="1" dirty="0">
                <a:solidFill>
                  <a:prstClr val="black"/>
                </a:solidFill>
                <a:effectLst>
                  <a:outerShdw blurRad="38100" dist="38100" dir="2700000" algn="tl">
                    <a:srgbClr val="000000">
                      <a:alpha val="43137"/>
                    </a:srgbClr>
                  </a:outerShdw>
                </a:effectLst>
                <a:latin typeface="Times New Roman" pitchFamily="18" charset="0"/>
                <a:cs typeface="B Homa" panose="00000400000000000000" pitchFamily="2" charset="-78"/>
              </a:endParaRPr>
            </a:p>
          </p:txBody>
        </p:sp>
      </p:grpSp>
      <p:grpSp>
        <p:nvGrpSpPr>
          <p:cNvPr id="5" name="Group 4"/>
          <p:cNvGrpSpPr/>
          <p:nvPr/>
        </p:nvGrpSpPr>
        <p:grpSpPr>
          <a:xfrm>
            <a:off x="4720725" y="3173095"/>
            <a:ext cx="2113086" cy="709612"/>
            <a:chOff x="4356477" y="3273318"/>
            <a:chExt cx="2264782" cy="709612"/>
          </a:xfrm>
        </p:grpSpPr>
        <p:grpSp>
          <p:nvGrpSpPr>
            <p:cNvPr id="39" name="Group 31"/>
            <p:cNvGrpSpPr>
              <a:grpSpLocks/>
            </p:cNvGrpSpPr>
            <p:nvPr/>
          </p:nvGrpSpPr>
          <p:grpSpPr bwMode="auto">
            <a:xfrm>
              <a:off x="4394432" y="3273318"/>
              <a:ext cx="2226827" cy="709612"/>
              <a:chOff x="880" y="1279"/>
              <a:chExt cx="2930" cy="447"/>
            </a:xfrm>
          </p:grpSpPr>
          <p:sp>
            <p:nvSpPr>
              <p:cNvPr id="40" name="AutoShape 6"/>
              <p:cNvSpPr>
                <a:spLocks noChangeArrowheads="1"/>
              </p:cNvSpPr>
              <p:nvPr/>
            </p:nvSpPr>
            <p:spPr bwMode="gray">
              <a:xfrm>
                <a:off x="880" y="1295"/>
                <a:ext cx="2928" cy="377"/>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sp>
            <p:nvSpPr>
              <p:cNvPr id="41" name="AutoShape 7"/>
              <p:cNvSpPr>
                <a:spLocks noChangeArrowheads="1"/>
              </p:cNvSpPr>
              <p:nvPr/>
            </p:nvSpPr>
            <p:spPr bwMode="gray">
              <a:xfrm>
                <a:off x="880" y="1279"/>
                <a:ext cx="2930" cy="381"/>
              </a:xfrm>
              <a:prstGeom prst="roundRect">
                <a:avLst>
                  <a:gd name="adj" fmla="val 50000"/>
                </a:avLst>
              </a:prstGeom>
              <a:gradFill rotWithShape="1">
                <a:gsLst>
                  <a:gs pos="0">
                    <a:schemeClr val="bg2"/>
                  </a:gs>
                  <a:gs pos="100000">
                    <a:schemeClr val="bg2">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sp>
            <p:nvSpPr>
              <p:cNvPr id="75" name="AutoShape 7"/>
              <p:cNvSpPr>
                <a:spLocks noChangeArrowheads="1"/>
              </p:cNvSpPr>
              <p:nvPr/>
            </p:nvSpPr>
            <p:spPr bwMode="gray">
              <a:xfrm>
                <a:off x="880" y="1286"/>
                <a:ext cx="2930" cy="381"/>
              </a:xfrm>
              <a:prstGeom prst="roundRect">
                <a:avLst>
                  <a:gd name="adj" fmla="val 50000"/>
                </a:avLst>
              </a:prstGeom>
              <a:gradFill rotWithShape="1">
                <a:gsLst>
                  <a:gs pos="0">
                    <a:schemeClr val="bg2"/>
                  </a:gs>
                  <a:gs pos="100000">
                    <a:schemeClr val="bg2">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sp>
            <p:nvSpPr>
              <p:cNvPr id="76" name="AutoShape 7"/>
              <p:cNvSpPr>
                <a:spLocks noChangeArrowheads="1"/>
              </p:cNvSpPr>
              <p:nvPr/>
            </p:nvSpPr>
            <p:spPr bwMode="gray">
              <a:xfrm>
                <a:off x="880" y="1345"/>
                <a:ext cx="2930" cy="381"/>
              </a:xfrm>
              <a:prstGeom prst="roundRect">
                <a:avLst>
                  <a:gd name="adj" fmla="val 50000"/>
                </a:avLst>
              </a:prstGeom>
              <a:gradFill rotWithShape="1">
                <a:gsLst>
                  <a:gs pos="0">
                    <a:schemeClr val="bg2"/>
                  </a:gs>
                  <a:gs pos="100000">
                    <a:schemeClr val="bg2">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grpSp>
        <p:sp>
          <p:nvSpPr>
            <p:cNvPr id="4" name="TextBox 3"/>
            <p:cNvSpPr txBox="1"/>
            <p:nvPr/>
          </p:nvSpPr>
          <p:spPr>
            <a:xfrm>
              <a:off x="4356477" y="3390693"/>
              <a:ext cx="2223363" cy="369332"/>
            </a:xfrm>
            <a:prstGeom prst="rect">
              <a:avLst/>
            </a:prstGeom>
            <a:noFill/>
          </p:spPr>
          <p:txBody>
            <a:bodyPr wrap="square" rtlCol="0">
              <a:spAutoFit/>
            </a:bodyPr>
            <a:lstStyle/>
            <a:p>
              <a:pPr algn="ctr" eaLnBrk="0" fontAlgn="base" hangingPunct="0">
                <a:spcBef>
                  <a:spcPct val="0"/>
                </a:spcBef>
                <a:spcAft>
                  <a:spcPct val="0"/>
                </a:spcAft>
              </a:pPr>
              <a:r>
                <a:rPr lang="fa-IR" b="1" dirty="0">
                  <a:solidFill>
                    <a:prstClr val="black"/>
                  </a:solidFill>
                  <a:latin typeface="Times New Roman" pitchFamily="18" charset="0"/>
                  <a:cs typeface="B Homa" panose="00000400000000000000" pitchFamily="2" charset="-78"/>
                </a:rPr>
                <a:t>شناسایی مشکلات</a:t>
              </a:r>
              <a:endParaRPr lang="en-US" b="1" dirty="0">
                <a:solidFill>
                  <a:prstClr val="black"/>
                </a:solidFill>
                <a:latin typeface="Times New Roman" pitchFamily="18" charset="0"/>
                <a:cs typeface="B Homa" panose="00000400000000000000" pitchFamily="2" charset="-78"/>
              </a:endParaRPr>
            </a:p>
          </p:txBody>
        </p:sp>
      </p:grpSp>
      <p:cxnSp>
        <p:nvCxnSpPr>
          <p:cNvPr id="74" name="Straight Connector 73"/>
          <p:cNvCxnSpPr>
            <a:stCxn id="29" idx="1"/>
            <a:endCxn id="41" idx="3"/>
          </p:cNvCxnSpPr>
          <p:nvPr/>
        </p:nvCxnSpPr>
        <p:spPr bwMode="auto">
          <a:xfrm flipH="1">
            <a:off x="6833811" y="3465611"/>
            <a:ext cx="225806" cy="9903"/>
          </a:xfrm>
          <a:prstGeom prst="line">
            <a:avLst/>
          </a:prstGeom>
          <a:ln>
            <a:solidFill>
              <a:srgbClr val="5E3901"/>
            </a:solidFill>
            <a:headEnd type="none" w="med" len="med"/>
            <a:tailEnd type="none" w="med" len="med"/>
          </a:ln>
          <a:extLst/>
        </p:spPr>
        <p:style>
          <a:lnRef idx="3">
            <a:schemeClr val="dk1"/>
          </a:lnRef>
          <a:fillRef idx="0">
            <a:schemeClr val="dk1"/>
          </a:fillRef>
          <a:effectRef idx="2">
            <a:schemeClr val="dk1"/>
          </a:effectRef>
          <a:fontRef idx="minor">
            <a:schemeClr val="tx1"/>
          </a:fontRef>
        </p:style>
      </p:cxnSp>
      <p:grpSp>
        <p:nvGrpSpPr>
          <p:cNvPr id="32" name="Group 31"/>
          <p:cNvGrpSpPr/>
          <p:nvPr/>
        </p:nvGrpSpPr>
        <p:grpSpPr>
          <a:xfrm>
            <a:off x="206182" y="1958318"/>
            <a:ext cx="4257585" cy="623887"/>
            <a:chOff x="231820" y="1931632"/>
            <a:chExt cx="4257585" cy="623887"/>
          </a:xfrm>
        </p:grpSpPr>
        <p:grpSp>
          <p:nvGrpSpPr>
            <p:cNvPr id="114" name="Group 113"/>
            <p:cNvGrpSpPr/>
            <p:nvPr/>
          </p:nvGrpSpPr>
          <p:grpSpPr>
            <a:xfrm>
              <a:off x="231820" y="1931632"/>
              <a:ext cx="4257585" cy="623887"/>
              <a:chOff x="3003278" y="1931632"/>
              <a:chExt cx="1589164" cy="623887"/>
            </a:xfrm>
          </p:grpSpPr>
          <p:grpSp>
            <p:nvGrpSpPr>
              <p:cNvPr id="79" name="Group 31"/>
              <p:cNvGrpSpPr>
                <a:grpSpLocks/>
              </p:cNvGrpSpPr>
              <p:nvPr/>
            </p:nvGrpSpPr>
            <p:grpSpPr bwMode="auto">
              <a:xfrm>
                <a:off x="3085767" y="1931632"/>
                <a:ext cx="1459335" cy="623887"/>
                <a:chOff x="880" y="1279"/>
                <a:chExt cx="2930" cy="393"/>
              </a:xfrm>
            </p:grpSpPr>
            <p:sp>
              <p:nvSpPr>
                <p:cNvPr id="81" name="AutoShape 6"/>
                <p:cNvSpPr>
                  <a:spLocks noChangeArrowheads="1"/>
                </p:cNvSpPr>
                <p:nvPr/>
              </p:nvSpPr>
              <p:spPr bwMode="gray">
                <a:xfrm>
                  <a:off x="880" y="1295"/>
                  <a:ext cx="2928" cy="377"/>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sp>
              <p:nvSpPr>
                <p:cNvPr id="82" name="AutoShape 7"/>
                <p:cNvSpPr>
                  <a:spLocks noChangeArrowheads="1"/>
                </p:cNvSpPr>
                <p:nvPr/>
              </p:nvSpPr>
              <p:spPr bwMode="gray">
                <a:xfrm>
                  <a:off x="880" y="1279"/>
                  <a:ext cx="2930" cy="381"/>
                </a:xfrm>
                <a:prstGeom prst="roundRect">
                  <a:avLst>
                    <a:gd name="adj" fmla="val 50000"/>
                  </a:avLst>
                </a:prstGeom>
                <a:gradFill rotWithShape="1">
                  <a:gsLst>
                    <a:gs pos="0">
                      <a:schemeClr val="bg2"/>
                    </a:gs>
                    <a:gs pos="100000">
                      <a:schemeClr val="bg2">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grpSp>
          <p:sp>
            <p:nvSpPr>
              <p:cNvPr id="80" name="TextBox 79"/>
              <p:cNvSpPr txBox="1"/>
              <p:nvPr/>
            </p:nvSpPr>
            <p:spPr>
              <a:xfrm>
                <a:off x="3003278" y="1964016"/>
                <a:ext cx="1589164" cy="338554"/>
              </a:xfrm>
              <a:prstGeom prst="rect">
                <a:avLst/>
              </a:prstGeom>
              <a:noFill/>
            </p:spPr>
            <p:txBody>
              <a:bodyPr wrap="square" rtlCol="0">
                <a:spAutoFit/>
              </a:bodyPr>
              <a:lstStyle/>
              <a:p>
                <a:pPr algn="ctr" eaLnBrk="0" fontAlgn="base" hangingPunct="0">
                  <a:spcBef>
                    <a:spcPct val="0"/>
                  </a:spcBef>
                  <a:spcAft>
                    <a:spcPct val="0"/>
                  </a:spcAft>
                </a:pPr>
                <a:endParaRPr lang="en-US" sz="1600" dirty="0">
                  <a:solidFill>
                    <a:prstClr val="black"/>
                  </a:solidFill>
                  <a:latin typeface="Times New Roman" pitchFamily="18" charset="0"/>
                  <a:cs typeface="B Homa" panose="00000400000000000000" pitchFamily="2" charset="-78"/>
                </a:endParaRPr>
              </a:p>
            </p:txBody>
          </p:sp>
        </p:grpSp>
        <p:sp>
          <p:nvSpPr>
            <p:cNvPr id="31" name="Rectangle 30"/>
            <p:cNvSpPr/>
            <p:nvPr/>
          </p:nvSpPr>
          <p:spPr>
            <a:xfrm>
              <a:off x="495422" y="2032224"/>
              <a:ext cx="3821880" cy="369332"/>
            </a:xfrm>
            <a:prstGeom prst="rect">
              <a:avLst/>
            </a:prstGeom>
          </p:spPr>
          <p:txBody>
            <a:bodyPr wrap="none">
              <a:spAutoFit/>
            </a:bodyPr>
            <a:lstStyle/>
            <a:p>
              <a:pPr algn="l" rtl="0" eaLnBrk="0" fontAlgn="base" hangingPunct="0">
                <a:spcBef>
                  <a:spcPct val="0"/>
                </a:spcBef>
                <a:spcAft>
                  <a:spcPct val="0"/>
                </a:spcAft>
              </a:pPr>
              <a:r>
                <a:rPr lang="fa-IR" dirty="0">
                  <a:solidFill>
                    <a:prstClr val="black"/>
                  </a:solidFill>
                  <a:latin typeface="Times New Roman" pitchFamily="18" charset="0"/>
                  <a:cs typeface="B Homa" panose="00000400000000000000" pitchFamily="2" charset="-78"/>
                </a:rPr>
                <a:t>عدم تعادل منطقه اصفهان و دیگر نقاط استان </a:t>
              </a:r>
              <a:endParaRPr lang="en-US" dirty="0">
                <a:solidFill>
                  <a:prstClr val="black"/>
                </a:solidFill>
                <a:latin typeface="Times New Roman" pitchFamily="18" charset="0"/>
                <a:cs typeface="B Homa" panose="00000400000000000000" pitchFamily="2" charset="-78"/>
              </a:endParaRPr>
            </a:p>
          </p:txBody>
        </p:sp>
      </p:grpSp>
      <p:grpSp>
        <p:nvGrpSpPr>
          <p:cNvPr id="42" name="Group 41"/>
          <p:cNvGrpSpPr/>
          <p:nvPr/>
        </p:nvGrpSpPr>
        <p:grpSpPr>
          <a:xfrm>
            <a:off x="380935" y="3097657"/>
            <a:ext cx="3930155" cy="623887"/>
            <a:chOff x="470489" y="2701114"/>
            <a:chExt cx="3930155" cy="623887"/>
          </a:xfrm>
        </p:grpSpPr>
        <p:grpSp>
          <p:nvGrpSpPr>
            <p:cNvPr id="84" name="Group 32"/>
            <p:cNvGrpSpPr>
              <a:grpSpLocks/>
            </p:cNvGrpSpPr>
            <p:nvPr/>
          </p:nvGrpSpPr>
          <p:grpSpPr bwMode="auto">
            <a:xfrm>
              <a:off x="470489" y="2701114"/>
              <a:ext cx="3930155" cy="623887"/>
              <a:chOff x="888" y="1807"/>
              <a:chExt cx="2930" cy="393"/>
            </a:xfrm>
          </p:grpSpPr>
          <p:sp>
            <p:nvSpPr>
              <p:cNvPr id="86" name="AutoShape 10"/>
              <p:cNvSpPr>
                <a:spLocks noChangeArrowheads="1"/>
              </p:cNvSpPr>
              <p:nvPr/>
            </p:nvSpPr>
            <p:spPr bwMode="gray">
              <a:xfrm>
                <a:off x="888" y="1823"/>
                <a:ext cx="2928" cy="377"/>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sp>
            <p:nvSpPr>
              <p:cNvPr id="87" name="AutoShape 11"/>
              <p:cNvSpPr>
                <a:spLocks noChangeArrowheads="1"/>
              </p:cNvSpPr>
              <p:nvPr/>
            </p:nvSpPr>
            <p:spPr bwMode="gray">
              <a:xfrm>
                <a:off x="888" y="1807"/>
                <a:ext cx="2930" cy="381"/>
              </a:xfrm>
              <a:prstGeom prst="roundRect">
                <a:avLst>
                  <a:gd name="adj" fmla="val 50000"/>
                </a:avLst>
              </a:prstGeom>
              <a:gradFill rotWithShape="1">
                <a:gsLst>
                  <a:gs pos="0">
                    <a:schemeClr val="folHlink"/>
                  </a:gs>
                  <a:gs pos="100000">
                    <a:schemeClr val="folHlink">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grpSp>
        <p:sp>
          <p:nvSpPr>
            <p:cNvPr id="33" name="Rectangle 32"/>
            <p:cNvSpPr/>
            <p:nvPr/>
          </p:nvSpPr>
          <p:spPr>
            <a:xfrm>
              <a:off x="777486" y="2792310"/>
              <a:ext cx="3166251" cy="369332"/>
            </a:xfrm>
            <a:prstGeom prst="rect">
              <a:avLst/>
            </a:prstGeom>
          </p:spPr>
          <p:txBody>
            <a:bodyPr wrap="none">
              <a:spAutoFit/>
            </a:bodyPr>
            <a:lstStyle/>
            <a:p>
              <a:pPr algn="l" rtl="0" eaLnBrk="0" fontAlgn="base" hangingPunct="0">
                <a:spcBef>
                  <a:spcPct val="0"/>
                </a:spcBef>
                <a:spcAft>
                  <a:spcPct val="0"/>
                </a:spcAft>
              </a:pPr>
              <a:r>
                <a:rPr lang="fa-IR" dirty="0">
                  <a:solidFill>
                    <a:prstClr val="black"/>
                  </a:solidFill>
                  <a:latin typeface="Times New Roman" pitchFamily="18" charset="0"/>
                  <a:cs typeface="B Homa" panose="00000400000000000000" pitchFamily="2" charset="-78"/>
                </a:rPr>
                <a:t>ناپایدار بودن سیستم اسکان جمعیت </a:t>
              </a:r>
              <a:endParaRPr lang="en-US" dirty="0">
                <a:solidFill>
                  <a:prstClr val="black"/>
                </a:solidFill>
                <a:latin typeface="Times New Roman" pitchFamily="18" charset="0"/>
                <a:cs typeface="B Homa" panose="00000400000000000000" pitchFamily="2" charset="-78"/>
              </a:endParaRPr>
            </a:p>
          </p:txBody>
        </p:sp>
      </p:grpSp>
      <p:grpSp>
        <p:nvGrpSpPr>
          <p:cNvPr id="35" name="Group 34"/>
          <p:cNvGrpSpPr/>
          <p:nvPr/>
        </p:nvGrpSpPr>
        <p:grpSpPr>
          <a:xfrm>
            <a:off x="356193" y="4257292"/>
            <a:ext cx="3999578" cy="623887"/>
            <a:chOff x="466919" y="3457225"/>
            <a:chExt cx="3999578" cy="623887"/>
          </a:xfrm>
        </p:grpSpPr>
        <p:grpSp>
          <p:nvGrpSpPr>
            <p:cNvPr id="89" name="Group 31"/>
            <p:cNvGrpSpPr>
              <a:grpSpLocks/>
            </p:cNvGrpSpPr>
            <p:nvPr/>
          </p:nvGrpSpPr>
          <p:grpSpPr bwMode="auto">
            <a:xfrm>
              <a:off x="466919" y="3457225"/>
              <a:ext cx="3999578" cy="623887"/>
              <a:chOff x="880" y="1279"/>
              <a:chExt cx="2930" cy="393"/>
            </a:xfrm>
          </p:grpSpPr>
          <p:sp>
            <p:nvSpPr>
              <p:cNvPr id="91" name="AutoShape 6"/>
              <p:cNvSpPr>
                <a:spLocks noChangeArrowheads="1"/>
              </p:cNvSpPr>
              <p:nvPr/>
            </p:nvSpPr>
            <p:spPr bwMode="gray">
              <a:xfrm>
                <a:off x="880" y="1295"/>
                <a:ext cx="2928" cy="377"/>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sp>
            <p:nvSpPr>
              <p:cNvPr id="92" name="AutoShape 7"/>
              <p:cNvSpPr>
                <a:spLocks noChangeArrowheads="1"/>
              </p:cNvSpPr>
              <p:nvPr/>
            </p:nvSpPr>
            <p:spPr bwMode="gray">
              <a:xfrm>
                <a:off x="880" y="1279"/>
                <a:ext cx="2930" cy="381"/>
              </a:xfrm>
              <a:prstGeom prst="roundRect">
                <a:avLst>
                  <a:gd name="adj" fmla="val 50000"/>
                </a:avLst>
              </a:prstGeom>
              <a:gradFill rotWithShape="1">
                <a:gsLst>
                  <a:gs pos="0">
                    <a:schemeClr val="bg2"/>
                  </a:gs>
                  <a:gs pos="100000">
                    <a:schemeClr val="bg2">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grpSp>
        <p:sp>
          <p:nvSpPr>
            <p:cNvPr id="34" name="Rectangle 33"/>
            <p:cNvSpPr/>
            <p:nvPr/>
          </p:nvSpPr>
          <p:spPr>
            <a:xfrm>
              <a:off x="1098953" y="3526416"/>
              <a:ext cx="2863284" cy="369332"/>
            </a:xfrm>
            <a:prstGeom prst="rect">
              <a:avLst/>
            </a:prstGeom>
          </p:spPr>
          <p:txBody>
            <a:bodyPr wrap="none">
              <a:spAutoFit/>
            </a:bodyPr>
            <a:lstStyle/>
            <a:p>
              <a:pPr algn="l" rtl="0" eaLnBrk="0" fontAlgn="base" hangingPunct="0">
                <a:spcBef>
                  <a:spcPct val="0"/>
                </a:spcBef>
                <a:spcAft>
                  <a:spcPct val="0"/>
                </a:spcAft>
              </a:pPr>
              <a:r>
                <a:rPr lang="fa-IR" dirty="0">
                  <a:solidFill>
                    <a:prstClr val="black"/>
                  </a:solidFill>
                  <a:latin typeface="Times New Roman" pitchFamily="18" charset="0"/>
                  <a:cs typeface="B Homa" panose="00000400000000000000" pitchFamily="2" charset="-78"/>
                </a:rPr>
                <a:t>صحیح نبودن سیستم منطقه بندی </a:t>
              </a:r>
              <a:endParaRPr lang="en-US" dirty="0">
                <a:solidFill>
                  <a:prstClr val="black"/>
                </a:solidFill>
                <a:latin typeface="Times New Roman" pitchFamily="18" charset="0"/>
                <a:cs typeface="B Homa" panose="00000400000000000000" pitchFamily="2" charset="-78"/>
              </a:endParaRPr>
            </a:p>
          </p:txBody>
        </p:sp>
      </p:grpSp>
      <p:cxnSp>
        <p:nvCxnSpPr>
          <p:cNvPr id="49" name="Elbow Connector 48"/>
          <p:cNvCxnSpPr>
            <a:stCxn id="40" idx="1"/>
            <a:endCxn id="81" idx="3"/>
          </p:cNvCxnSpPr>
          <p:nvPr/>
        </p:nvCxnSpPr>
        <p:spPr bwMode="auto">
          <a:xfrm rot="10800000">
            <a:off x="4334268" y="2282963"/>
            <a:ext cx="421870" cy="1214777"/>
          </a:xfrm>
          <a:prstGeom prst="bentConnector3">
            <a:avLst/>
          </a:prstGeom>
          <a:ln>
            <a:solidFill>
              <a:srgbClr val="5E3901"/>
            </a:solidFill>
            <a:headEnd type="none" w="med" len="med"/>
            <a:tailEnd type="none" w="med" len="med"/>
          </a:ln>
          <a:extLst/>
        </p:spPr>
        <p:style>
          <a:lnRef idx="3">
            <a:schemeClr val="dk1"/>
          </a:lnRef>
          <a:fillRef idx="0">
            <a:schemeClr val="dk1"/>
          </a:fillRef>
          <a:effectRef idx="2">
            <a:schemeClr val="dk1"/>
          </a:effectRef>
          <a:fontRef idx="minor">
            <a:schemeClr val="tx1"/>
          </a:fontRef>
        </p:style>
      </p:cxnSp>
      <p:cxnSp>
        <p:nvCxnSpPr>
          <p:cNvPr id="51" name="Elbow Connector 50"/>
          <p:cNvCxnSpPr/>
          <p:nvPr/>
        </p:nvCxnSpPr>
        <p:spPr bwMode="auto">
          <a:xfrm rot="10800000" flipV="1">
            <a:off x="4368650" y="3475135"/>
            <a:ext cx="364954" cy="1084575"/>
          </a:xfrm>
          <a:prstGeom prst="bentConnector3">
            <a:avLst/>
          </a:prstGeom>
          <a:ln>
            <a:solidFill>
              <a:srgbClr val="5E3901"/>
            </a:solidFill>
            <a:headEnd type="none" w="med" len="med"/>
            <a:tailEnd type="none" w="med" len="med"/>
          </a:ln>
          <a:extLst/>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4167281138"/>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4"/>
                                        </p:tgtEl>
                                        <p:attrNameLst>
                                          <p:attrName>style.visibility</p:attrName>
                                        </p:attrNameLst>
                                      </p:cBhvr>
                                      <p:to>
                                        <p:strVal val="visible"/>
                                      </p:to>
                                    </p:set>
                                    <p:animEffect transition="in" filter="fade">
                                      <p:cBhvr>
                                        <p:cTn id="12" dur="500"/>
                                        <p:tgtEl>
                                          <p:spTgt spid="74"/>
                                        </p:tgtEl>
                                      </p:cBhvr>
                                    </p:animEffect>
                                  </p:childTnLst>
                                </p:cTn>
                              </p:par>
                              <p:par>
                                <p:cTn id="13" presetID="10" presetClass="entr" presetSubtype="0" fill="hold" nodeType="with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51"/>
                                        </p:tgtEl>
                                        <p:attrNameLst>
                                          <p:attrName>style.visibility</p:attrName>
                                        </p:attrNameLst>
                                      </p:cBhvr>
                                      <p:to>
                                        <p:strVal val="visible"/>
                                      </p:to>
                                    </p:set>
                                    <p:animEffect transition="in" filter="fade">
                                      <p:cBhvr>
                                        <p:cTn id="20" dur="500"/>
                                        <p:tgtEl>
                                          <p:spTgt spid="51"/>
                                        </p:tgtEl>
                                      </p:cBhvr>
                                    </p:animEffect>
                                  </p:childTnLst>
                                </p:cTn>
                              </p:par>
                              <p:par>
                                <p:cTn id="21" presetID="10" presetClass="entr" presetSubtype="0" fill="hold" nodeType="withEffect">
                                  <p:stCondLst>
                                    <p:cond delay="0"/>
                                  </p:stCondLst>
                                  <p:childTnLst>
                                    <p:set>
                                      <p:cBhvr>
                                        <p:cTn id="22" dur="1" fill="hold">
                                          <p:stCondLst>
                                            <p:cond delay="0"/>
                                          </p:stCondLst>
                                        </p:cTn>
                                        <p:tgtEl>
                                          <p:spTgt spid="49"/>
                                        </p:tgtEl>
                                        <p:attrNameLst>
                                          <p:attrName>style.visibility</p:attrName>
                                        </p:attrNameLst>
                                      </p:cBhvr>
                                      <p:to>
                                        <p:strVal val="visible"/>
                                      </p:to>
                                    </p:set>
                                    <p:animEffect transition="in" filter="fade">
                                      <p:cBhvr>
                                        <p:cTn id="23" dur="500"/>
                                        <p:tgtEl>
                                          <p:spTgt spid="49"/>
                                        </p:tgtEl>
                                      </p:cBhvr>
                                    </p:animEffect>
                                  </p:childTnLst>
                                </p:cTn>
                              </p:par>
                              <p:par>
                                <p:cTn id="24" presetID="10" presetClass="entr" presetSubtype="0" fill="hold" nodeType="withEffect">
                                  <p:stCondLst>
                                    <p:cond delay="0"/>
                                  </p:stCondLst>
                                  <p:childTnLst>
                                    <p:set>
                                      <p:cBhvr>
                                        <p:cTn id="25" dur="1" fill="hold">
                                          <p:stCondLst>
                                            <p:cond delay="0"/>
                                          </p:stCondLst>
                                        </p:cTn>
                                        <p:tgtEl>
                                          <p:spTgt spid="32"/>
                                        </p:tgtEl>
                                        <p:attrNameLst>
                                          <p:attrName>style.visibility</p:attrName>
                                        </p:attrNameLst>
                                      </p:cBhvr>
                                      <p:to>
                                        <p:strVal val="visible"/>
                                      </p:to>
                                    </p:set>
                                    <p:animEffect transition="in" filter="fade">
                                      <p:cBhvr>
                                        <p:cTn id="26" dur="500"/>
                                        <p:tgtEl>
                                          <p:spTgt spid="32"/>
                                        </p:tgtEl>
                                      </p:cBhvr>
                                    </p:animEffect>
                                  </p:childTnLst>
                                </p:cTn>
                              </p:par>
                              <p:par>
                                <p:cTn id="27" presetID="10" presetClass="entr" presetSubtype="0" fill="hold" nodeType="withEffect">
                                  <p:stCondLst>
                                    <p:cond delay="0"/>
                                  </p:stCondLst>
                                  <p:childTnLst>
                                    <p:set>
                                      <p:cBhvr>
                                        <p:cTn id="28" dur="1" fill="hold">
                                          <p:stCondLst>
                                            <p:cond delay="0"/>
                                          </p:stCondLst>
                                        </p:cTn>
                                        <p:tgtEl>
                                          <p:spTgt spid="42"/>
                                        </p:tgtEl>
                                        <p:attrNameLst>
                                          <p:attrName>style.visibility</p:attrName>
                                        </p:attrNameLst>
                                      </p:cBhvr>
                                      <p:to>
                                        <p:strVal val="visible"/>
                                      </p:to>
                                    </p:set>
                                    <p:animEffect transition="in" filter="fade">
                                      <p:cBhvr>
                                        <p:cTn id="29" dur="500"/>
                                        <p:tgtEl>
                                          <p:spTgt spid="42"/>
                                        </p:tgtEl>
                                      </p:cBhvr>
                                    </p:animEffect>
                                  </p:childTnLst>
                                </p:cTn>
                              </p:par>
                              <p:par>
                                <p:cTn id="30" presetID="10" presetClass="entr" presetSubtype="0" fill="hold" nodeType="withEffect">
                                  <p:stCondLst>
                                    <p:cond delay="0"/>
                                  </p:stCondLst>
                                  <p:childTnLst>
                                    <p:set>
                                      <p:cBhvr>
                                        <p:cTn id="31" dur="1" fill="hold">
                                          <p:stCondLst>
                                            <p:cond delay="0"/>
                                          </p:stCondLst>
                                        </p:cTn>
                                        <p:tgtEl>
                                          <p:spTgt spid="35"/>
                                        </p:tgtEl>
                                        <p:attrNameLst>
                                          <p:attrName>style.visibility</p:attrName>
                                        </p:attrNameLst>
                                      </p:cBhvr>
                                      <p:to>
                                        <p:strVal val="visible"/>
                                      </p:to>
                                    </p:set>
                                    <p:animEffect transition="in" filter="fade">
                                      <p:cBhvr>
                                        <p:cTn id="32"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51270" y="202454"/>
            <a:ext cx="837127" cy="400110"/>
          </a:xfrm>
          <a:prstGeom prst="rect">
            <a:avLst/>
          </a:prstGeom>
          <a:noFill/>
        </p:spPr>
        <p:txBody>
          <a:bodyPr wrap="square" rtlCol="0">
            <a:spAutoFit/>
          </a:bodyPr>
          <a:lstStyle/>
          <a:p>
            <a:pPr algn="l" rtl="0" eaLnBrk="0" fontAlgn="base" hangingPunct="0">
              <a:spcBef>
                <a:spcPct val="0"/>
              </a:spcBef>
              <a:spcAft>
                <a:spcPct val="0"/>
              </a:spcAft>
            </a:pPr>
            <a:r>
              <a:rPr lang="fa-IR" sz="2000" dirty="0">
                <a:solidFill>
                  <a:prstClr val="black"/>
                </a:solidFill>
                <a:latin typeface="Times New Roman" pitchFamily="18" charset="0"/>
                <a:cs typeface="B Titr" panose="00000700000000000000" pitchFamily="2" charset="-78"/>
              </a:rPr>
              <a:t>شناخت</a:t>
            </a:r>
            <a:endParaRPr lang="en-US" sz="2000" dirty="0">
              <a:solidFill>
                <a:prstClr val="black"/>
              </a:solidFill>
              <a:latin typeface="Times New Roman" pitchFamily="18" charset="0"/>
              <a:cs typeface="B Titr" panose="00000700000000000000" pitchFamily="2" charset="-78"/>
            </a:endParaRPr>
          </a:p>
        </p:txBody>
      </p:sp>
      <p:sp>
        <p:nvSpPr>
          <p:cNvPr id="3" name="TextBox 2"/>
          <p:cNvSpPr txBox="1"/>
          <p:nvPr/>
        </p:nvSpPr>
        <p:spPr>
          <a:xfrm>
            <a:off x="1603537" y="202454"/>
            <a:ext cx="837127" cy="400110"/>
          </a:xfrm>
          <a:prstGeom prst="rect">
            <a:avLst/>
          </a:prstGeom>
          <a:noFill/>
        </p:spPr>
        <p:txBody>
          <a:bodyPr wrap="square" rtlCol="0">
            <a:spAutoFit/>
          </a:bodyPr>
          <a:lstStyle/>
          <a:p>
            <a:pPr algn="l" rtl="0" eaLnBrk="0" fontAlgn="base" hangingPunct="0">
              <a:spcBef>
                <a:spcPct val="0"/>
              </a:spcBef>
              <a:spcAft>
                <a:spcPct val="0"/>
              </a:spcAft>
            </a:pPr>
            <a:r>
              <a:rPr lang="fa-IR" sz="2000" dirty="0">
                <a:solidFill>
                  <a:prstClr val="black"/>
                </a:solidFill>
                <a:latin typeface="Times New Roman" pitchFamily="18" charset="0"/>
                <a:cs typeface="B Titr" panose="00000700000000000000" pitchFamily="2" charset="-78"/>
              </a:rPr>
              <a:t>تحلیل</a:t>
            </a:r>
            <a:endParaRPr lang="en-US" sz="2000" dirty="0">
              <a:solidFill>
                <a:prstClr val="black"/>
              </a:solidFill>
              <a:latin typeface="Times New Roman" pitchFamily="18" charset="0"/>
              <a:cs typeface="B Titr" panose="00000700000000000000" pitchFamily="2" charset="-78"/>
            </a:endParaRPr>
          </a:p>
        </p:txBody>
      </p:sp>
      <p:sp>
        <p:nvSpPr>
          <p:cNvPr id="4" name="TextBox 3"/>
          <p:cNvSpPr txBox="1"/>
          <p:nvPr/>
        </p:nvSpPr>
        <p:spPr>
          <a:xfrm>
            <a:off x="368682" y="189575"/>
            <a:ext cx="837127" cy="400110"/>
          </a:xfrm>
          <a:prstGeom prst="rect">
            <a:avLst/>
          </a:prstGeom>
          <a:noFill/>
        </p:spPr>
        <p:txBody>
          <a:bodyPr wrap="square" rtlCol="0">
            <a:spAutoFit/>
          </a:bodyPr>
          <a:lstStyle/>
          <a:p>
            <a:pPr algn="l" rtl="0" eaLnBrk="0" fontAlgn="base" hangingPunct="0">
              <a:spcBef>
                <a:spcPct val="0"/>
              </a:spcBef>
              <a:spcAft>
                <a:spcPct val="0"/>
              </a:spcAft>
            </a:pPr>
            <a:r>
              <a:rPr lang="fa-IR" sz="2000" dirty="0">
                <a:solidFill>
                  <a:prstClr val="black"/>
                </a:solidFill>
                <a:latin typeface="Times New Roman" pitchFamily="18" charset="0"/>
                <a:cs typeface="B Titr" panose="00000700000000000000" pitchFamily="2" charset="-78"/>
              </a:rPr>
              <a:t>طرح</a:t>
            </a:r>
            <a:endParaRPr lang="en-US" sz="2000" dirty="0">
              <a:solidFill>
                <a:prstClr val="black"/>
              </a:solidFill>
              <a:latin typeface="Times New Roman" pitchFamily="18" charset="0"/>
              <a:cs typeface="B Titr" panose="00000700000000000000" pitchFamily="2" charset="-78"/>
            </a:endParaRPr>
          </a:p>
        </p:txBody>
      </p:sp>
      <p:sp>
        <p:nvSpPr>
          <p:cNvPr id="5" name="TextBox 4"/>
          <p:cNvSpPr txBox="1"/>
          <p:nvPr/>
        </p:nvSpPr>
        <p:spPr>
          <a:xfrm>
            <a:off x="3844274" y="160209"/>
            <a:ext cx="3902299" cy="461665"/>
          </a:xfrm>
          <a:prstGeom prst="rect">
            <a:avLst/>
          </a:prstGeom>
          <a:noFill/>
        </p:spPr>
        <p:txBody>
          <a:bodyPr wrap="square" rtlCol="0">
            <a:spAutoFit/>
          </a:bodyPr>
          <a:lstStyle/>
          <a:p>
            <a:pPr eaLnBrk="0" fontAlgn="base" hangingPunct="0">
              <a:spcBef>
                <a:spcPct val="0"/>
              </a:spcBef>
              <a:spcAft>
                <a:spcPct val="0"/>
              </a:spcAft>
            </a:pPr>
            <a:r>
              <a:rPr lang="fa-IR" sz="2400" dirty="0">
                <a:solidFill>
                  <a:prstClr val="white"/>
                </a:solidFill>
                <a:latin typeface="Times New Roman" pitchFamily="18" charset="0"/>
                <a:cs typeface="B Titr" panose="00000700000000000000" pitchFamily="2" charset="-78"/>
              </a:rPr>
              <a:t>تحلیل وضع موجود منطقه</a:t>
            </a:r>
            <a:endParaRPr lang="en-US" sz="2400" dirty="0">
              <a:solidFill>
                <a:prstClr val="white"/>
              </a:solidFill>
              <a:latin typeface="Times New Roman" pitchFamily="18" charset="0"/>
              <a:cs typeface="B Titr" panose="00000700000000000000" pitchFamily="2" charset="-78"/>
            </a:endParaRPr>
          </a:p>
        </p:txBody>
      </p:sp>
      <p:grpSp>
        <p:nvGrpSpPr>
          <p:cNvPr id="61" name="Group 60"/>
          <p:cNvGrpSpPr/>
          <p:nvPr/>
        </p:nvGrpSpPr>
        <p:grpSpPr>
          <a:xfrm>
            <a:off x="1905917" y="1570676"/>
            <a:ext cx="7128587" cy="623887"/>
            <a:chOff x="1905917" y="1570676"/>
            <a:chExt cx="7128587" cy="623887"/>
          </a:xfrm>
        </p:grpSpPr>
        <p:grpSp>
          <p:nvGrpSpPr>
            <p:cNvPr id="7" name="Group 6"/>
            <p:cNvGrpSpPr/>
            <p:nvPr/>
          </p:nvGrpSpPr>
          <p:grpSpPr>
            <a:xfrm>
              <a:off x="1905917" y="1570676"/>
              <a:ext cx="7128587" cy="623887"/>
              <a:chOff x="4610637" y="1414028"/>
              <a:chExt cx="4453717" cy="623887"/>
            </a:xfrm>
          </p:grpSpPr>
          <p:grpSp>
            <p:nvGrpSpPr>
              <p:cNvPr id="9" name="Group 8"/>
              <p:cNvGrpSpPr/>
              <p:nvPr/>
            </p:nvGrpSpPr>
            <p:grpSpPr>
              <a:xfrm>
                <a:off x="4610637" y="1414028"/>
                <a:ext cx="4453717" cy="623887"/>
                <a:chOff x="2263820" y="1229525"/>
                <a:chExt cx="1589164" cy="623887"/>
              </a:xfrm>
            </p:grpSpPr>
            <p:grpSp>
              <p:nvGrpSpPr>
                <p:cNvPr id="11" name="Group 31"/>
                <p:cNvGrpSpPr>
                  <a:grpSpLocks/>
                </p:cNvGrpSpPr>
                <p:nvPr/>
              </p:nvGrpSpPr>
              <p:grpSpPr bwMode="auto">
                <a:xfrm>
                  <a:off x="2380441" y="1229525"/>
                  <a:ext cx="1459335" cy="623887"/>
                  <a:chOff x="880" y="1279"/>
                  <a:chExt cx="2930" cy="393"/>
                </a:xfrm>
              </p:grpSpPr>
              <p:sp>
                <p:nvSpPr>
                  <p:cNvPr id="13" name="AutoShape 6"/>
                  <p:cNvSpPr>
                    <a:spLocks noChangeArrowheads="1"/>
                  </p:cNvSpPr>
                  <p:nvPr/>
                </p:nvSpPr>
                <p:spPr bwMode="gray">
                  <a:xfrm>
                    <a:off x="880" y="1295"/>
                    <a:ext cx="2928" cy="377"/>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sp>
                <p:nvSpPr>
                  <p:cNvPr id="14" name="AutoShape 7"/>
                  <p:cNvSpPr>
                    <a:spLocks noChangeArrowheads="1"/>
                  </p:cNvSpPr>
                  <p:nvPr/>
                </p:nvSpPr>
                <p:spPr bwMode="gray">
                  <a:xfrm>
                    <a:off x="880" y="1279"/>
                    <a:ext cx="2930" cy="381"/>
                  </a:xfrm>
                  <a:prstGeom prst="roundRect">
                    <a:avLst>
                      <a:gd name="adj" fmla="val 50000"/>
                    </a:avLst>
                  </a:prstGeom>
                  <a:gradFill rotWithShape="1">
                    <a:gsLst>
                      <a:gs pos="0">
                        <a:schemeClr val="bg2"/>
                      </a:gs>
                      <a:gs pos="100000">
                        <a:schemeClr val="bg2">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grpSp>
            <p:sp>
              <p:nvSpPr>
                <p:cNvPr id="12" name="TextBox 11"/>
                <p:cNvSpPr txBox="1"/>
                <p:nvPr/>
              </p:nvSpPr>
              <p:spPr>
                <a:xfrm>
                  <a:off x="2263820" y="1326004"/>
                  <a:ext cx="1589164" cy="369332"/>
                </a:xfrm>
                <a:prstGeom prst="rect">
                  <a:avLst/>
                </a:prstGeom>
                <a:noFill/>
              </p:spPr>
              <p:txBody>
                <a:bodyPr wrap="square" rtlCol="0">
                  <a:spAutoFit/>
                </a:bodyPr>
                <a:lstStyle/>
                <a:p>
                  <a:pPr eaLnBrk="0" fontAlgn="base" hangingPunct="0">
                    <a:spcBef>
                      <a:spcPct val="0"/>
                    </a:spcBef>
                    <a:spcAft>
                      <a:spcPct val="0"/>
                    </a:spcAft>
                  </a:pPr>
                  <a:endParaRPr lang="en-US" dirty="0">
                    <a:solidFill>
                      <a:prstClr val="black"/>
                    </a:solidFill>
                    <a:latin typeface="Times New Roman" pitchFamily="18" charset="0"/>
                    <a:cs typeface="B Roya" panose="00000400000000000000" pitchFamily="2" charset="-78"/>
                  </a:endParaRPr>
                </a:p>
              </p:txBody>
            </p:sp>
          </p:grpSp>
          <p:sp>
            <p:nvSpPr>
              <p:cNvPr id="10" name="Rectangle 9"/>
              <p:cNvSpPr/>
              <p:nvPr/>
            </p:nvSpPr>
            <p:spPr>
              <a:xfrm>
                <a:off x="8779054" y="1519210"/>
                <a:ext cx="99956" cy="369332"/>
              </a:xfrm>
              <a:prstGeom prst="rect">
                <a:avLst/>
              </a:prstGeom>
            </p:spPr>
            <p:txBody>
              <a:bodyPr wrap="none">
                <a:spAutoFit/>
              </a:bodyPr>
              <a:lstStyle/>
              <a:p>
                <a:pPr eaLnBrk="0" fontAlgn="base" hangingPunct="0">
                  <a:spcBef>
                    <a:spcPct val="0"/>
                  </a:spcBef>
                  <a:spcAft>
                    <a:spcPct val="0"/>
                  </a:spcAft>
                </a:pPr>
                <a:endParaRPr lang="fa-IR" dirty="0">
                  <a:solidFill>
                    <a:prstClr val="black"/>
                  </a:solidFill>
                  <a:latin typeface="Times New Roman" pitchFamily="18" charset="0"/>
                  <a:cs typeface="B Roya" panose="00000400000000000000" pitchFamily="2" charset="-78"/>
                </a:endParaRPr>
              </a:p>
            </p:txBody>
          </p:sp>
        </p:grpSp>
        <p:sp>
          <p:nvSpPr>
            <p:cNvPr id="41" name="Rectangle 40"/>
            <p:cNvSpPr/>
            <p:nvPr/>
          </p:nvSpPr>
          <p:spPr>
            <a:xfrm>
              <a:off x="2189409" y="1617692"/>
              <a:ext cx="6690694" cy="388696"/>
            </a:xfrm>
            <a:prstGeom prst="rect">
              <a:avLst/>
            </a:prstGeom>
          </p:spPr>
          <p:txBody>
            <a:bodyPr wrap="square">
              <a:spAutoFit/>
            </a:bodyPr>
            <a:lstStyle/>
            <a:p>
              <a:pPr eaLnBrk="0" fontAlgn="base" hangingPunct="0">
                <a:lnSpc>
                  <a:spcPct val="107000"/>
                </a:lnSpc>
                <a:spcAft>
                  <a:spcPts val="800"/>
                </a:spcAft>
                <a:tabLst>
                  <a:tab pos="4084955" algn="l"/>
                </a:tabLst>
              </a:pPr>
              <a:r>
                <a:rPr lang="fa-IR" b="1" dirty="0">
                  <a:solidFill>
                    <a:prstClr val="black"/>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B Roya" panose="00000400000000000000" pitchFamily="2" charset="-78"/>
                </a:rPr>
                <a:t>عدم تعادل منطقه اصفهان و دیگر نقاط استان </a:t>
              </a: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سبب ایجاد مشکلات زیر گردیده است:</a:t>
              </a:r>
              <a:endParaRPr lang="en-US" sz="1400" dirty="0">
                <a:solidFill>
                  <a:prstClr val="black"/>
                </a:solidFill>
                <a:latin typeface="Calibri" panose="020F0502020204030204" pitchFamily="34" charset="0"/>
                <a:ea typeface="Calibri" panose="020F0502020204030204" pitchFamily="34" charset="0"/>
                <a:cs typeface="B Roya" panose="00000400000000000000" pitchFamily="2" charset="-78"/>
              </a:endParaRPr>
            </a:p>
          </p:txBody>
        </p:sp>
      </p:grpSp>
      <p:grpSp>
        <p:nvGrpSpPr>
          <p:cNvPr id="43" name="Group 42"/>
          <p:cNvGrpSpPr/>
          <p:nvPr/>
        </p:nvGrpSpPr>
        <p:grpSpPr>
          <a:xfrm>
            <a:off x="1037541" y="2405788"/>
            <a:ext cx="8001355" cy="710892"/>
            <a:chOff x="734096" y="2393163"/>
            <a:chExt cx="8233174" cy="710892"/>
          </a:xfrm>
        </p:grpSpPr>
        <p:grpSp>
          <p:nvGrpSpPr>
            <p:cNvPr id="16" name="Group 15"/>
            <p:cNvGrpSpPr/>
            <p:nvPr/>
          </p:nvGrpSpPr>
          <p:grpSpPr>
            <a:xfrm>
              <a:off x="734096" y="2393163"/>
              <a:ext cx="8233174" cy="710892"/>
              <a:chOff x="409113" y="2970901"/>
              <a:chExt cx="8484016" cy="710892"/>
            </a:xfrm>
          </p:grpSpPr>
          <p:grpSp>
            <p:nvGrpSpPr>
              <p:cNvPr id="18" name="Group 17"/>
              <p:cNvGrpSpPr/>
              <p:nvPr/>
            </p:nvGrpSpPr>
            <p:grpSpPr>
              <a:xfrm>
                <a:off x="409113" y="2970901"/>
                <a:ext cx="8484016" cy="710892"/>
                <a:chOff x="401739" y="2868957"/>
                <a:chExt cx="8484016" cy="710892"/>
              </a:xfrm>
            </p:grpSpPr>
            <p:grpSp>
              <p:nvGrpSpPr>
                <p:cNvPr id="20" name="Group 19"/>
                <p:cNvGrpSpPr/>
                <p:nvPr/>
              </p:nvGrpSpPr>
              <p:grpSpPr>
                <a:xfrm>
                  <a:off x="401739" y="2868957"/>
                  <a:ext cx="8484016" cy="710892"/>
                  <a:chOff x="481936" y="2493184"/>
                  <a:chExt cx="8484016" cy="710892"/>
                </a:xfrm>
              </p:grpSpPr>
              <p:grpSp>
                <p:nvGrpSpPr>
                  <p:cNvPr id="22" name="Group 21"/>
                  <p:cNvGrpSpPr/>
                  <p:nvPr/>
                </p:nvGrpSpPr>
                <p:grpSpPr>
                  <a:xfrm>
                    <a:off x="481936" y="2493184"/>
                    <a:ext cx="8484016" cy="710892"/>
                    <a:chOff x="274129" y="4229525"/>
                    <a:chExt cx="6563366" cy="718349"/>
                  </a:xfrm>
                </p:grpSpPr>
                <p:grpSp>
                  <p:nvGrpSpPr>
                    <p:cNvPr id="24" name="Group 33"/>
                    <p:cNvGrpSpPr>
                      <a:grpSpLocks/>
                    </p:cNvGrpSpPr>
                    <p:nvPr/>
                  </p:nvGrpSpPr>
                  <p:grpSpPr bwMode="auto">
                    <a:xfrm>
                      <a:off x="274129" y="4229525"/>
                      <a:ext cx="6563366" cy="718349"/>
                      <a:chOff x="888" y="2879"/>
                      <a:chExt cx="2930" cy="393"/>
                    </a:xfrm>
                  </p:grpSpPr>
                  <p:sp>
                    <p:nvSpPr>
                      <p:cNvPr id="26" name="AutoShape 18"/>
                      <p:cNvSpPr>
                        <a:spLocks noChangeArrowheads="1"/>
                      </p:cNvSpPr>
                      <p:nvPr/>
                    </p:nvSpPr>
                    <p:spPr bwMode="gray">
                      <a:xfrm>
                        <a:off x="888" y="2895"/>
                        <a:ext cx="2928" cy="377"/>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sp>
                    <p:nvSpPr>
                      <p:cNvPr id="27" name="AutoShape 19"/>
                      <p:cNvSpPr>
                        <a:spLocks noChangeArrowheads="1"/>
                      </p:cNvSpPr>
                      <p:nvPr/>
                    </p:nvSpPr>
                    <p:spPr bwMode="gray">
                      <a:xfrm>
                        <a:off x="888" y="2879"/>
                        <a:ext cx="2930" cy="381"/>
                      </a:xfrm>
                      <a:prstGeom prst="roundRect">
                        <a:avLst>
                          <a:gd name="adj" fmla="val 50000"/>
                        </a:avLst>
                      </a:prstGeom>
                      <a:gradFill rotWithShape="1">
                        <a:gsLst>
                          <a:gs pos="0">
                            <a:schemeClr val="folHlink"/>
                          </a:gs>
                          <a:gs pos="100000">
                            <a:schemeClr val="folHlink">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grpSp>
                <p:sp>
                  <p:nvSpPr>
                    <p:cNvPr id="25" name="TextBox 24"/>
                    <p:cNvSpPr txBox="1"/>
                    <p:nvPr/>
                  </p:nvSpPr>
                  <p:spPr>
                    <a:xfrm>
                      <a:off x="487231" y="4376847"/>
                      <a:ext cx="6345784" cy="380090"/>
                    </a:xfrm>
                    <a:prstGeom prst="rect">
                      <a:avLst/>
                    </a:prstGeom>
                    <a:noFill/>
                  </p:spPr>
                  <p:txBody>
                    <a:bodyPr wrap="square" rtlCol="0">
                      <a:spAutoFit/>
                    </a:bodyPr>
                    <a:lstStyle/>
                    <a:p>
                      <a:pPr eaLnBrk="0" fontAlgn="base" hangingPunct="0">
                        <a:spcBef>
                          <a:spcPct val="0"/>
                        </a:spcBef>
                        <a:spcAft>
                          <a:spcPct val="0"/>
                        </a:spcAft>
                      </a:pPr>
                      <a:endParaRPr lang="en-US" dirty="0">
                        <a:solidFill>
                          <a:prstClr val="black"/>
                        </a:solidFill>
                        <a:latin typeface="Times New Roman" pitchFamily="18" charset="0"/>
                        <a:cs typeface="B Roya" panose="00000400000000000000" pitchFamily="2" charset="-78"/>
                      </a:endParaRPr>
                    </a:p>
                  </p:txBody>
                </p:sp>
              </p:grpSp>
              <p:sp>
                <p:nvSpPr>
                  <p:cNvPr id="23" name="Rectangle 22"/>
                  <p:cNvSpPr/>
                  <p:nvPr/>
                </p:nvSpPr>
                <p:spPr>
                  <a:xfrm>
                    <a:off x="522227" y="2520535"/>
                    <a:ext cx="8229599" cy="369332"/>
                  </a:xfrm>
                  <a:prstGeom prst="rect">
                    <a:avLst/>
                  </a:prstGeom>
                </p:spPr>
                <p:txBody>
                  <a:bodyPr wrap="square">
                    <a:spAutoFit/>
                  </a:bodyPr>
                  <a:lstStyle/>
                  <a:p>
                    <a:pPr eaLnBrk="0" fontAlgn="base" hangingPunct="0">
                      <a:spcBef>
                        <a:spcPct val="0"/>
                      </a:spcBef>
                      <a:spcAft>
                        <a:spcPct val="0"/>
                      </a:spcAft>
                    </a:pPr>
                    <a:endParaRPr lang="en-US" dirty="0">
                      <a:solidFill>
                        <a:prstClr val="black"/>
                      </a:solidFill>
                      <a:latin typeface="Times New Roman" pitchFamily="18" charset="0"/>
                    </a:endParaRPr>
                  </a:p>
                </p:txBody>
              </p:sp>
            </p:grpSp>
            <p:sp>
              <p:nvSpPr>
                <p:cNvPr id="21" name="Rectangle 20"/>
                <p:cNvSpPr/>
                <p:nvPr/>
              </p:nvSpPr>
              <p:spPr>
                <a:xfrm>
                  <a:off x="583372" y="2921125"/>
                  <a:ext cx="8269890" cy="388696"/>
                </a:xfrm>
                <a:prstGeom prst="rect">
                  <a:avLst/>
                </a:prstGeom>
              </p:spPr>
              <p:txBody>
                <a:bodyPr wrap="square">
                  <a:spAutoFit/>
                </a:bodyPr>
                <a:lstStyle/>
                <a:p>
                  <a:pPr eaLnBrk="0" fontAlgn="base" hangingPunct="0">
                    <a:lnSpc>
                      <a:spcPct val="107000"/>
                    </a:lnSpc>
                    <a:spcAft>
                      <a:spcPts val="800"/>
                    </a:spcAft>
                    <a:tabLst>
                      <a:tab pos="4084955" algn="l"/>
                    </a:tabLst>
                  </a:pP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 </a:t>
                  </a:r>
                  <a:endParaRPr lang="en-US" sz="1100" dirty="0">
                    <a:solidFill>
                      <a:prstClr val="black"/>
                    </a:solidFill>
                    <a:latin typeface="Calibri" panose="020F0502020204030204" pitchFamily="34" charset="0"/>
                    <a:ea typeface="Calibri" panose="020F0502020204030204" pitchFamily="34" charset="0"/>
                    <a:cs typeface="Arial" panose="020B0604020202020204" pitchFamily="34" charset="0"/>
                  </a:endParaRPr>
                </a:p>
              </p:txBody>
            </p:sp>
          </p:grpSp>
          <p:sp>
            <p:nvSpPr>
              <p:cNvPr id="19" name="Rectangle 18"/>
              <p:cNvSpPr/>
              <p:nvPr/>
            </p:nvSpPr>
            <p:spPr>
              <a:xfrm>
                <a:off x="512371" y="3006124"/>
                <a:ext cx="8275680" cy="369332"/>
              </a:xfrm>
              <a:prstGeom prst="rect">
                <a:avLst/>
              </a:prstGeom>
            </p:spPr>
            <p:txBody>
              <a:bodyPr wrap="square">
                <a:spAutoFit/>
              </a:bodyPr>
              <a:lstStyle/>
              <a:p>
                <a:pPr eaLnBrk="0" fontAlgn="base" hangingPunct="0">
                  <a:spcBef>
                    <a:spcPct val="0"/>
                  </a:spcBef>
                  <a:spcAft>
                    <a:spcPct val="0"/>
                  </a:spcAft>
                </a:pPr>
                <a:endParaRPr lang="en-US" dirty="0">
                  <a:solidFill>
                    <a:prstClr val="black"/>
                  </a:solidFill>
                  <a:latin typeface="Times New Roman" pitchFamily="18" charset="0"/>
                  <a:cs typeface="B Roya" panose="00000400000000000000" pitchFamily="2" charset="-78"/>
                </a:endParaRPr>
              </a:p>
            </p:txBody>
          </p:sp>
        </p:grpSp>
        <p:sp>
          <p:nvSpPr>
            <p:cNvPr id="42" name="Rectangle 41"/>
            <p:cNvSpPr/>
            <p:nvPr/>
          </p:nvSpPr>
          <p:spPr>
            <a:xfrm>
              <a:off x="803566" y="2519865"/>
              <a:ext cx="8088614" cy="388696"/>
            </a:xfrm>
            <a:prstGeom prst="rect">
              <a:avLst/>
            </a:prstGeom>
          </p:spPr>
          <p:txBody>
            <a:bodyPr wrap="square">
              <a:spAutoFit/>
            </a:bodyPr>
            <a:lstStyle/>
            <a:p>
              <a:pPr eaLnBrk="0" fontAlgn="base" hangingPunct="0">
                <a:lnSpc>
                  <a:spcPct val="107000"/>
                </a:lnSpc>
                <a:spcAft>
                  <a:spcPts val="800"/>
                </a:spcAft>
                <a:tabLst>
                  <a:tab pos="4084955" algn="l"/>
                </a:tabLst>
              </a:pP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عدم تعادل در پراکنش مراکز اقتصادی سبب سیل مهاجرت از سایر نقاط استان به منطقه اصفهان شده است</a:t>
              </a:r>
              <a:endParaRPr lang="en-US" sz="1400" dirty="0">
                <a:solidFill>
                  <a:prstClr val="black"/>
                </a:solidFill>
                <a:latin typeface="Calibri" panose="020F0502020204030204" pitchFamily="34" charset="0"/>
                <a:ea typeface="Calibri" panose="020F0502020204030204" pitchFamily="34" charset="0"/>
                <a:cs typeface="B Roya" panose="00000400000000000000" pitchFamily="2" charset="-78"/>
              </a:endParaRPr>
            </a:p>
          </p:txBody>
        </p:sp>
      </p:grpSp>
      <p:grpSp>
        <p:nvGrpSpPr>
          <p:cNvPr id="58" name="Group 57"/>
          <p:cNvGrpSpPr/>
          <p:nvPr/>
        </p:nvGrpSpPr>
        <p:grpSpPr>
          <a:xfrm>
            <a:off x="-442795" y="3308739"/>
            <a:ext cx="9586795" cy="722193"/>
            <a:chOff x="-442795" y="3269568"/>
            <a:chExt cx="9586795" cy="722193"/>
          </a:xfrm>
        </p:grpSpPr>
        <p:grpSp>
          <p:nvGrpSpPr>
            <p:cNvPr id="29" name="Group 28"/>
            <p:cNvGrpSpPr/>
            <p:nvPr/>
          </p:nvGrpSpPr>
          <p:grpSpPr>
            <a:xfrm>
              <a:off x="-442795" y="3269568"/>
              <a:ext cx="9586795" cy="722193"/>
              <a:chOff x="-476519" y="1636114"/>
              <a:chExt cx="9620519" cy="722193"/>
            </a:xfrm>
          </p:grpSpPr>
          <p:grpSp>
            <p:nvGrpSpPr>
              <p:cNvPr id="31" name="Group 30"/>
              <p:cNvGrpSpPr/>
              <p:nvPr/>
            </p:nvGrpSpPr>
            <p:grpSpPr>
              <a:xfrm>
                <a:off x="-476519" y="1661794"/>
                <a:ext cx="9620519" cy="696513"/>
                <a:chOff x="-360608" y="1296996"/>
                <a:chExt cx="9390106" cy="623887"/>
              </a:xfrm>
            </p:grpSpPr>
            <p:grpSp>
              <p:nvGrpSpPr>
                <p:cNvPr id="33" name="Group 32"/>
                <p:cNvGrpSpPr/>
                <p:nvPr/>
              </p:nvGrpSpPr>
              <p:grpSpPr>
                <a:xfrm>
                  <a:off x="-360608" y="1296996"/>
                  <a:ext cx="9390106" cy="623887"/>
                  <a:chOff x="4610637" y="1414028"/>
                  <a:chExt cx="4453717" cy="623887"/>
                </a:xfrm>
              </p:grpSpPr>
              <p:grpSp>
                <p:nvGrpSpPr>
                  <p:cNvPr id="35" name="Group 34"/>
                  <p:cNvGrpSpPr/>
                  <p:nvPr/>
                </p:nvGrpSpPr>
                <p:grpSpPr>
                  <a:xfrm>
                    <a:off x="4610637" y="1414028"/>
                    <a:ext cx="4453717" cy="623887"/>
                    <a:chOff x="2263820" y="1229525"/>
                    <a:chExt cx="1589164" cy="623887"/>
                  </a:xfrm>
                </p:grpSpPr>
                <p:grpSp>
                  <p:nvGrpSpPr>
                    <p:cNvPr id="37" name="Group 31"/>
                    <p:cNvGrpSpPr>
                      <a:grpSpLocks/>
                    </p:cNvGrpSpPr>
                    <p:nvPr/>
                  </p:nvGrpSpPr>
                  <p:grpSpPr bwMode="auto">
                    <a:xfrm>
                      <a:off x="2380441" y="1229525"/>
                      <a:ext cx="1459335" cy="623887"/>
                      <a:chOff x="880" y="1279"/>
                      <a:chExt cx="2930" cy="393"/>
                    </a:xfrm>
                  </p:grpSpPr>
                  <p:sp>
                    <p:nvSpPr>
                      <p:cNvPr id="39" name="AutoShape 6"/>
                      <p:cNvSpPr>
                        <a:spLocks noChangeArrowheads="1"/>
                      </p:cNvSpPr>
                      <p:nvPr/>
                    </p:nvSpPr>
                    <p:spPr bwMode="gray">
                      <a:xfrm>
                        <a:off x="880" y="1295"/>
                        <a:ext cx="2928" cy="377"/>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sp>
                    <p:nvSpPr>
                      <p:cNvPr id="40" name="AutoShape 7"/>
                      <p:cNvSpPr>
                        <a:spLocks noChangeArrowheads="1"/>
                      </p:cNvSpPr>
                      <p:nvPr/>
                    </p:nvSpPr>
                    <p:spPr bwMode="gray">
                      <a:xfrm>
                        <a:off x="880" y="1279"/>
                        <a:ext cx="2930" cy="381"/>
                      </a:xfrm>
                      <a:prstGeom prst="roundRect">
                        <a:avLst>
                          <a:gd name="adj" fmla="val 50000"/>
                        </a:avLst>
                      </a:prstGeom>
                      <a:gradFill rotWithShape="1">
                        <a:gsLst>
                          <a:gs pos="0">
                            <a:schemeClr val="bg2"/>
                          </a:gs>
                          <a:gs pos="100000">
                            <a:schemeClr val="bg2">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grpSp>
                <p:sp>
                  <p:nvSpPr>
                    <p:cNvPr id="38" name="TextBox 37"/>
                    <p:cNvSpPr txBox="1"/>
                    <p:nvPr/>
                  </p:nvSpPr>
                  <p:spPr>
                    <a:xfrm>
                      <a:off x="2263820" y="1326004"/>
                      <a:ext cx="1589164" cy="369332"/>
                    </a:xfrm>
                    <a:prstGeom prst="rect">
                      <a:avLst/>
                    </a:prstGeom>
                    <a:noFill/>
                  </p:spPr>
                  <p:txBody>
                    <a:bodyPr wrap="square" rtlCol="0">
                      <a:spAutoFit/>
                    </a:bodyPr>
                    <a:lstStyle/>
                    <a:p>
                      <a:pPr eaLnBrk="0" fontAlgn="base" hangingPunct="0">
                        <a:spcBef>
                          <a:spcPct val="0"/>
                        </a:spcBef>
                        <a:spcAft>
                          <a:spcPct val="0"/>
                        </a:spcAft>
                      </a:pPr>
                      <a:endParaRPr lang="en-US" dirty="0">
                        <a:solidFill>
                          <a:prstClr val="black"/>
                        </a:solidFill>
                        <a:latin typeface="Times New Roman" pitchFamily="18" charset="0"/>
                        <a:cs typeface="B Roya" panose="00000400000000000000" pitchFamily="2" charset="-78"/>
                      </a:endParaRPr>
                    </a:p>
                  </p:txBody>
                </p:sp>
              </p:grpSp>
              <p:sp>
                <p:nvSpPr>
                  <p:cNvPr id="36" name="Rectangle 35"/>
                  <p:cNvSpPr/>
                  <p:nvPr/>
                </p:nvSpPr>
                <p:spPr>
                  <a:xfrm>
                    <a:off x="8779054" y="1519210"/>
                    <a:ext cx="99956" cy="369332"/>
                  </a:xfrm>
                  <a:prstGeom prst="rect">
                    <a:avLst/>
                  </a:prstGeom>
                </p:spPr>
                <p:txBody>
                  <a:bodyPr wrap="none">
                    <a:spAutoFit/>
                  </a:bodyPr>
                  <a:lstStyle/>
                  <a:p>
                    <a:pPr eaLnBrk="0" fontAlgn="base" hangingPunct="0">
                      <a:spcBef>
                        <a:spcPct val="0"/>
                      </a:spcBef>
                      <a:spcAft>
                        <a:spcPct val="0"/>
                      </a:spcAft>
                    </a:pPr>
                    <a:endParaRPr lang="fa-IR" dirty="0">
                      <a:solidFill>
                        <a:prstClr val="black"/>
                      </a:solidFill>
                      <a:latin typeface="Times New Roman" pitchFamily="18" charset="0"/>
                      <a:cs typeface="B Roya" panose="00000400000000000000" pitchFamily="2" charset="-78"/>
                    </a:endParaRPr>
                  </a:p>
                </p:txBody>
              </p:sp>
            </p:grpSp>
            <p:sp>
              <p:nvSpPr>
                <p:cNvPr id="34" name="Rectangle 33"/>
                <p:cNvSpPr/>
                <p:nvPr/>
              </p:nvSpPr>
              <p:spPr>
                <a:xfrm>
                  <a:off x="265047" y="1402178"/>
                  <a:ext cx="8575275" cy="369332"/>
                </a:xfrm>
                <a:prstGeom prst="rect">
                  <a:avLst/>
                </a:prstGeom>
              </p:spPr>
              <p:txBody>
                <a:bodyPr wrap="square">
                  <a:spAutoFit/>
                </a:bodyPr>
                <a:lstStyle/>
                <a:p>
                  <a:pPr eaLnBrk="0" fontAlgn="base" hangingPunct="0">
                    <a:spcBef>
                      <a:spcPct val="0"/>
                    </a:spcBef>
                    <a:spcAft>
                      <a:spcPct val="0"/>
                    </a:spcAft>
                  </a:pPr>
                  <a:endParaRPr lang="en-US" dirty="0">
                    <a:solidFill>
                      <a:prstClr val="black"/>
                    </a:solidFill>
                    <a:latin typeface="Times New Roman" pitchFamily="18" charset="0"/>
                    <a:cs typeface="B Roya" panose="00000400000000000000" pitchFamily="2" charset="-78"/>
                  </a:endParaRPr>
                </a:p>
              </p:txBody>
            </p:sp>
          </p:grpSp>
          <p:sp>
            <p:nvSpPr>
              <p:cNvPr id="32" name="Rectangle 31"/>
              <p:cNvSpPr/>
              <p:nvPr/>
            </p:nvSpPr>
            <p:spPr>
              <a:xfrm>
                <a:off x="223455" y="1636114"/>
                <a:ext cx="8748686" cy="461665"/>
              </a:xfrm>
              <a:prstGeom prst="rect">
                <a:avLst/>
              </a:prstGeom>
            </p:spPr>
            <p:txBody>
              <a:bodyPr wrap="square">
                <a:spAutoFit/>
              </a:bodyPr>
              <a:lstStyle/>
              <a:p>
                <a:pPr eaLnBrk="0" fontAlgn="base" hangingPunct="0">
                  <a:spcBef>
                    <a:spcPct val="0"/>
                  </a:spcBef>
                  <a:spcAft>
                    <a:spcPct val="0"/>
                  </a:spcAft>
                </a:pPr>
                <a:endParaRPr lang="en-US" sz="2400" dirty="0">
                  <a:solidFill>
                    <a:prstClr val="black"/>
                  </a:solidFill>
                  <a:latin typeface="Times New Roman" pitchFamily="18" charset="0"/>
                  <a:cs typeface="B Roya" panose="00000400000000000000" pitchFamily="2" charset="-78"/>
                </a:endParaRPr>
              </a:p>
            </p:txBody>
          </p:sp>
        </p:grpSp>
        <p:sp>
          <p:nvSpPr>
            <p:cNvPr id="44" name="Rectangle 43"/>
            <p:cNvSpPr/>
            <p:nvPr/>
          </p:nvSpPr>
          <p:spPr>
            <a:xfrm>
              <a:off x="310016" y="3298497"/>
              <a:ext cx="8607435" cy="685059"/>
            </a:xfrm>
            <a:prstGeom prst="rect">
              <a:avLst/>
            </a:prstGeom>
          </p:spPr>
          <p:txBody>
            <a:bodyPr wrap="square">
              <a:spAutoFit/>
            </a:bodyPr>
            <a:lstStyle/>
            <a:p>
              <a:pPr eaLnBrk="0" fontAlgn="base" hangingPunct="0">
                <a:lnSpc>
                  <a:spcPct val="107000"/>
                </a:lnSpc>
                <a:spcAft>
                  <a:spcPts val="800"/>
                </a:spcAft>
                <a:tabLst>
                  <a:tab pos="4084955" algn="l"/>
                </a:tabLst>
              </a:pP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تمرکز امکانات اقتصادی و خدماتی موجب دوبرابر شدن رشد طبیعی جمعیت و در نتیجه رشد بی رویه منطقه اصفهان شده است.</a:t>
              </a:r>
              <a:endParaRPr lang="en-US" sz="1400" dirty="0">
                <a:solidFill>
                  <a:prstClr val="black"/>
                </a:solidFill>
                <a:latin typeface="Calibri" panose="020F0502020204030204" pitchFamily="34" charset="0"/>
                <a:ea typeface="Calibri" panose="020F0502020204030204" pitchFamily="34" charset="0"/>
                <a:cs typeface="B Roya" panose="00000400000000000000" pitchFamily="2" charset="-78"/>
              </a:endParaRPr>
            </a:p>
          </p:txBody>
        </p:sp>
      </p:grpSp>
      <p:grpSp>
        <p:nvGrpSpPr>
          <p:cNvPr id="60" name="Group 59"/>
          <p:cNvGrpSpPr/>
          <p:nvPr/>
        </p:nvGrpSpPr>
        <p:grpSpPr>
          <a:xfrm>
            <a:off x="1" y="4223066"/>
            <a:ext cx="9044906" cy="710892"/>
            <a:chOff x="195965" y="4178052"/>
            <a:chExt cx="8862347" cy="710892"/>
          </a:xfrm>
        </p:grpSpPr>
        <p:grpSp>
          <p:nvGrpSpPr>
            <p:cNvPr id="46" name="Group 45"/>
            <p:cNvGrpSpPr/>
            <p:nvPr/>
          </p:nvGrpSpPr>
          <p:grpSpPr>
            <a:xfrm>
              <a:off x="254725" y="4178052"/>
              <a:ext cx="8803587" cy="710892"/>
              <a:chOff x="409113" y="2970901"/>
              <a:chExt cx="8484016" cy="710892"/>
            </a:xfrm>
          </p:grpSpPr>
          <p:grpSp>
            <p:nvGrpSpPr>
              <p:cNvPr id="48" name="Group 47"/>
              <p:cNvGrpSpPr/>
              <p:nvPr/>
            </p:nvGrpSpPr>
            <p:grpSpPr>
              <a:xfrm>
                <a:off x="409113" y="2970901"/>
                <a:ext cx="8484016" cy="710892"/>
                <a:chOff x="401739" y="2868957"/>
                <a:chExt cx="8484016" cy="710892"/>
              </a:xfrm>
            </p:grpSpPr>
            <p:grpSp>
              <p:nvGrpSpPr>
                <p:cNvPr id="50" name="Group 49"/>
                <p:cNvGrpSpPr/>
                <p:nvPr/>
              </p:nvGrpSpPr>
              <p:grpSpPr>
                <a:xfrm>
                  <a:off x="401739" y="2868957"/>
                  <a:ext cx="8484016" cy="710892"/>
                  <a:chOff x="481936" y="2493184"/>
                  <a:chExt cx="8484016" cy="710892"/>
                </a:xfrm>
              </p:grpSpPr>
              <p:grpSp>
                <p:nvGrpSpPr>
                  <p:cNvPr id="52" name="Group 51"/>
                  <p:cNvGrpSpPr/>
                  <p:nvPr/>
                </p:nvGrpSpPr>
                <p:grpSpPr>
                  <a:xfrm>
                    <a:off x="481936" y="2493184"/>
                    <a:ext cx="8484016" cy="710892"/>
                    <a:chOff x="274129" y="4229525"/>
                    <a:chExt cx="6563366" cy="718349"/>
                  </a:xfrm>
                </p:grpSpPr>
                <p:grpSp>
                  <p:nvGrpSpPr>
                    <p:cNvPr id="54" name="Group 33"/>
                    <p:cNvGrpSpPr>
                      <a:grpSpLocks/>
                    </p:cNvGrpSpPr>
                    <p:nvPr/>
                  </p:nvGrpSpPr>
                  <p:grpSpPr bwMode="auto">
                    <a:xfrm>
                      <a:off x="274129" y="4229525"/>
                      <a:ext cx="6563366" cy="718349"/>
                      <a:chOff x="888" y="2879"/>
                      <a:chExt cx="2930" cy="393"/>
                    </a:xfrm>
                  </p:grpSpPr>
                  <p:sp>
                    <p:nvSpPr>
                      <p:cNvPr id="56" name="AutoShape 18"/>
                      <p:cNvSpPr>
                        <a:spLocks noChangeArrowheads="1"/>
                      </p:cNvSpPr>
                      <p:nvPr/>
                    </p:nvSpPr>
                    <p:spPr bwMode="gray">
                      <a:xfrm>
                        <a:off x="888" y="2895"/>
                        <a:ext cx="2928" cy="377"/>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sp>
                    <p:nvSpPr>
                      <p:cNvPr id="57" name="AutoShape 19"/>
                      <p:cNvSpPr>
                        <a:spLocks noChangeArrowheads="1"/>
                      </p:cNvSpPr>
                      <p:nvPr/>
                    </p:nvSpPr>
                    <p:spPr bwMode="gray">
                      <a:xfrm>
                        <a:off x="888" y="2879"/>
                        <a:ext cx="2930" cy="381"/>
                      </a:xfrm>
                      <a:prstGeom prst="roundRect">
                        <a:avLst>
                          <a:gd name="adj" fmla="val 50000"/>
                        </a:avLst>
                      </a:prstGeom>
                      <a:gradFill rotWithShape="1">
                        <a:gsLst>
                          <a:gs pos="0">
                            <a:schemeClr val="folHlink"/>
                          </a:gs>
                          <a:gs pos="100000">
                            <a:schemeClr val="folHlink">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grpSp>
                <p:sp>
                  <p:nvSpPr>
                    <p:cNvPr id="55" name="TextBox 54"/>
                    <p:cNvSpPr txBox="1"/>
                    <p:nvPr/>
                  </p:nvSpPr>
                  <p:spPr>
                    <a:xfrm>
                      <a:off x="487231" y="4376847"/>
                      <a:ext cx="6345784" cy="380090"/>
                    </a:xfrm>
                    <a:prstGeom prst="rect">
                      <a:avLst/>
                    </a:prstGeom>
                    <a:noFill/>
                  </p:spPr>
                  <p:txBody>
                    <a:bodyPr wrap="square" rtlCol="0">
                      <a:spAutoFit/>
                    </a:bodyPr>
                    <a:lstStyle/>
                    <a:p>
                      <a:pPr eaLnBrk="0" fontAlgn="base" hangingPunct="0">
                        <a:spcBef>
                          <a:spcPct val="0"/>
                        </a:spcBef>
                        <a:spcAft>
                          <a:spcPct val="0"/>
                        </a:spcAft>
                      </a:pPr>
                      <a:endParaRPr lang="en-US" dirty="0">
                        <a:solidFill>
                          <a:prstClr val="black"/>
                        </a:solidFill>
                        <a:latin typeface="Times New Roman" pitchFamily="18" charset="0"/>
                        <a:cs typeface="B Roya" panose="00000400000000000000" pitchFamily="2" charset="-78"/>
                      </a:endParaRPr>
                    </a:p>
                  </p:txBody>
                </p:sp>
              </p:grpSp>
              <p:sp>
                <p:nvSpPr>
                  <p:cNvPr id="53" name="Rectangle 52"/>
                  <p:cNvSpPr/>
                  <p:nvPr/>
                </p:nvSpPr>
                <p:spPr>
                  <a:xfrm>
                    <a:off x="522227" y="2520535"/>
                    <a:ext cx="8229599" cy="369332"/>
                  </a:xfrm>
                  <a:prstGeom prst="rect">
                    <a:avLst/>
                  </a:prstGeom>
                </p:spPr>
                <p:txBody>
                  <a:bodyPr wrap="square">
                    <a:spAutoFit/>
                  </a:bodyPr>
                  <a:lstStyle/>
                  <a:p>
                    <a:pPr eaLnBrk="0" fontAlgn="base" hangingPunct="0">
                      <a:spcBef>
                        <a:spcPct val="0"/>
                      </a:spcBef>
                      <a:spcAft>
                        <a:spcPct val="0"/>
                      </a:spcAft>
                    </a:pPr>
                    <a:endParaRPr lang="en-US" dirty="0">
                      <a:solidFill>
                        <a:prstClr val="black"/>
                      </a:solidFill>
                      <a:latin typeface="Times New Roman" pitchFamily="18" charset="0"/>
                    </a:endParaRPr>
                  </a:p>
                </p:txBody>
              </p:sp>
            </p:grpSp>
            <p:sp>
              <p:nvSpPr>
                <p:cNvPr id="51" name="Rectangle 50"/>
                <p:cNvSpPr/>
                <p:nvPr/>
              </p:nvSpPr>
              <p:spPr>
                <a:xfrm>
                  <a:off x="583372" y="2921125"/>
                  <a:ext cx="8269890" cy="388696"/>
                </a:xfrm>
                <a:prstGeom prst="rect">
                  <a:avLst/>
                </a:prstGeom>
              </p:spPr>
              <p:txBody>
                <a:bodyPr wrap="square">
                  <a:spAutoFit/>
                </a:bodyPr>
                <a:lstStyle/>
                <a:p>
                  <a:pPr eaLnBrk="0" fontAlgn="base" hangingPunct="0">
                    <a:lnSpc>
                      <a:spcPct val="107000"/>
                    </a:lnSpc>
                    <a:spcAft>
                      <a:spcPts val="800"/>
                    </a:spcAft>
                    <a:tabLst>
                      <a:tab pos="4084955" algn="l"/>
                    </a:tabLst>
                  </a:pP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 </a:t>
                  </a:r>
                  <a:endParaRPr lang="en-US" sz="1100" dirty="0">
                    <a:solidFill>
                      <a:prstClr val="black"/>
                    </a:solidFill>
                    <a:latin typeface="Calibri" panose="020F0502020204030204" pitchFamily="34" charset="0"/>
                    <a:ea typeface="Calibri" panose="020F0502020204030204" pitchFamily="34" charset="0"/>
                    <a:cs typeface="Arial" panose="020B0604020202020204" pitchFamily="34" charset="0"/>
                  </a:endParaRPr>
                </a:p>
              </p:txBody>
            </p:sp>
          </p:grpSp>
          <p:sp>
            <p:nvSpPr>
              <p:cNvPr id="49" name="Rectangle 48"/>
              <p:cNvSpPr/>
              <p:nvPr/>
            </p:nvSpPr>
            <p:spPr>
              <a:xfrm>
                <a:off x="512371" y="3006124"/>
                <a:ext cx="8275680" cy="369332"/>
              </a:xfrm>
              <a:prstGeom prst="rect">
                <a:avLst/>
              </a:prstGeom>
            </p:spPr>
            <p:txBody>
              <a:bodyPr wrap="square">
                <a:spAutoFit/>
              </a:bodyPr>
              <a:lstStyle/>
              <a:p>
                <a:pPr eaLnBrk="0" fontAlgn="base" hangingPunct="0">
                  <a:spcBef>
                    <a:spcPct val="0"/>
                  </a:spcBef>
                  <a:spcAft>
                    <a:spcPct val="0"/>
                  </a:spcAft>
                </a:pPr>
                <a:endParaRPr lang="en-US" dirty="0">
                  <a:solidFill>
                    <a:prstClr val="black"/>
                  </a:solidFill>
                  <a:latin typeface="Times New Roman" pitchFamily="18" charset="0"/>
                  <a:cs typeface="B Roya" panose="00000400000000000000" pitchFamily="2" charset="-78"/>
                </a:endParaRPr>
              </a:p>
            </p:txBody>
          </p:sp>
        </p:grpSp>
        <p:sp>
          <p:nvSpPr>
            <p:cNvPr id="59" name="Rectangle 58"/>
            <p:cNvSpPr/>
            <p:nvPr/>
          </p:nvSpPr>
          <p:spPr>
            <a:xfrm>
              <a:off x="195965" y="4200081"/>
              <a:ext cx="8826495" cy="685059"/>
            </a:xfrm>
            <a:prstGeom prst="rect">
              <a:avLst/>
            </a:prstGeom>
          </p:spPr>
          <p:txBody>
            <a:bodyPr wrap="square">
              <a:spAutoFit/>
            </a:bodyPr>
            <a:lstStyle/>
            <a:p>
              <a:pPr eaLnBrk="0" fontAlgn="base" hangingPunct="0">
                <a:lnSpc>
                  <a:spcPct val="107000"/>
                </a:lnSpc>
                <a:spcAft>
                  <a:spcPts val="800"/>
                </a:spcAft>
                <a:tabLst>
                  <a:tab pos="4084955" algn="l"/>
                </a:tabLst>
              </a:pP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عدم تعادل اقتصادی </a:t>
              </a: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موجب از </a:t>
              </a: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بین رفتن منطقه اصفهان به علت تمرکز بیش از حد مراکز اقتصادی و رکود اقتصادی سایر نقاط استان خواهد شد.</a:t>
              </a:r>
              <a:endParaRPr lang="en-US" sz="1400" dirty="0">
                <a:solidFill>
                  <a:prstClr val="black"/>
                </a:solidFill>
                <a:latin typeface="Calibri" panose="020F0502020204030204" pitchFamily="34" charset="0"/>
                <a:ea typeface="Calibri" panose="020F0502020204030204" pitchFamily="34" charset="0"/>
                <a:cs typeface="B Roya" panose="00000400000000000000" pitchFamily="2" charset="-78"/>
              </a:endParaRPr>
            </a:p>
          </p:txBody>
        </p:sp>
      </p:grpSp>
    </p:spTree>
    <p:extLst>
      <p:ext uri="{BB962C8B-B14F-4D97-AF65-F5344CB8AC3E}">
        <p14:creationId xmlns:p14="http://schemas.microsoft.com/office/powerpoint/2010/main" val="1443923912"/>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fade">
                                      <p:cBhvr>
                                        <p:cTn id="7" dur="500"/>
                                        <p:tgtEl>
                                          <p:spTgt spid="6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3"/>
                                        </p:tgtEl>
                                        <p:attrNameLst>
                                          <p:attrName>style.visibility</p:attrName>
                                        </p:attrNameLst>
                                      </p:cBhvr>
                                      <p:to>
                                        <p:strVal val="visible"/>
                                      </p:to>
                                    </p:set>
                                    <p:animEffect transition="in" filter="fade">
                                      <p:cBhvr>
                                        <p:cTn id="12" dur="500"/>
                                        <p:tgtEl>
                                          <p:spTgt spid="4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8"/>
                                        </p:tgtEl>
                                        <p:attrNameLst>
                                          <p:attrName>style.visibility</p:attrName>
                                        </p:attrNameLst>
                                      </p:cBhvr>
                                      <p:to>
                                        <p:strVal val="visible"/>
                                      </p:to>
                                    </p:set>
                                    <p:animEffect transition="in" filter="fade">
                                      <p:cBhvr>
                                        <p:cTn id="17" dur="500"/>
                                        <p:tgtEl>
                                          <p:spTgt spid="5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0"/>
                                        </p:tgtEl>
                                        <p:attrNameLst>
                                          <p:attrName>style.visibility</p:attrName>
                                        </p:attrNameLst>
                                      </p:cBhvr>
                                      <p:to>
                                        <p:strVal val="visible"/>
                                      </p:to>
                                    </p:set>
                                    <p:animEffect transition="in" filter="fade">
                                      <p:cBhvr>
                                        <p:cTn id="22"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51270" y="202454"/>
            <a:ext cx="837127" cy="400110"/>
          </a:xfrm>
          <a:prstGeom prst="rect">
            <a:avLst/>
          </a:prstGeom>
          <a:noFill/>
        </p:spPr>
        <p:txBody>
          <a:bodyPr wrap="square" rtlCol="0">
            <a:spAutoFit/>
          </a:bodyPr>
          <a:lstStyle/>
          <a:p>
            <a:pPr algn="l" rtl="0" eaLnBrk="0" fontAlgn="base" hangingPunct="0">
              <a:spcBef>
                <a:spcPct val="0"/>
              </a:spcBef>
              <a:spcAft>
                <a:spcPct val="0"/>
              </a:spcAft>
            </a:pPr>
            <a:r>
              <a:rPr lang="fa-IR" sz="2000" dirty="0">
                <a:solidFill>
                  <a:prstClr val="black"/>
                </a:solidFill>
                <a:latin typeface="Times New Roman" pitchFamily="18" charset="0"/>
                <a:cs typeface="B Titr" panose="00000700000000000000" pitchFamily="2" charset="-78"/>
              </a:rPr>
              <a:t>شناخت</a:t>
            </a:r>
            <a:endParaRPr lang="en-US" sz="2000" dirty="0">
              <a:solidFill>
                <a:prstClr val="black"/>
              </a:solidFill>
              <a:latin typeface="Times New Roman" pitchFamily="18" charset="0"/>
              <a:cs typeface="B Titr" panose="00000700000000000000" pitchFamily="2" charset="-78"/>
            </a:endParaRPr>
          </a:p>
        </p:txBody>
      </p:sp>
      <p:sp>
        <p:nvSpPr>
          <p:cNvPr id="3" name="TextBox 2"/>
          <p:cNvSpPr txBox="1"/>
          <p:nvPr/>
        </p:nvSpPr>
        <p:spPr>
          <a:xfrm>
            <a:off x="1603537" y="202454"/>
            <a:ext cx="837127" cy="400110"/>
          </a:xfrm>
          <a:prstGeom prst="rect">
            <a:avLst/>
          </a:prstGeom>
          <a:noFill/>
        </p:spPr>
        <p:txBody>
          <a:bodyPr wrap="square" rtlCol="0">
            <a:spAutoFit/>
          </a:bodyPr>
          <a:lstStyle/>
          <a:p>
            <a:pPr algn="l" rtl="0" eaLnBrk="0" fontAlgn="base" hangingPunct="0">
              <a:spcBef>
                <a:spcPct val="0"/>
              </a:spcBef>
              <a:spcAft>
                <a:spcPct val="0"/>
              </a:spcAft>
            </a:pPr>
            <a:r>
              <a:rPr lang="fa-IR" sz="2000" dirty="0">
                <a:solidFill>
                  <a:prstClr val="black"/>
                </a:solidFill>
                <a:latin typeface="Times New Roman" pitchFamily="18" charset="0"/>
                <a:cs typeface="B Titr" panose="00000700000000000000" pitchFamily="2" charset="-78"/>
              </a:rPr>
              <a:t>تحلیل</a:t>
            </a:r>
            <a:endParaRPr lang="en-US" sz="2000" dirty="0">
              <a:solidFill>
                <a:prstClr val="black"/>
              </a:solidFill>
              <a:latin typeface="Times New Roman" pitchFamily="18" charset="0"/>
              <a:cs typeface="B Titr" panose="00000700000000000000" pitchFamily="2" charset="-78"/>
            </a:endParaRPr>
          </a:p>
        </p:txBody>
      </p:sp>
      <p:sp>
        <p:nvSpPr>
          <p:cNvPr id="4" name="TextBox 3"/>
          <p:cNvSpPr txBox="1"/>
          <p:nvPr/>
        </p:nvSpPr>
        <p:spPr>
          <a:xfrm>
            <a:off x="368682" y="189575"/>
            <a:ext cx="837127" cy="400110"/>
          </a:xfrm>
          <a:prstGeom prst="rect">
            <a:avLst/>
          </a:prstGeom>
          <a:noFill/>
        </p:spPr>
        <p:txBody>
          <a:bodyPr wrap="square" rtlCol="0">
            <a:spAutoFit/>
          </a:bodyPr>
          <a:lstStyle/>
          <a:p>
            <a:pPr algn="l" rtl="0" eaLnBrk="0" fontAlgn="base" hangingPunct="0">
              <a:spcBef>
                <a:spcPct val="0"/>
              </a:spcBef>
              <a:spcAft>
                <a:spcPct val="0"/>
              </a:spcAft>
            </a:pPr>
            <a:r>
              <a:rPr lang="fa-IR" sz="2000" dirty="0">
                <a:solidFill>
                  <a:prstClr val="black"/>
                </a:solidFill>
                <a:latin typeface="Times New Roman" pitchFamily="18" charset="0"/>
                <a:cs typeface="B Titr" panose="00000700000000000000" pitchFamily="2" charset="-78"/>
              </a:rPr>
              <a:t>طرح</a:t>
            </a:r>
            <a:endParaRPr lang="en-US" sz="2000" dirty="0">
              <a:solidFill>
                <a:prstClr val="black"/>
              </a:solidFill>
              <a:latin typeface="Times New Roman" pitchFamily="18" charset="0"/>
              <a:cs typeface="B Titr" panose="00000700000000000000" pitchFamily="2" charset="-78"/>
            </a:endParaRPr>
          </a:p>
        </p:txBody>
      </p:sp>
      <p:sp>
        <p:nvSpPr>
          <p:cNvPr id="5" name="TextBox 4"/>
          <p:cNvSpPr txBox="1"/>
          <p:nvPr/>
        </p:nvSpPr>
        <p:spPr>
          <a:xfrm>
            <a:off x="3844274" y="160209"/>
            <a:ext cx="3902299" cy="461665"/>
          </a:xfrm>
          <a:prstGeom prst="rect">
            <a:avLst/>
          </a:prstGeom>
          <a:noFill/>
        </p:spPr>
        <p:txBody>
          <a:bodyPr wrap="square" rtlCol="0">
            <a:spAutoFit/>
          </a:bodyPr>
          <a:lstStyle/>
          <a:p>
            <a:pPr eaLnBrk="0" fontAlgn="base" hangingPunct="0">
              <a:spcBef>
                <a:spcPct val="0"/>
              </a:spcBef>
              <a:spcAft>
                <a:spcPct val="0"/>
              </a:spcAft>
            </a:pPr>
            <a:r>
              <a:rPr lang="fa-IR" sz="2400" dirty="0">
                <a:solidFill>
                  <a:prstClr val="white"/>
                </a:solidFill>
                <a:latin typeface="Times New Roman" pitchFamily="18" charset="0"/>
                <a:cs typeface="B Titr" panose="00000700000000000000" pitchFamily="2" charset="-78"/>
              </a:rPr>
              <a:t>تحلیل وضع موجود منطقه</a:t>
            </a:r>
            <a:endParaRPr lang="en-US" sz="2400" dirty="0">
              <a:solidFill>
                <a:prstClr val="white"/>
              </a:solidFill>
              <a:latin typeface="Times New Roman" pitchFamily="18" charset="0"/>
              <a:cs typeface="B Titr" panose="00000700000000000000" pitchFamily="2" charset="-78"/>
            </a:endParaRPr>
          </a:p>
        </p:txBody>
      </p:sp>
      <p:grpSp>
        <p:nvGrpSpPr>
          <p:cNvPr id="65" name="Group 64"/>
          <p:cNvGrpSpPr/>
          <p:nvPr/>
        </p:nvGrpSpPr>
        <p:grpSpPr>
          <a:xfrm>
            <a:off x="3327452" y="1548139"/>
            <a:ext cx="5703448" cy="623887"/>
            <a:chOff x="3322749" y="1596750"/>
            <a:chExt cx="5703448" cy="623887"/>
          </a:xfrm>
        </p:grpSpPr>
        <p:grpSp>
          <p:nvGrpSpPr>
            <p:cNvPr id="7" name="Group 6"/>
            <p:cNvGrpSpPr/>
            <p:nvPr/>
          </p:nvGrpSpPr>
          <p:grpSpPr>
            <a:xfrm>
              <a:off x="3322749" y="1596750"/>
              <a:ext cx="5703448" cy="623887"/>
              <a:chOff x="4610637" y="1414028"/>
              <a:chExt cx="4453717" cy="623887"/>
            </a:xfrm>
          </p:grpSpPr>
          <p:grpSp>
            <p:nvGrpSpPr>
              <p:cNvPr id="9" name="Group 8"/>
              <p:cNvGrpSpPr/>
              <p:nvPr/>
            </p:nvGrpSpPr>
            <p:grpSpPr>
              <a:xfrm>
                <a:off x="4610637" y="1414028"/>
                <a:ext cx="4453717" cy="623887"/>
                <a:chOff x="2263820" y="1229525"/>
                <a:chExt cx="1589164" cy="623887"/>
              </a:xfrm>
            </p:grpSpPr>
            <p:grpSp>
              <p:nvGrpSpPr>
                <p:cNvPr id="11" name="Group 31"/>
                <p:cNvGrpSpPr>
                  <a:grpSpLocks/>
                </p:cNvGrpSpPr>
                <p:nvPr/>
              </p:nvGrpSpPr>
              <p:grpSpPr bwMode="auto">
                <a:xfrm>
                  <a:off x="2380441" y="1229525"/>
                  <a:ext cx="1459335" cy="623887"/>
                  <a:chOff x="880" y="1279"/>
                  <a:chExt cx="2930" cy="393"/>
                </a:xfrm>
              </p:grpSpPr>
              <p:sp>
                <p:nvSpPr>
                  <p:cNvPr id="13" name="AutoShape 6"/>
                  <p:cNvSpPr>
                    <a:spLocks noChangeArrowheads="1"/>
                  </p:cNvSpPr>
                  <p:nvPr/>
                </p:nvSpPr>
                <p:spPr bwMode="gray">
                  <a:xfrm>
                    <a:off x="880" y="1295"/>
                    <a:ext cx="2928" cy="377"/>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sp>
                <p:nvSpPr>
                  <p:cNvPr id="14" name="AutoShape 7"/>
                  <p:cNvSpPr>
                    <a:spLocks noChangeArrowheads="1"/>
                  </p:cNvSpPr>
                  <p:nvPr/>
                </p:nvSpPr>
                <p:spPr bwMode="gray">
                  <a:xfrm>
                    <a:off x="880" y="1279"/>
                    <a:ext cx="2930" cy="381"/>
                  </a:xfrm>
                  <a:prstGeom prst="roundRect">
                    <a:avLst>
                      <a:gd name="adj" fmla="val 50000"/>
                    </a:avLst>
                  </a:prstGeom>
                  <a:gradFill rotWithShape="1">
                    <a:gsLst>
                      <a:gs pos="0">
                        <a:schemeClr val="bg2"/>
                      </a:gs>
                      <a:gs pos="100000">
                        <a:schemeClr val="bg2">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grpSp>
            <p:sp>
              <p:nvSpPr>
                <p:cNvPr id="12" name="TextBox 11"/>
                <p:cNvSpPr txBox="1"/>
                <p:nvPr/>
              </p:nvSpPr>
              <p:spPr>
                <a:xfrm>
                  <a:off x="2263820" y="1326004"/>
                  <a:ext cx="1589164" cy="369332"/>
                </a:xfrm>
                <a:prstGeom prst="rect">
                  <a:avLst/>
                </a:prstGeom>
                <a:noFill/>
              </p:spPr>
              <p:txBody>
                <a:bodyPr wrap="square" rtlCol="0">
                  <a:spAutoFit/>
                </a:bodyPr>
                <a:lstStyle/>
                <a:p>
                  <a:pPr eaLnBrk="0" fontAlgn="base" hangingPunct="0">
                    <a:spcBef>
                      <a:spcPct val="0"/>
                    </a:spcBef>
                    <a:spcAft>
                      <a:spcPct val="0"/>
                    </a:spcAft>
                  </a:pPr>
                  <a:endParaRPr lang="en-US" dirty="0">
                    <a:solidFill>
                      <a:prstClr val="black"/>
                    </a:solidFill>
                    <a:latin typeface="Times New Roman" pitchFamily="18" charset="0"/>
                    <a:cs typeface="B Roya" panose="00000400000000000000" pitchFamily="2" charset="-78"/>
                  </a:endParaRPr>
                </a:p>
              </p:txBody>
            </p:sp>
          </p:grpSp>
          <p:sp>
            <p:nvSpPr>
              <p:cNvPr id="10" name="Rectangle 9"/>
              <p:cNvSpPr/>
              <p:nvPr/>
            </p:nvSpPr>
            <p:spPr>
              <a:xfrm>
                <a:off x="8779054" y="1519210"/>
                <a:ext cx="99956" cy="369332"/>
              </a:xfrm>
              <a:prstGeom prst="rect">
                <a:avLst/>
              </a:prstGeom>
            </p:spPr>
            <p:txBody>
              <a:bodyPr wrap="none">
                <a:spAutoFit/>
              </a:bodyPr>
              <a:lstStyle/>
              <a:p>
                <a:pPr eaLnBrk="0" fontAlgn="base" hangingPunct="0">
                  <a:spcBef>
                    <a:spcPct val="0"/>
                  </a:spcBef>
                  <a:spcAft>
                    <a:spcPct val="0"/>
                  </a:spcAft>
                </a:pPr>
                <a:endParaRPr lang="fa-IR" dirty="0">
                  <a:solidFill>
                    <a:prstClr val="black"/>
                  </a:solidFill>
                  <a:latin typeface="Times New Roman" pitchFamily="18" charset="0"/>
                  <a:cs typeface="B Roya" panose="00000400000000000000" pitchFamily="2" charset="-78"/>
                </a:endParaRPr>
              </a:p>
            </p:txBody>
          </p:sp>
        </p:grpSp>
        <p:sp>
          <p:nvSpPr>
            <p:cNvPr id="45" name="Rectangle 44"/>
            <p:cNvSpPr/>
            <p:nvPr/>
          </p:nvSpPr>
          <p:spPr>
            <a:xfrm>
              <a:off x="3603910" y="1673871"/>
              <a:ext cx="5283819" cy="388696"/>
            </a:xfrm>
            <a:prstGeom prst="rect">
              <a:avLst/>
            </a:prstGeom>
          </p:spPr>
          <p:txBody>
            <a:bodyPr wrap="none">
              <a:spAutoFit/>
            </a:bodyPr>
            <a:lstStyle/>
            <a:p>
              <a:pPr eaLnBrk="0" fontAlgn="base" hangingPunct="0">
                <a:lnSpc>
                  <a:spcPct val="107000"/>
                </a:lnSpc>
                <a:spcAft>
                  <a:spcPts val="800"/>
                </a:spcAft>
                <a:tabLst>
                  <a:tab pos="4084955" algn="l"/>
                </a:tabLst>
              </a:pPr>
              <a:r>
                <a:rPr lang="fa-IR" b="1" dirty="0">
                  <a:solidFill>
                    <a:prstClr val="black"/>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B Roya" panose="00000400000000000000" pitchFamily="2" charset="-78"/>
                </a:rPr>
                <a:t>ناپایدار بودن سیستم اسکان </a:t>
              </a:r>
              <a:r>
                <a:rPr lang="fa-IR" b="1" dirty="0">
                  <a:solidFill>
                    <a:prstClr val="black"/>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B Roya" panose="00000400000000000000" pitchFamily="2" charset="-78"/>
                </a:rPr>
                <a:t>جمعیت </a:t>
              </a: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سبب بروز مشکل زیر شده است:</a:t>
              </a:r>
              <a:endParaRPr lang="en-US" sz="1400" dirty="0">
                <a:solidFill>
                  <a:prstClr val="black"/>
                </a:solidFill>
                <a:latin typeface="Calibri" panose="020F0502020204030204" pitchFamily="34" charset="0"/>
                <a:ea typeface="Calibri" panose="020F0502020204030204" pitchFamily="34" charset="0"/>
                <a:cs typeface="B Roya" panose="00000400000000000000" pitchFamily="2" charset="-78"/>
              </a:endParaRPr>
            </a:p>
          </p:txBody>
        </p:sp>
      </p:grpSp>
      <p:grpSp>
        <p:nvGrpSpPr>
          <p:cNvPr id="64" name="Group 63"/>
          <p:cNvGrpSpPr/>
          <p:nvPr/>
        </p:nvGrpSpPr>
        <p:grpSpPr>
          <a:xfrm>
            <a:off x="-62847" y="2533824"/>
            <a:ext cx="8146745" cy="710892"/>
            <a:chOff x="862885" y="2550664"/>
            <a:chExt cx="8146745" cy="710892"/>
          </a:xfrm>
        </p:grpSpPr>
        <p:grpSp>
          <p:nvGrpSpPr>
            <p:cNvPr id="16" name="Group 15"/>
            <p:cNvGrpSpPr/>
            <p:nvPr/>
          </p:nvGrpSpPr>
          <p:grpSpPr>
            <a:xfrm>
              <a:off x="1094704" y="2550664"/>
              <a:ext cx="7914926" cy="710892"/>
              <a:chOff x="409113" y="2970901"/>
              <a:chExt cx="8484016" cy="710892"/>
            </a:xfrm>
          </p:grpSpPr>
          <p:grpSp>
            <p:nvGrpSpPr>
              <p:cNvPr id="18" name="Group 17"/>
              <p:cNvGrpSpPr/>
              <p:nvPr/>
            </p:nvGrpSpPr>
            <p:grpSpPr>
              <a:xfrm>
                <a:off x="409113" y="2970901"/>
                <a:ext cx="8484016" cy="710892"/>
                <a:chOff x="401739" y="2868957"/>
                <a:chExt cx="8484016" cy="710892"/>
              </a:xfrm>
            </p:grpSpPr>
            <p:grpSp>
              <p:nvGrpSpPr>
                <p:cNvPr id="20" name="Group 19"/>
                <p:cNvGrpSpPr/>
                <p:nvPr/>
              </p:nvGrpSpPr>
              <p:grpSpPr>
                <a:xfrm>
                  <a:off x="401739" y="2868957"/>
                  <a:ext cx="8484016" cy="710892"/>
                  <a:chOff x="481936" y="2493184"/>
                  <a:chExt cx="8484016" cy="710892"/>
                </a:xfrm>
              </p:grpSpPr>
              <p:grpSp>
                <p:nvGrpSpPr>
                  <p:cNvPr id="22" name="Group 21"/>
                  <p:cNvGrpSpPr/>
                  <p:nvPr/>
                </p:nvGrpSpPr>
                <p:grpSpPr>
                  <a:xfrm>
                    <a:off x="481936" y="2493184"/>
                    <a:ext cx="8484016" cy="710892"/>
                    <a:chOff x="274129" y="4229525"/>
                    <a:chExt cx="6563366" cy="718349"/>
                  </a:xfrm>
                </p:grpSpPr>
                <p:grpSp>
                  <p:nvGrpSpPr>
                    <p:cNvPr id="24" name="Group 33"/>
                    <p:cNvGrpSpPr>
                      <a:grpSpLocks/>
                    </p:cNvGrpSpPr>
                    <p:nvPr/>
                  </p:nvGrpSpPr>
                  <p:grpSpPr bwMode="auto">
                    <a:xfrm>
                      <a:off x="274129" y="4229525"/>
                      <a:ext cx="6563366" cy="718349"/>
                      <a:chOff x="888" y="2879"/>
                      <a:chExt cx="2930" cy="393"/>
                    </a:xfrm>
                  </p:grpSpPr>
                  <p:sp>
                    <p:nvSpPr>
                      <p:cNvPr id="26" name="AutoShape 18"/>
                      <p:cNvSpPr>
                        <a:spLocks noChangeArrowheads="1"/>
                      </p:cNvSpPr>
                      <p:nvPr/>
                    </p:nvSpPr>
                    <p:spPr bwMode="gray">
                      <a:xfrm>
                        <a:off x="888" y="2895"/>
                        <a:ext cx="2928" cy="377"/>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sp>
                    <p:nvSpPr>
                      <p:cNvPr id="27" name="AutoShape 19"/>
                      <p:cNvSpPr>
                        <a:spLocks noChangeArrowheads="1"/>
                      </p:cNvSpPr>
                      <p:nvPr/>
                    </p:nvSpPr>
                    <p:spPr bwMode="gray">
                      <a:xfrm>
                        <a:off x="888" y="2879"/>
                        <a:ext cx="2930" cy="381"/>
                      </a:xfrm>
                      <a:prstGeom prst="roundRect">
                        <a:avLst>
                          <a:gd name="adj" fmla="val 50000"/>
                        </a:avLst>
                      </a:prstGeom>
                      <a:gradFill rotWithShape="1">
                        <a:gsLst>
                          <a:gs pos="0">
                            <a:schemeClr val="folHlink"/>
                          </a:gs>
                          <a:gs pos="100000">
                            <a:schemeClr val="folHlink">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grpSp>
                <p:sp>
                  <p:nvSpPr>
                    <p:cNvPr id="25" name="TextBox 24"/>
                    <p:cNvSpPr txBox="1"/>
                    <p:nvPr/>
                  </p:nvSpPr>
                  <p:spPr>
                    <a:xfrm>
                      <a:off x="487231" y="4376847"/>
                      <a:ext cx="6345784" cy="380090"/>
                    </a:xfrm>
                    <a:prstGeom prst="rect">
                      <a:avLst/>
                    </a:prstGeom>
                    <a:noFill/>
                  </p:spPr>
                  <p:txBody>
                    <a:bodyPr wrap="square" rtlCol="0">
                      <a:spAutoFit/>
                    </a:bodyPr>
                    <a:lstStyle/>
                    <a:p>
                      <a:pPr eaLnBrk="0" fontAlgn="base" hangingPunct="0">
                        <a:spcBef>
                          <a:spcPct val="0"/>
                        </a:spcBef>
                        <a:spcAft>
                          <a:spcPct val="0"/>
                        </a:spcAft>
                      </a:pPr>
                      <a:endParaRPr lang="en-US" dirty="0">
                        <a:solidFill>
                          <a:prstClr val="black"/>
                        </a:solidFill>
                        <a:latin typeface="Times New Roman" pitchFamily="18" charset="0"/>
                        <a:cs typeface="B Roya" panose="00000400000000000000" pitchFamily="2" charset="-78"/>
                      </a:endParaRPr>
                    </a:p>
                  </p:txBody>
                </p:sp>
              </p:grpSp>
              <p:sp>
                <p:nvSpPr>
                  <p:cNvPr id="23" name="Rectangle 22"/>
                  <p:cNvSpPr/>
                  <p:nvPr/>
                </p:nvSpPr>
                <p:spPr>
                  <a:xfrm>
                    <a:off x="522227" y="2520535"/>
                    <a:ext cx="8229599" cy="369332"/>
                  </a:xfrm>
                  <a:prstGeom prst="rect">
                    <a:avLst/>
                  </a:prstGeom>
                </p:spPr>
                <p:txBody>
                  <a:bodyPr wrap="square">
                    <a:spAutoFit/>
                  </a:bodyPr>
                  <a:lstStyle/>
                  <a:p>
                    <a:pPr eaLnBrk="0" fontAlgn="base" hangingPunct="0">
                      <a:spcBef>
                        <a:spcPct val="0"/>
                      </a:spcBef>
                      <a:spcAft>
                        <a:spcPct val="0"/>
                      </a:spcAft>
                    </a:pPr>
                    <a:endParaRPr lang="en-US" dirty="0">
                      <a:solidFill>
                        <a:prstClr val="black"/>
                      </a:solidFill>
                      <a:latin typeface="Times New Roman" pitchFamily="18" charset="0"/>
                    </a:endParaRPr>
                  </a:p>
                </p:txBody>
              </p:sp>
            </p:grpSp>
            <p:sp>
              <p:nvSpPr>
                <p:cNvPr id="21" name="Rectangle 20"/>
                <p:cNvSpPr/>
                <p:nvPr/>
              </p:nvSpPr>
              <p:spPr>
                <a:xfrm>
                  <a:off x="583372" y="2921125"/>
                  <a:ext cx="8269890" cy="388696"/>
                </a:xfrm>
                <a:prstGeom prst="rect">
                  <a:avLst/>
                </a:prstGeom>
              </p:spPr>
              <p:txBody>
                <a:bodyPr wrap="square">
                  <a:spAutoFit/>
                </a:bodyPr>
                <a:lstStyle/>
                <a:p>
                  <a:pPr eaLnBrk="0" fontAlgn="base" hangingPunct="0">
                    <a:lnSpc>
                      <a:spcPct val="107000"/>
                    </a:lnSpc>
                    <a:spcAft>
                      <a:spcPts val="800"/>
                    </a:spcAft>
                    <a:tabLst>
                      <a:tab pos="4084955" algn="l"/>
                    </a:tabLst>
                  </a:pP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 </a:t>
                  </a:r>
                  <a:endParaRPr lang="en-US" sz="1100" dirty="0">
                    <a:solidFill>
                      <a:prstClr val="black"/>
                    </a:solidFill>
                    <a:latin typeface="Calibri" panose="020F0502020204030204" pitchFamily="34" charset="0"/>
                    <a:ea typeface="Calibri" panose="020F0502020204030204" pitchFamily="34" charset="0"/>
                    <a:cs typeface="Arial" panose="020B0604020202020204" pitchFamily="34" charset="0"/>
                  </a:endParaRPr>
                </a:p>
              </p:txBody>
            </p:sp>
          </p:grpSp>
          <p:sp>
            <p:nvSpPr>
              <p:cNvPr id="19" name="Rectangle 18"/>
              <p:cNvSpPr/>
              <p:nvPr/>
            </p:nvSpPr>
            <p:spPr>
              <a:xfrm>
                <a:off x="512371" y="3006124"/>
                <a:ext cx="8275680" cy="369332"/>
              </a:xfrm>
              <a:prstGeom prst="rect">
                <a:avLst/>
              </a:prstGeom>
            </p:spPr>
            <p:txBody>
              <a:bodyPr wrap="square">
                <a:spAutoFit/>
              </a:bodyPr>
              <a:lstStyle/>
              <a:p>
                <a:pPr eaLnBrk="0" fontAlgn="base" hangingPunct="0">
                  <a:spcBef>
                    <a:spcPct val="0"/>
                  </a:spcBef>
                  <a:spcAft>
                    <a:spcPct val="0"/>
                  </a:spcAft>
                </a:pPr>
                <a:endParaRPr lang="en-US" dirty="0">
                  <a:solidFill>
                    <a:prstClr val="black"/>
                  </a:solidFill>
                  <a:latin typeface="Times New Roman" pitchFamily="18" charset="0"/>
                  <a:cs typeface="B Roya" panose="00000400000000000000" pitchFamily="2" charset="-78"/>
                </a:endParaRPr>
              </a:p>
            </p:txBody>
          </p:sp>
        </p:grpSp>
        <p:sp>
          <p:nvSpPr>
            <p:cNvPr id="47" name="Rectangle 46"/>
            <p:cNvSpPr/>
            <p:nvPr/>
          </p:nvSpPr>
          <p:spPr>
            <a:xfrm>
              <a:off x="862885" y="2593557"/>
              <a:ext cx="8005252" cy="646331"/>
            </a:xfrm>
            <a:prstGeom prst="rect">
              <a:avLst/>
            </a:prstGeom>
          </p:spPr>
          <p:txBody>
            <a:bodyPr wrap="square">
              <a:spAutoFit/>
            </a:bodyPr>
            <a:lstStyle/>
            <a:p>
              <a:pPr eaLnBrk="0" fontAlgn="base" hangingPunct="0">
                <a:spcBef>
                  <a:spcPct val="0"/>
                </a:spcBef>
                <a:spcAft>
                  <a:spcPct val="0"/>
                </a:spcAft>
              </a:pP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منطقه اصفهان در گذشته یک سیستم تک مرکزی بوده که </a:t>
              </a: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احتیاجات </a:t>
              </a: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عمومی این منطقه از شهر اصفهان برآورده می‌شده است</a:t>
              </a:r>
              <a:endParaRPr lang="en-US" dirty="0">
                <a:solidFill>
                  <a:prstClr val="black"/>
                </a:solidFill>
                <a:latin typeface="Times New Roman" pitchFamily="18" charset="0"/>
                <a:cs typeface="B Roya" panose="00000400000000000000" pitchFamily="2" charset="-78"/>
              </a:endParaRPr>
            </a:p>
          </p:txBody>
        </p:sp>
      </p:grpSp>
      <p:grpSp>
        <p:nvGrpSpPr>
          <p:cNvPr id="63" name="Group 62"/>
          <p:cNvGrpSpPr/>
          <p:nvPr/>
        </p:nvGrpSpPr>
        <p:grpSpPr>
          <a:xfrm>
            <a:off x="-394281" y="3584113"/>
            <a:ext cx="9586795" cy="722193"/>
            <a:chOff x="-505927" y="3516165"/>
            <a:chExt cx="9586795" cy="722193"/>
          </a:xfrm>
        </p:grpSpPr>
        <p:grpSp>
          <p:nvGrpSpPr>
            <p:cNvPr id="29" name="Group 28"/>
            <p:cNvGrpSpPr/>
            <p:nvPr/>
          </p:nvGrpSpPr>
          <p:grpSpPr>
            <a:xfrm>
              <a:off x="-505927" y="3516165"/>
              <a:ext cx="9586795" cy="722193"/>
              <a:chOff x="-476519" y="1636114"/>
              <a:chExt cx="9620519" cy="722193"/>
            </a:xfrm>
          </p:grpSpPr>
          <p:grpSp>
            <p:nvGrpSpPr>
              <p:cNvPr id="31" name="Group 30"/>
              <p:cNvGrpSpPr/>
              <p:nvPr/>
            </p:nvGrpSpPr>
            <p:grpSpPr>
              <a:xfrm>
                <a:off x="-476519" y="1661794"/>
                <a:ext cx="9620519" cy="696513"/>
                <a:chOff x="-360608" y="1296996"/>
                <a:chExt cx="9390106" cy="623887"/>
              </a:xfrm>
            </p:grpSpPr>
            <p:grpSp>
              <p:nvGrpSpPr>
                <p:cNvPr id="33" name="Group 32"/>
                <p:cNvGrpSpPr/>
                <p:nvPr/>
              </p:nvGrpSpPr>
              <p:grpSpPr>
                <a:xfrm>
                  <a:off x="-360608" y="1296996"/>
                  <a:ext cx="9390106" cy="623887"/>
                  <a:chOff x="4610637" y="1414028"/>
                  <a:chExt cx="4453717" cy="623887"/>
                </a:xfrm>
              </p:grpSpPr>
              <p:grpSp>
                <p:nvGrpSpPr>
                  <p:cNvPr id="35" name="Group 34"/>
                  <p:cNvGrpSpPr/>
                  <p:nvPr/>
                </p:nvGrpSpPr>
                <p:grpSpPr>
                  <a:xfrm>
                    <a:off x="4610637" y="1414028"/>
                    <a:ext cx="4453717" cy="623887"/>
                    <a:chOff x="2263820" y="1229525"/>
                    <a:chExt cx="1589164" cy="623887"/>
                  </a:xfrm>
                </p:grpSpPr>
                <p:grpSp>
                  <p:nvGrpSpPr>
                    <p:cNvPr id="37" name="Group 31"/>
                    <p:cNvGrpSpPr>
                      <a:grpSpLocks/>
                    </p:cNvGrpSpPr>
                    <p:nvPr/>
                  </p:nvGrpSpPr>
                  <p:grpSpPr bwMode="auto">
                    <a:xfrm>
                      <a:off x="2380441" y="1229525"/>
                      <a:ext cx="1459335" cy="623887"/>
                      <a:chOff x="880" y="1279"/>
                      <a:chExt cx="2930" cy="393"/>
                    </a:xfrm>
                  </p:grpSpPr>
                  <p:sp>
                    <p:nvSpPr>
                      <p:cNvPr id="39" name="AutoShape 6"/>
                      <p:cNvSpPr>
                        <a:spLocks noChangeArrowheads="1"/>
                      </p:cNvSpPr>
                      <p:nvPr/>
                    </p:nvSpPr>
                    <p:spPr bwMode="gray">
                      <a:xfrm>
                        <a:off x="880" y="1295"/>
                        <a:ext cx="2928" cy="377"/>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sp>
                    <p:nvSpPr>
                      <p:cNvPr id="40" name="AutoShape 7"/>
                      <p:cNvSpPr>
                        <a:spLocks noChangeArrowheads="1"/>
                      </p:cNvSpPr>
                      <p:nvPr/>
                    </p:nvSpPr>
                    <p:spPr bwMode="gray">
                      <a:xfrm>
                        <a:off x="880" y="1279"/>
                        <a:ext cx="2930" cy="381"/>
                      </a:xfrm>
                      <a:prstGeom prst="roundRect">
                        <a:avLst>
                          <a:gd name="adj" fmla="val 50000"/>
                        </a:avLst>
                      </a:prstGeom>
                      <a:gradFill rotWithShape="1">
                        <a:gsLst>
                          <a:gs pos="0">
                            <a:schemeClr val="bg2"/>
                          </a:gs>
                          <a:gs pos="100000">
                            <a:schemeClr val="bg2">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grpSp>
                <p:sp>
                  <p:nvSpPr>
                    <p:cNvPr id="38" name="TextBox 37"/>
                    <p:cNvSpPr txBox="1"/>
                    <p:nvPr/>
                  </p:nvSpPr>
                  <p:spPr>
                    <a:xfrm>
                      <a:off x="2263820" y="1326004"/>
                      <a:ext cx="1589164" cy="369332"/>
                    </a:xfrm>
                    <a:prstGeom prst="rect">
                      <a:avLst/>
                    </a:prstGeom>
                    <a:noFill/>
                  </p:spPr>
                  <p:txBody>
                    <a:bodyPr wrap="square" rtlCol="0">
                      <a:spAutoFit/>
                    </a:bodyPr>
                    <a:lstStyle/>
                    <a:p>
                      <a:pPr eaLnBrk="0" fontAlgn="base" hangingPunct="0">
                        <a:spcBef>
                          <a:spcPct val="0"/>
                        </a:spcBef>
                        <a:spcAft>
                          <a:spcPct val="0"/>
                        </a:spcAft>
                      </a:pPr>
                      <a:endParaRPr lang="en-US" dirty="0">
                        <a:solidFill>
                          <a:prstClr val="black"/>
                        </a:solidFill>
                        <a:latin typeface="Times New Roman" pitchFamily="18" charset="0"/>
                        <a:cs typeface="B Roya" panose="00000400000000000000" pitchFamily="2" charset="-78"/>
                      </a:endParaRPr>
                    </a:p>
                  </p:txBody>
                </p:sp>
              </p:grpSp>
              <p:sp>
                <p:nvSpPr>
                  <p:cNvPr id="36" name="Rectangle 35"/>
                  <p:cNvSpPr/>
                  <p:nvPr/>
                </p:nvSpPr>
                <p:spPr>
                  <a:xfrm>
                    <a:off x="8779054" y="1519210"/>
                    <a:ext cx="99956" cy="369332"/>
                  </a:xfrm>
                  <a:prstGeom prst="rect">
                    <a:avLst/>
                  </a:prstGeom>
                </p:spPr>
                <p:txBody>
                  <a:bodyPr wrap="none">
                    <a:spAutoFit/>
                  </a:bodyPr>
                  <a:lstStyle/>
                  <a:p>
                    <a:pPr eaLnBrk="0" fontAlgn="base" hangingPunct="0">
                      <a:spcBef>
                        <a:spcPct val="0"/>
                      </a:spcBef>
                      <a:spcAft>
                        <a:spcPct val="0"/>
                      </a:spcAft>
                    </a:pPr>
                    <a:endParaRPr lang="fa-IR" dirty="0">
                      <a:solidFill>
                        <a:prstClr val="black"/>
                      </a:solidFill>
                      <a:latin typeface="Times New Roman" pitchFamily="18" charset="0"/>
                      <a:cs typeface="B Roya" panose="00000400000000000000" pitchFamily="2" charset="-78"/>
                    </a:endParaRPr>
                  </a:p>
                </p:txBody>
              </p:sp>
            </p:grpSp>
            <p:sp>
              <p:nvSpPr>
                <p:cNvPr id="34" name="Rectangle 33"/>
                <p:cNvSpPr/>
                <p:nvPr/>
              </p:nvSpPr>
              <p:spPr>
                <a:xfrm>
                  <a:off x="265047" y="1402178"/>
                  <a:ext cx="8575275" cy="369332"/>
                </a:xfrm>
                <a:prstGeom prst="rect">
                  <a:avLst/>
                </a:prstGeom>
              </p:spPr>
              <p:txBody>
                <a:bodyPr wrap="square">
                  <a:spAutoFit/>
                </a:bodyPr>
                <a:lstStyle/>
                <a:p>
                  <a:pPr eaLnBrk="0" fontAlgn="base" hangingPunct="0">
                    <a:spcBef>
                      <a:spcPct val="0"/>
                    </a:spcBef>
                    <a:spcAft>
                      <a:spcPct val="0"/>
                    </a:spcAft>
                  </a:pPr>
                  <a:endParaRPr lang="en-US" dirty="0">
                    <a:solidFill>
                      <a:prstClr val="black"/>
                    </a:solidFill>
                    <a:latin typeface="Times New Roman" pitchFamily="18" charset="0"/>
                    <a:cs typeface="B Roya" panose="00000400000000000000" pitchFamily="2" charset="-78"/>
                  </a:endParaRPr>
                </a:p>
              </p:txBody>
            </p:sp>
          </p:grpSp>
          <p:sp>
            <p:nvSpPr>
              <p:cNvPr id="32" name="Rectangle 31"/>
              <p:cNvSpPr/>
              <p:nvPr/>
            </p:nvSpPr>
            <p:spPr>
              <a:xfrm>
                <a:off x="223455" y="1636114"/>
                <a:ext cx="8748686" cy="461665"/>
              </a:xfrm>
              <a:prstGeom prst="rect">
                <a:avLst/>
              </a:prstGeom>
            </p:spPr>
            <p:txBody>
              <a:bodyPr wrap="square">
                <a:spAutoFit/>
              </a:bodyPr>
              <a:lstStyle/>
              <a:p>
                <a:pPr eaLnBrk="0" fontAlgn="base" hangingPunct="0">
                  <a:spcBef>
                    <a:spcPct val="0"/>
                  </a:spcBef>
                  <a:spcAft>
                    <a:spcPct val="0"/>
                  </a:spcAft>
                </a:pPr>
                <a:endParaRPr lang="en-US" sz="2400" dirty="0">
                  <a:solidFill>
                    <a:prstClr val="black"/>
                  </a:solidFill>
                  <a:latin typeface="Times New Roman" pitchFamily="18" charset="0"/>
                  <a:cs typeface="B Roya" panose="00000400000000000000" pitchFamily="2" charset="-78"/>
                </a:endParaRPr>
              </a:p>
            </p:txBody>
          </p:sp>
        </p:grpSp>
        <p:sp>
          <p:nvSpPr>
            <p:cNvPr id="62" name="Rectangle 61"/>
            <p:cNvSpPr/>
            <p:nvPr/>
          </p:nvSpPr>
          <p:spPr>
            <a:xfrm>
              <a:off x="197601" y="3522904"/>
              <a:ext cx="8670536" cy="685059"/>
            </a:xfrm>
            <a:prstGeom prst="rect">
              <a:avLst/>
            </a:prstGeom>
          </p:spPr>
          <p:txBody>
            <a:bodyPr wrap="square">
              <a:spAutoFit/>
            </a:bodyPr>
            <a:lstStyle/>
            <a:p>
              <a:pPr eaLnBrk="0" fontAlgn="base" hangingPunct="0">
                <a:lnSpc>
                  <a:spcPct val="107000"/>
                </a:lnSpc>
                <a:spcAft>
                  <a:spcPts val="800"/>
                </a:spcAft>
                <a:tabLst>
                  <a:tab pos="4084955" algn="l"/>
                </a:tabLst>
              </a:pP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با افزایش تمرکز صنایع یک سری نقاط اسکان جمعیت به وجود آمده است که به علت شکل گیری بدون برنامه فاقد انسجام و امکانات لازم به عنوان نقاط شهری درجه دوم </a:t>
              </a: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می‌باشند </a:t>
              </a: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و تفاوت فاحش جمعیتی با شهر اصفهان دارند.</a:t>
              </a:r>
              <a:endParaRPr lang="en-US" sz="1400" dirty="0">
                <a:solidFill>
                  <a:prstClr val="black"/>
                </a:solidFill>
                <a:latin typeface="Calibri" panose="020F0502020204030204" pitchFamily="34" charset="0"/>
                <a:ea typeface="Calibri" panose="020F0502020204030204" pitchFamily="34" charset="0"/>
                <a:cs typeface="B Roya" panose="00000400000000000000" pitchFamily="2" charset="-78"/>
              </a:endParaRPr>
            </a:p>
          </p:txBody>
        </p:sp>
      </p:grpSp>
    </p:spTree>
    <p:extLst>
      <p:ext uri="{BB962C8B-B14F-4D97-AF65-F5344CB8AC3E}">
        <p14:creationId xmlns:p14="http://schemas.microsoft.com/office/powerpoint/2010/main" val="2034424295"/>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5"/>
                                        </p:tgtEl>
                                        <p:attrNameLst>
                                          <p:attrName>style.visibility</p:attrName>
                                        </p:attrNameLst>
                                      </p:cBhvr>
                                      <p:to>
                                        <p:strVal val="visible"/>
                                      </p:to>
                                    </p:set>
                                    <p:animEffect transition="in" filter="fade">
                                      <p:cBhvr>
                                        <p:cTn id="7" dur="500"/>
                                        <p:tgtEl>
                                          <p:spTgt spid="6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4"/>
                                        </p:tgtEl>
                                        <p:attrNameLst>
                                          <p:attrName>style.visibility</p:attrName>
                                        </p:attrNameLst>
                                      </p:cBhvr>
                                      <p:to>
                                        <p:strVal val="visible"/>
                                      </p:to>
                                    </p:set>
                                    <p:animEffect transition="in" filter="fade">
                                      <p:cBhvr>
                                        <p:cTn id="12" dur="500"/>
                                        <p:tgtEl>
                                          <p:spTgt spid="6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3"/>
                                        </p:tgtEl>
                                        <p:attrNameLst>
                                          <p:attrName>style.visibility</p:attrName>
                                        </p:attrNameLst>
                                      </p:cBhvr>
                                      <p:to>
                                        <p:strVal val="visible"/>
                                      </p:to>
                                    </p:set>
                                    <p:animEffect transition="in" filter="fade">
                                      <p:cBhvr>
                                        <p:cTn id="17"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51270" y="202454"/>
            <a:ext cx="837127" cy="400110"/>
          </a:xfrm>
          <a:prstGeom prst="rect">
            <a:avLst/>
          </a:prstGeom>
          <a:noFill/>
        </p:spPr>
        <p:txBody>
          <a:bodyPr wrap="square" rtlCol="0">
            <a:spAutoFit/>
          </a:bodyPr>
          <a:lstStyle/>
          <a:p>
            <a:pPr algn="l" rtl="0" eaLnBrk="0" fontAlgn="base" hangingPunct="0">
              <a:spcBef>
                <a:spcPct val="0"/>
              </a:spcBef>
              <a:spcAft>
                <a:spcPct val="0"/>
              </a:spcAft>
            </a:pPr>
            <a:r>
              <a:rPr lang="fa-IR" sz="2000" dirty="0">
                <a:solidFill>
                  <a:prstClr val="black"/>
                </a:solidFill>
                <a:latin typeface="Times New Roman" pitchFamily="18" charset="0"/>
                <a:cs typeface="B Titr" panose="00000700000000000000" pitchFamily="2" charset="-78"/>
              </a:rPr>
              <a:t>شناخت</a:t>
            </a:r>
            <a:endParaRPr lang="en-US" sz="2000" dirty="0">
              <a:solidFill>
                <a:prstClr val="black"/>
              </a:solidFill>
              <a:latin typeface="Times New Roman" pitchFamily="18" charset="0"/>
              <a:cs typeface="B Titr" panose="00000700000000000000" pitchFamily="2" charset="-78"/>
            </a:endParaRPr>
          </a:p>
        </p:txBody>
      </p:sp>
      <p:sp>
        <p:nvSpPr>
          <p:cNvPr id="3" name="TextBox 2"/>
          <p:cNvSpPr txBox="1"/>
          <p:nvPr/>
        </p:nvSpPr>
        <p:spPr>
          <a:xfrm>
            <a:off x="1603537" y="202454"/>
            <a:ext cx="837127" cy="400110"/>
          </a:xfrm>
          <a:prstGeom prst="rect">
            <a:avLst/>
          </a:prstGeom>
          <a:noFill/>
        </p:spPr>
        <p:txBody>
          <a:bodyPr wrap="square" rtlCol="0">
            <a:spAutoFit/>
          </a:bodyPr>
          <a:lstStyle/>
          <a:p>
            <a:pPr algn="l" rtl="0" eaLnBrk="0" fontAlgn="base" hangingPunct="0">
              <a:spcBef>
                <a:spcPct val="0"/>
              </a:spcBef>
              <a:spcAft>
                <a:spcPct val="0"/>
              </a:spcAft>
            </a:pPr>
            <a:r>
              <a:rPr lang="fa-IR" sz="2000" dirty="0">
                <a:solidFill>
                  <a:prstClr val="black"/>
                </a:solidFill>
                <a:latin typeface="Times New Roman" pitchFamily="18" charset="0"/>
                <a:cs typeface="B Titr" panose="00000700000000000000" pitchFamily="2" charset="-78"/>
              </a:rPr>
              <a:t>تحلیل</a:t>
            </a:r>
            <a:endParaRPr lang="en-US" sz="2000" dirty="0">
              <a:solidFill>
                <a:prstClr val="black"/>
              </a:solidFill>
              <a:latin typeface="Times New Roman" pitchFamily="18" charset="0"/>
              <a:cs typeface="B Titr" panose="00000700000000000000" pitchFamily="2" charset="-78"/>
            </a:endParaRPr>
          </a:p>
        </p:txBody>
      </p:sp>
      <p:sp>
        <p:nvSpPr>
          <p:cNvPr id="4" name="TextBox 3"/>
          <p:cNvSpPr txBox="1"/>
          <p:nvPr/>
        </p:nvSpPr>
        <p:spPr>
          <a:xfrm>
            <a:off x="368682" y="189575"/>
            <a:ext cx="837127" cy="400110"/>
          </a:xfrm>
          <a:prstGeom prst="rect">
            <a:avLst/>
          </a:prstGeom>
          <a:noFill/>
        </p:spPr>
        <p:txBody>
          <a:bodyPr wrap="square" rtlCol="0">
            <a:spAutoFit/>
          </a:bodyPr>
          <a:lstStyle/>
          <a:p>
            <a:pPr algn="l" rtl="0" eaLnBrk="0" fontAlgn="base" hangingPunct="0">
              <a:spcBef>
                <a:spcPct val="0"/>
              </a:spcBef>
              <a:spcAft>
                <a:spcPct val="0"/>
              </a:spcAft>
            </a:pPr>
            <a:r>
              <a:rPr lang="fa-IR" sz="2000" dirty="0">
                <a:solidFill>
                  <a:prstClr val="black"/>
                </a:solidFill>
                <a:latin typeface="Times New Roman" pitchFamily="18" charset="0"/>
                <a:cs typeface="B Titr" panose="00000700000000000000" pitchFamily="2" charset="-78"/>
              </a:rPr>
              <a:t>طرح</a:t>
            </a:r>
            <a:endParaRPr lang="en-US" sz="2000" dirty="0">
              <a:solidFill>
                <a:prstClr val="black"/>
              </a:solidFill>
              <a:latin typeface="Times New Roman" pitchFamily="18" charset="0"/>
              <a:cs typeface="B Titr" panose="00000700000000000000" pitchFamily="2" charset="-78"/>
            </a:endParaRPr>
          </a:p>
        </p:txBody>
      </p:sp>
      <p:sp>
        <p:nvSpPr>
          <p:cNvPr id="5" name="TextBox 4"/>
          <p:cNvSpPr txBox="1"/>
          <p:nvPr/>
        </p:nvSpPr>
        <p:spPr>
          <a:xfrm>
            <a:off x="3844274" y="160209"/>
            <a:ext cx="3902299" cy="461665"/>
          </a:xfrm>
          <a:prstGeom prst="rect">
            <a:avLst/>
          </a:prstGeom>
          <a:noFill/>
        </p:spPr>
        <p:txBody>
          <a:bodyPr wrap="square" rtlCol="0">
            <a:spAutoFit/>
          </a:bodyPr>
          <a:lstStyle/>
          <a:p>
            <a:pPr eaLnBrk="0" fontAlgn="base" hangingPunct="0">
              <a:spcBef>
                <a:spcPct val="0"/>
              </a:spcBef>
              <a:spcAft>
                <a:spcPct val="0"/>
              </a:spcAft>
            </a:pPr>
            <a:r>
              <a:rPr lang="fa-IR" sz="2400" dirty="0">
                <a:solidFill>
                  <a:prstClr val="white"/>
                </a:solidFill>
                <a:latin typeface="Times New Roman" pitchFamily="18" charset="0"/>
                <a:cs typeface="B Titr" panose="00000700000000000000" pitchFamily="2" charset="-78"/>
              </a:rPr>
              <a:t>تحلیل وضع موجود منطقه</a:t>
            </a:r>
            <a:endParaRPr lang="en-US" sz="2400" dirty="0">
              <a:solidFill>
                <a:prstClr val="white"/>
              </a:solidFill>
              <a:latin typeface="Times New Roman" pitchFamily="18" charset="0"/>
              <a:cs typeface="B Titr" panose="00000700000000000000" pitchFamily="2" charset="-78"/>
            </a:endParaRPr>
          </a:p>
        </p:txBody>
      </p:sp>
      <p:grpSp>
        <p:nvGrpSpPr>
          <p:cNvPr id="42" name="Group 41"/>
          <p:cNvGrpSpPr/>
          <p:nvPr/>
        </p:nvGrpSpPr>
        <p:grpSpPr>
          <a:xfrm>
            <a:off x="3327452" y="1548139"/>
            <a:ext cx="5703448" cy="623887"/>
            <a:chOff x="3327452" y="1548139"/>
            <a:chExt cx="5703448" cy="623887"/>
          </a:xfrm>
        </p:grpSpPr>
        <p:grpSp>
          <p:nvGrpSpPr>
            <p:cNvPr id="7" name="Group 6"/>
            <p:cNvGrpSpPr/>
            <p:nvPr/>
          </p:nvGrpSpPr>
          <p:grpSpPr>
            <a:xfrm>
              <a:off x="3327452" y="1548139"/>
              <a:ext cx="5703448" cy="623887"/>
              <a:chOff x="4610637" y="1414028"/>
              <a:chExt cx="4453717" cy="623887"/>
            </a:xfrm>
          </p:grpSpPr>
          <p:grpSp>
            <p:nvGrpSpPr>
              <p:cNvPr id="9" name="Group 8"/>
              <p:cNvGrpSpPr/>
              <p:nvPr/>
            </p:nvGrpSpPr>
            <p:grpSpPr>
              <a:xfrm>
                <a:off x="4610637" y="1414028"/>
                <a:ext cx="4453717" cy="623887"/>
                <a:chOff x="2263820" y="1229525"/>
                <a:chExt cx="1589164" cy="623887"/>
              </a:xfrm>
            </p:grpSpPr>
            <p:grpSp>
              <p:nvGrpSpPr>
                <p:cNvPr id="11" name="Group 31"/>
                <p:cNvGrpSpPr>
                  <a:grpSpLocks/>
                </p:cNvGrpSpPr>
                <p:nvPr/>
              </p:nvGrpSpPr>
              <p:grpSpPr bwMode="auto">
                <a:xfrm>
                  <a:off x="2380441" y="1229525"/>
                  <a:ext cx="1459335" cy="623887"/>
                  <a:chOff x="880" y="1279"/>
                  <a:chExt cx="2930" cy="393"/>
                </a:xfrm>
              </p:grpSpPr>
              <p:sp>
                <p:nvSpPr>
                  <p:cNvPr id="13" name="AutoShape 6"/>
                  <p:cNvSpPr>
                    <a:spLocks noChangeArrowheads="1"/>
                  </p:cNvSpPr>
                  <p:nvPr/>
                </p:nvSpPr>
                <p:spPr bwMode="gray">
                  <a:xfrm>
                    <a:off x="880" y="1295"/>
                    <a:ext cx="2928" cy="377"/>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sp>
                <p:nvSpPr>
                  <p:cNvPr id="14" name="AutoShape 7"/>
                  <p:cNvSpPr>
                    <a:spLocks noChangeArrowheads="1"/>
                  </p:cNvSpPr>
                  <p:nvPr/>
                </p:nvSpPr>
                <p:spPr bwMode="gray">
                  <a:xfrm>
                    <a:off x="880" y="1279"/>
                    <a:ext cx="2930" cy="381"/>
                  </a:xfrm>
                  <a:prstGeom prst="roundRect">
                    <a:avLst>
                      <a:gd name="adj" fmla="val 50000"/>
                    </a:avLst>
                  </a:prstGeom>
                  <a:gradFill rotWithShape="1">
                    <a:gsLst>
                      <a:gs pos="0">
                        <a:schemeClr val="bg2"/>
                      </a:gs>
                      <a:gs pos="100000">
                        <a:schemeClr val="bg2">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grpSp>
            <p:sp>
              <p:nvSpPr>
                <p:cNvPr id="12" name="TextBox 11"/>
                <p:cNvSpPr txBox="1"/>
                <p:nvPr/>
              </p:nvSpPr>
              <p:spPr>
                <a:xfrm>
                  <a:off x="2263820" y="1326004"/>
                  <a:ext cx="1589164" cy="369332"/>
                </a:xfrm>
                <a:prstGeom prst="rect">
                  <a:avLst/>
                </a:prstGeom>
                <a:noFill/>
              </p:spPr>
              <p:txBody>
                <a:bodyPr wrap="square" rtlCol="0">
                  <a:spAutoFit/>
                </a:bodyPr>
                <a:lstStyle/>
                <a:p>
                  <a:pPr eaLnBrk="0" fontAlgn="base" hangingPunct="0">
                    <a:spcBef>
                      <a:spcPct val="0"/>
                    </a:spcBef>
                    <a:spcAft>
                      <a:spcPct val="0"/>
                    </a:spcAft>
                  </a:pPr>
                  <a:endParaRPr lang="en-US" dirty="0">
                    <a:solidFill>
                      <a:prstClr val="black"/>
                    </a:solidFill>
                    <a:latin typeface="Times New Roman" pitchFamily="18" charset="0"/>
                    <a:cs typeface="B Roya" panose="00000400000000000000" pitchFamily="2" charset="-78"/>
                  </a:endParaRPr>
                </a:p>
              </p:txBody>
            </p:sp>
          </p:grpSp>
          <p:sp>
            <p:nvSpPr>
              <p:cNvPr id="10" name="Rectangle 9"/>
              <p:cNvSpPr/>
              <p:nvPr/>
            </p:nvSpPr>
            <p:spPr>
              <a:xfrm>
                <a:off x="8779054" y="1519210"/>
                <a:ext cx="99956" cy="369332"/>
              </a:xfrm>
              <a:prstGeom prst="rect">
                <a:avLst/>
              </a:prstGeom>
            </p:spPr>
            <p:txBody>
              <a:bodyPr wrap="none">
                <a:spAutoFit/>
              </a:bodyPr>
              <a:lstStyle/>
              <a:p>
                <a:pPr eaLnBrk="0" fontAlgn="base" hangingPunct="0">
                  <a:spcBef>
                    <a:spcPct val="0"/>
                  </a:spcBef>
                  <a:spcAft>
                    <a:spcPct val="0"/>
                  </a:spcAft>
                </a:pPr>
                <a:endParaRPr lang="fa-IR" dirty="0">
                  <a:solidFill>
                    <a:prstClr val="black"/>
                  </a:solidFill>
                  <a:latin typeface="Times New Roman" pitchFamily="18" charset="0"/>
                  <a:cs typeface="B Roya" panose="00000400000000000000" pitchFamily="2" charset="-78"/>
                </a:endParaRPr>
              </a:p>
            </p:txBody>
          </p:sp>
        </p:grpSp>
        <p:sp>
          <p:nvSpPr>
            <p:cNvPr id="6" name="Rectangle 5"/>
            <p:cNvSpPr/>
            <p:nvPr/>
          </p:nvSpPr>
          <p:spPr>
            <a:xfrm>
              <a:off x="3755435" y="1616252"/>
              <a:ext cx="5011308" cy="388696"/>
            </a:xfrm>
            <a:prstGeom prst="rect">
              <a:avLst/>
            </a:prstGeom>
          </p:spPr>
          <p:txBody>
            <a:bodyPr wrap="none">
              <a:spAutoFit/>
            </a:bodyPr>
            <a:lstStyle/>
            <a:p>
              <a:pPr eaLnBrk="0" fontAlgn="base" hangingPunct="0">
                <a:lnSpc>
                  <a:spcPct val="107000"/>
                </a:lnSpc>
                <a:spcAft>
                  <a:spcPts val="800"/>
                </a:spcAft>
                <a:tabLst>
                  <a:tab pos="4084955" algn="l"/>
                </a:tabLst>
              </a:pPr>
              <a:r>
                <a:rPr lang="fa-IR" b="1" dirty="0">
                  <a:solidFill>
                    <a:prstClr val="black"/>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B Roya" panose="00000400000000000000" pitchFamily="2" charset="-78"/>
                </a:rPr>
                <a:t>صحیح نبودن سیستم منطقه </a:t>
              </a:r>
              <a:r>
                <a:rPr lang="fa-IR" b="1" dirty="0">
                  <a:solidFill>
                    <a:prstClr val="black"/>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B Roya" panose="00000400000000000000" pitchFamily="2" charset="-78"/>
                </a:rPr>
                <a:t>بندی </a:t>
              </a: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سبب بروز مشکل زیر شده است</a:t>
              </a:r>
              <a:r>
                <a:rPr lang="fa-IR" dirty="0">
                  <a:solidFill>
                    <a:prstClr val="black"/>
                  </a:solidFill>
                  <a:latin typeface="Calibri" panose="020F0502020204030204" pitchFamily="34" charset="0"/>
                  <a:ea typeface="Calibri" panose="020F0502020204030204" pitchFamily="34" charset="0"/>
                  <a:cs typeface="B Nazanin" panose="00000400000000000000" pitchFamily="2" charset="-78"/>
                </a:rPr>
                <a:t>:</a:t>
              </a:r>
              <a:endParaRPr lang="en-US" sz="1400" dirty="0">
                <a:solidFill>
                  <a:prstClr val="black"/>
                </a:solidFill>
                <a:latin typeface="Calibri" panose="020F0502020204030204" pitchFamily="34" charset="0"/>
                <a:ea typeface="Calibri" panose="020F0502020204030204" pitchFamily="34" charset="0"/>
                <a:cs typeface="Arial" panose="020B0604020202020204" pitchFamily="34" charset="0"/>
              </a:endParaRPr>
            </a:p>
          </p:txBody>
        </p:sp>
      </p:grpSp>
      <p:grpSp>
        <p:nvGrpSpPr>
          <p:cNvPr id="41" name="Group 40"/>
          <p:cNvGrpSpPr/>
          <p:nvPr/>
        </p:nvGrpSpPr>
        <p:grpSpPr>
          <a:xfrm>
            <a:off x="1" y="2480565"/>
            <a:ext cx="6566630" cy="710892"/>
            <a:chOff x="1828800" y="2533824"/>
            <a:chExt cx="6255097" cy="710892"/>
          </a:xfrm>
        </p:grpSpPr>
        <p:grpSp>
          <p:nvGrpSpPr>
            <p:cNvPr id="16" name="Group 15"/>
            <p:cNvGrpSpPr/>
            <p:nvPr/>
          </p:nvGrpSpPr>
          <p:grpSpPr>
            <a:xfrm>
              <a:off x="2253802" y="2533824"/>
              <a:ext cx="5830095" cy="710892"/>
              <a:chOff x="409113" y="2970901"/>
              <a:chExt cx="8484016" cy="710892"/>
            </a:xfrm>
          </p:grpSpPr>
          <p:grpSp>
            <p:nvGrpSpPr>
              <p:cNvPr id="18" name="Group 17"/>
              <p:cNvGrpSpPr/>
              <p:nvPr/>
            </p:nvGrpSpPr>
            <p:grpSpPr>
              <a:xfrm>
                <a:off x="409113" y="2970901"/>
                <a:ext cx="8484016" cy="710892"/>
                <a:chOff x="401739" y="2868957"/>
                <a:chExt cx="8484016" cy="710892"/>
              </a:xfrm>
            </p:grpSpPr>
            <p:grpSp>
              <p:nvGrpSpPr>
                <p:cNvPr id="20" name="Group 19"/>
                <p:cNvGrpSpPr/>
                <p:nvPr/>
              </p:nvGrpSpPr>
              <p:grpSpPr>
                <a:xfrm>
                  <a:off x="401739" y="2868957"/>
                  <a:ext cx="8484016" cy="710892"/>
                  <a:chOff x="481936" y="2493184"/>
                  <a:chExt cx="8484016" cy="710892"/>
                </a:xfrm>
              </p:grpSpPr>
              <p:grpSp>
                <p:nvGrpSpPr>
                  <p:cNvPr id="22" name="Group 21"/>
                  <p:cNvGrpSpPr/>
                  <p:nvPr/>
                </p:nvGrpSpPr>
                <p:grpSpPr>
                  <a:xfrm>
                    <a:off x="481936" y="2493184"/>
                    <a:ext cx="8484016" cy="710892"/>
                    <a:chOff x="274129" y="4229525"/>
                    <a:chExt cx="6563366" cy="718349"/>
                  </a:xfrm>
                </p:grpSpPr>
                <p:grpSp>
                  <p:nvGrpSpPr>
                    <p:cNvPr id="24" name="Group 33"/>
                    <p:cNvGrpSpPr>
                      <a:grpSpLocks/>
                    </p:cNvGrpSpPr>
                    <p:nvPr/>
                  </p:nvGrpSpPr>
                  <p:grpSpPr bwMode="auto">
                    <a:xfrm>
                      <a:off x="274129" y="4229525"/>
                      <a:ext cx="6563366" cy="718349"/>
                      <a:chOff x="888" y="2879"/>
                      <a:chExt cx="2930" cy="393"/>
                    </a:xfrm>
                  </p:grpSpPr>
                  <p:sp>
                    <p:nvSpPr>
                      <p:cNvPr id="26" name="AutoShape 18"/>
                      <p:cNvSpPr>
                        <a:spLocks noChangeArrowheads="1"/>
                      </p:cNvSpPr>
                      <p:nvPr/>
                    </p:nvSpPr>
                    <p:spPr bwMode="gray">
                      <a:xfrm>
                        <a:off x="888" y="2895"/>
                        <a:ext cx="2928" cy="377"/>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sp>
                    <p:nvSpPr>
                      <p:cNvPr id="27" name="AutoShape 19"/>
                      <p:cNvSpPr>
                        <a:spLocks noChangeArrowheads="1"/>
                      </p:cNvSpPr>
                      <p:nvPr/>
                    </p:nvSpPr>
                    <p:spPr bwMode="gray">
                      <a:xfrm>
                        <a:off x="888" y="2879"/>
                        <a:ext cx="2930" cy="381"/>
                      </a:xfrm>
                      <a:prstGeom prst="roundRect">
                        <a:avLst>
                          <a:gd name="adj" fmla="val 50000"/>
                        </a:avLst>
                      </a:prstGeom>
                      <a:gradFill rotWithShape="1">
                        <a:gsLst>
                          <a:gs pos="0">
                            <a:schemeClr val="folHlink"/>
                          </a:gs>
                          <a:gs pos="100000">
                            <a:schemeClr val="folHlink">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grpSp>
                <p:sp>
                  <p:nvSpPr>
                    <p:cNvPr id="25" name="TextBox 24"/>
                    <p:cNvSpPr txBox="1"/>
                    <p:nvPr/>
                  </p:nvSpPr>
                  <p:spPr>
                    <a:xfrm>
                      <a:off x="487231" y="4376847"/>
                      <a:ext cx="6345784" cy="380090"/>
                    </a:xfrm>
                    <a:prstGeom prst="rect">
                      <a:avLst/>
                    </a:prstGeom>
                    <a:noFill/>
                  </p:spPr>
                  <p:txBody>
                    <a:bodyPr wrap="square" rtlCol="0">
                      <a:spAutoFit/>
                    </a:bodyPr>
                    <a:lstStyle/>
                    <a:p>
                      <a:pPr eaLnBrk="0" fontAlgn="base" hangingPunct="0">
                        <a:spcBef>
                          <a:spcPct val="0"/>
                        </a:spcBef>
                        <a:spcAft>
                          <a:spcPct val="0"/>
                        </a:spcAft>
                      </a:pPr>
                      <a:endParaRPr lang="en-US" dirty="0">
                        <a:solidFill>
                          <a:prstClr val="black"/>
                        </a:solidFill>
                        <a:latin typeface="Times New Roman" pitchFamily="18" charset="0"/>
                        <a:cs typeface="B Roya" panose="00000400000000000000" pitchFamily="2" charset="-78"/>
                      </a:endParaRPr>
                    </a:p>
                  </p:txBody>
                </p:sp>
              </p:grpSp>
              <p:sp>
                <p:nvSpPr>
                  <p:cNvPr id="23" name="Rectangle 22"/>
                  <p:cNvSpPr/>
                  <p:nvPr/>
                </p:nvSpPr>
                <p:spPr>
                  <a:xfrm>
                    <a:off x="522227" y="2520535"/>
                    <a:ext cx="8229599" cy="369332"/>
                  </a:xfrm>
                  <a:prstGeom prst="rect">
                    <a:avLst/>
                  </a:prstGeom>
                </p:spPr>
                <p:txBody>
                  <a:bodyPr wrap="square">
                    <a:spAutoFit/>
                  </a:bodyPr>
                  <a:lstStyle/>
                  <a:p>
                    <a:pPr eaLnBrk="0" fontAlgn="base" hangingPunct="0">
                      <a:spcBef>
                        <a:spcPct val="0"/>
                      </a:spcBef>
                      <a:spcAft>
                        <a:spcPct val="0"/>
                      </a:spcAft>
                    </a:pPr>
                    <a:endParaRPr lang="en-US" dirty="0">
                      <a:solidFill>
                        <a:prstClr val="black"/>
                      </a:solidFill>
                      <a:latin typeface="Times New Roman" pitchFamily="18" charset="0"/>
                    </a:endParaRPr>
                  </a:p>
                </p:txBody>
              </p:sp>
            </p:grpSp>
            <p:sp>
              <p:nvSpPr>
                <p:cNvPr id="21" name="Rectangle 20"/>
                <p:cNvSpPr/>
                <p:nvPr/>
              </p:nvSpPr>
              <p:spPr>
                <a:xfrm>
                  <a:off x="583372" y="2921125"/>
                  <a:ext cx="8269890" cy="388696"/>
                </a:xfrm>
                <a:prstGeom prst="rect">
                  <a:avLst/>
                </a:prstGeom>
              </p:spPr>
              <p:txBody>
                <a:bodyPr wrap="square">
                  <a:spAutoFit/>
                </a:bodyPr>
                <a:lstStyle/>
                <a:p>
                  <a:pPr eaLnBrk="0" fontAlgn="base" hangingPunct="0">
                    <a:lnSpc>
                      <a:spcPct val="107000"/>
                    </a:lnSpc>
                    <a:spcAft>
                      <a:spcPts val="800"/>
                    </a:spcAft>
                    <a:tabLst>
                      <a:tab pos="4084955" algn="l"/>
                    </a:tabLst>
                  </a:pP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 </a:t>
                  </a:r>
                  <a:endParaRPr lang="en-US" sz="1100" dirty="0">
                    <a:solidFill>
                      <a:prstClr val="black"/>
                    </a:solidFill>
                    <a:latin typeface="Calibri" panose="020F0502020204030204" pitchFamily="34" charset="0"/>
                    <a:ea typeface="Calibri" panose="020F0502020204030204" pitchFamily="34" charset="0"/>
                    <a:cs typeface="Arial" panose="020B0604020202020204" pitchFamily="34" charset="0"/>
                  </a:endParaRPr>
                </a:p>
              </p:txBody>
            </p:sp>
          </p:grpSp>
          <p:sp>
            <p:nvSpPr>
              <p:cNvPr id="19" name="Rectangle 18"/>
              <p:cNvSpPr/>
              <p:nvPr/>
            </p:nvSpPr>
            <p:spPr>
              <a:xfrm>
                <a:off x="512371" y="3006124"/>
                <a:ext cx="8275680" cy="369332"/>
              </a:xfrm>
              <a:prstGeom prst="rect">
                <a:avLst/>
              </a:prstGeom>
            </p:spPr>
            <p:txBody>
              <a:bodyPr wrap="square">
                <a:spAutoFit/>
              </a:bodyPr>
              <a:lstStyle/>
              <a:p>
                <a:pPr eaLnBrk="0" fontAlgn="base" hangingPunct="0">
                  <a:spcBef>
                    <a:spcPct val="0"/>
                  </a:spcBef>
                  <a:spcAft>
                    <a:spcPct val="0"/>
                  </a:spcAft>
                </a:pPr>
                <a:endParaRPr lang="en-US" dirty="0">
                  <a:solidFill>
                    <a:prstClr val="black"/>
                  </a:solidFill>
                  <a:latin typeface="Times New Roman" pitchFamily="18" charset="0"/>
                  <a:cs typeface="B Roya" panose="00000400000000000000" pitchFamily="2" charset="-78"/>
                </a:endParaRPr>
              </a:p>
            </p:txBody>
          </p:sp>
        </p:grpSp>
        <p:sp>
          <p:nvSpPr>
            <p:cNvPr id="8" name="Rectangle 7"/>
            <p:cNvSpPr/>
            <p:nvPr/>
          </p:nvSpPr>
          <p:spPr>
            <a:xfrm>
              <a:off x="1828800" y="2655750"/>
              <a:ext cx="6227486" cy="369332"/>
            </a:xfrm>
            <a:prstGeom prst="rect">
              <a:avLst/>
            </a:prstGeom>
          </p:spPr>
          <p:txBody>
            <a:bodyPr wrap="square">
              <a:spAutoFit/>
            </a:bodyPr>
            <a:lstStyle/>
            <a:p>
              <a:pPr eaLnBrk="0" fontAlgn="base" hangingPunct="0">
                <a:spcBef>
                  <a:spcPct val="0"/>
                </a:spcBef>
                <a:spcAft>
                  <a:spcPct val="0"/>
                </a:spcAft>
              </a:pP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تقسیمات فعلی منطقه به </a:t>
              </a: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شهرستان‌ها</a:t>
              </a: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 </a:t>
              </a: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بخش‌ها </a:t>
              </a: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و </a:t>
              </a: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دهستان‌ها </a:t>
              </a: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صرفا جنبه اداری </a:t>
              </a: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دارد. </a:t>
              </a:r>
              <a:endParaRPr lang="en-US" dirty="0">
                <a:solidFill>
                  <a:prstClr val="black"/>
                </a:solidFill>
                <a:latin typeface="Times New Roman" pitchFamily="18" charset="0"/>
                <a:cs typeface="B Roya" panose="00000400000000000000" pitchFamily="2" charset="-78"/>
              </a:endParaRPr>
            </a:p>
          </p:txBody>
        </p:sp>
      </p:grpSp>
      <p:grpSp>
        <p:nvGrpSpPr>
          <p:cNvPr id="30" name="Group 29"/>
          <p:cNvGrpSpPr/>
          <p:nvPr/>
        </p:nvGrpSpPr>
        <p:grpSpPr>
          <a:xfrm>
            <a:off x="-156980" y="3483599"/>
            <a:ext cx="9308424" cy="722193"/>
            <a:chOff x="-115910" y="3584113"/>
            <a:chExt cx="9308424" cy="722193"/>
          </a:xfrm>
        </p:grpSpPr>
        <p:grpSp>
          <p:nvGrpSpPr>
            <p:cNvPr id="29" name="Group 28"/>
            <p:cNvGrpSpPr/>
            <p:nvPr/>
          </p:nvGrpSpPr>
          <p:grpSpPr>
            <a:xfrm>
              <a:off x="-115910" y="3584113"/>
              <a:ext cx="9308424" cy="722193"/>
              <a:chOff x="-476519" y="1636114"/>
              <a:chExt cx="9620519" cy="722193"/>
            </a:xfrm>
          </p:grpSpPr>
          <p:grpSp>
            <p:nvGrpSpPr>
              <p:cNvPr id="31" name="Group 30"/>
              <p:cNvGrpSpPr/>
              <p:nvPr/>
            </p:nvGrpSpPr>
            <p:grpSpPr>
              <a:xfrm>
                <a:off x="-476519" y="1661794"/>
                <a:ext cx="9620519" cy="696513"/>
                <a:chOff x="-360608" y="1296996"/>
                <a:chExt cx="9390106" cy="623887"/>
              </a:xfrm>
            </p:grpSpPr>
            <p:grpSp>
              <p:nvGrpSpPr>
                <p:cNvPr id="33" name="Group 32"/>
                <p:cNvGrpSpPr/>
                <p:nvPr/>
              </p:nvGrpSpPr>
              <p:grpSpPr>
                <a:xfrm>
                  <a:off x="-360608" y="1296996"/>
                  <a:ext cx="9390106" cy="623887"/>
                  <a:chOff x="4610637" y="1414028"/>
                  <a:chExt cx="4453717" cy="623887"/>
                </a:xfrm>
              </p:grpSpPr>
              <p:grpSp>
                <p:nvGrpSpPr>
                  <p:cNvPr id="35" name="Group 34"/>
                  <p:cNvGrpSpPr/>
                  <p:nvPr/>
                </p:nvGrpSpPr>
                <p:grpSpPr>
                  <a:xfrm>
                    <a:off x="4610637" y="1414028"/>
                    <a:ext cx="4453717" cy="623887"/>
                    <a:chOff x="2263820" y="1229525"/>
                    <a:chExt cx="1589164" cy="623887"/>
                  </a:xfrm>
                </p:grpSpPr>
                <p:grpSp>
                  <p:nvGrpSpPr>
                    <p:cNvPr id="37" name="Group 31"/>
                    <p:cNvGrpSpPr>
                      <a:grpSpLocks/>
                    </p:cNvGrpSpPr>
                    <p:nvPr/>
                  </p:nvGrpSpPr>
                  <p:grpSpPr bwMode="auto">
                    <a:xfrm>
                      <a:off x="2380441" y="1229525"/>
                      <a:ext cx="1459335" cy="623887"/>
                      <a:chOff x="880" y="1279"/>
                      <a:chExt cx="2930" cy="393"/>
                    </a:xfrm>
                  </p:grpSpPr>
                  <p:sp>
                    <p:nvSpPr>
                      <p:cNvPr id="39" name="AutoShape 6"/>
                      <p:cNvSpPr>
                        <a:spLocks noChangeArrowheads="1"/>
                      </p:cNvSpPr>
                      <p:nvPr/>
                    </p:nvSpPr>
                    <p:spPr bwMode="gray">
                      <a:xfrm>
                        <a:off x="880" y="1295"/>
                        <a:ext cx="2928" cy="377"/>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sp>
                    <p:nvSpPr>
                      <p:cNvPr id="40" name="AutoShape 7"/>
                      <p:cNvSpPr>
                        <a:spLocks noChangeArrowheads="1"/>
                      </p:cNvSpPr>
                      <p:nvPr/>
                    </p:nvSpPr>
                    <p:spPr bwMode="gray">
                      <a:xfrm>
                        <a:off x="880" y="1279"/>
                        <a:ext cx="2930" cy="381"/>
                      </a:xfrm>
                      <a:prstGeom prst="roundRect">
                        <a:avLst>
                          <a:gd name="adj" fmla="val 50000"/>
                        </a:avLst>
                      </a:prstGeom>
                      <a:gradFill rotWithShape="1">
                        <a:gsLst>
                          <a:gs pos="0">
                            <a:schemeClr val="bg2"/>
                          </a:gs>
                          <a:gs pos="100000">
                            <a:schemeClr val="bg2">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grpSp>
                <p:sp>
                  <p:nvSpPr>
                    <p:cNvPr id="38" name="TextBox 37"/>
                    <p:cNvSpPr txBox="1"/>
                    <p:nvPr/>
                  </p:nvSpPr>
                  <p:spPr>
                    <a:xfrm>
                      <a:off x="2263820" y="1326004"/>
                      <a:ext cx="1589164" cy="369332"/>
                    </a:xfrm>
                    <a:prstGeom prst="rect">
                      <a:avLst/>
                    </a:prstGeom>
                    <a:noFill/>
                  </p:spPr>
                  <p:txBody>
                    <a:bodyPr wrap="square" rtlCol="0">
                      <a:spAutoFit/>
                    </a:bodyPr>
                    <a:lstStyle/>
                    <a:p>
                      <a:pPr eaLnBrk="0" fontAlgn="base" hangingPunct="0">
                        <a:spcBef>
                          <a:spcPct val="0"/>
                        </a:spcBef>
                        <a:spcAft>
                          <a:spcPct val="0"/>
                        </a:spcAft>
                      </a:pPr>
                      <a:endParaRPr lang="en-US" dirty="0">
                        <a:solidFill>
                          <a:prstClr val="black"/>
                        </a:solidFill>
                        <a:latin typeface="Times New Roman" pitchFamily="18" charset="0"/>
                        <a:cs typeface="B Roya" panose="00000400000000000000" pitchFamily="2" charset="-78"/>
                      </a:endParaRPr>
                    </a:p>
                  </p:txBody>
                </p:sp>
              </p:grpSp>
              <p:sp>
                <p:nvSpPr>
                  <p:cNvPr id="36" name="Rectangle 35"/>
                  <p:cNvSpPr/>
                  <p:nvPr/>
                </p:nvSpPr>
                <p:spPr>
                  <a:xfrm>
                    <a:off x="8779054" y="1519210"/>
                    <a:ext cx="99956" cy="369332"/>
                  </a:xfrm>
                  <a:prstGeom prst="rect">
                    <a:avLst/>
                  </a:prstGeom>
                </p:spPr>
                <p:txBody>
                  <a:bodyPr wrap="none">
                    <a:spAutoFit/>
                  </a:bodyPr>
                  <a:lstStyle/>
                  <a:p>
                    <a:pPr eaLnBrk="0" fontAlgn="base" hangingPunct="0">
                      <a:spcBef>
                        <a:spcPct val="0"/>
                      </a:spcBef>
                      <a:spcAft>
                        <a:spcPct val="0"/>
                      </a:spcAft>
                    </a:pPr>
                    <a:endParaRPr lang="fa-IR" dirty="0">
                      <a:solidFill>
                        <a:prstClr val="black"/>
                      </a:solidFill>
                      <a:latin typeface="Times New Roman" pitchFamily="18" charset="0"/>
                      <a:cs typeface="B Roya" panose="00000400000000000000" pitchFamily="2" charset="-78"/>
                    </a:endParaRPr>
                  </a:p>
                </p:txBody>
              </p:sp>
            </p:grpSp>
            <p:sp>
              <p:nvSpPr>
                <p:cNvPr id="34" name="Rectangle 33"/>
                <p:cNvSpPr/>
                <p:nvPr/>
              </p:nvSpPr>
              <p:spPr>
                <a:xfrm>
                  <a:off x="265047" y="1402178"/>
                  <a:ext cx="8575275" cy="369332"/>
                </a:xfrm>
                <a:prstGeom prst="rect">
                  <a:avLst/>
                </a:prstGeom>
              </p:spPr>
              <p:txBody>
                <a:bodyPr wrap="square">
                  <a:spAutoFit/>
                </a:bodyPr>
                <a:lstStyle/>
                <a:p>
                  <a:pPr eaLnBrk="0" fontAlgn="base" hangingPunct="0">
                    <a:spcBef>
                      <a:spcPct val="0"/>
                    </a:spcBef>
                    <a:spcAft>
                      <a:spcPct val="0"/>
                    </a:spcAft>
                  </a:pPr>
                  <a:endParaRPr lang="en-US" dirty="0">
                    <a:solidFill>
                      <a:prstClr val="black"/>
                    </a:solidFill>
                    <a:latin typeface="Times New Roman" pitchFamily="18" charset="0"/>
                    <a:cs typeface="B Roya" panose="00000400000000000000" pitchFamily="2" charset="-78"/>
                  </a:endParaRPr>
                </a:p>
              </p:txBody>
            </p:sp>
          </p:grpSp>
          <p:sp>
            <p:nvSpPr>
              <p:cNvPr id="32" name="Rectangle 31"/>
              <p:cNvSpPr/>
              <p:nvPr/>
            </p:nvSpPr>
            <p:spPr>
              <a:xfrm>
                <a:off x="223455" y="1636114"/>
                <a:ext cx="8748686" cy="461665"/>
              </a:xfrm>
              <a:prstGeom prst="rect">
                <a:avLst/>
              </a:prstGeom>
            </p:spPr>
            <p:txBody>
              <a:bodyPr wrap="square">
                <a:spAutoFit/>
              </a:bodyPr>
              <a:lstStyle/>
              <a:p>
                <a:pPr eaLnBrk="0" fontAlgn="base" hangingPunct="0">
                  <a:spcBef>
                    <a:spcPct val="0"/>
                  </a:spcBef>
                  <a:spcAft>
                    <a:spcPct val="0"/>
                  </a:spcAft>
                </a:pPr>
                <a:endParaRPr lang="en-US" sz="2400" dirty="0">
                  <a:solidFill>
                    <a:prstClr val="black"/>
                  </a:solidFill>
                  <a:latin typeface="Times New Roman" pitchFamily="18" charset="0"/>
                  <a:cs typeface="B Roya" panose="00000400000000000000" pitchFamily="2" charset="-78"/>
                </a:endParaRPr>
              </a:p>
            </p:txBody>
          </p:sp>
        </p:grpSp>
        <p:sp>
          <p:nvSpPr>
            <p:cNvPr id="15" name="Rectangle 14"/>
            <p:cNvSpPr/>
            <p:nvPr/>
          </p:nvSpPr>
          <p:spPr>
            <a:xfrm>
              <a:off x="549520" y="3623305"/>
              <a:ext cx="8430401" cy="646331"/>
            </a:xfrm>
            <a:prstGeom prst="rect">
              <a:avLst/>
            </a:prstGeom>
          </p:spPr>
          <p:txBody>
            <a:bodyPr wrap="square">
              <a:spAutoFit/>
            </a:bodyPr>
            <a:lstStyle/>
            <a:p>
              <a:pPr eaLnBrk="0" fontAlgn="base" hangingPunct="0">
                <a:spcBef>
                  <a:spcPct val="0"/>
                </a:spcBef>
                <a:spcAft>
                  <a:spcPct val="0"/>
                </a:spcAft>
              </a:pP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این امر با توجه به امکانات قسمت های مختلف منطقه از نظر نیروی انسانی و منابع طبیعی و روابط اقتصادی بین نقاط مسکونی صورت نگرفته است</a:t>
              </a:r>
              <a:endParaRPr lang="en-US" dirty="0">
                <a:solidFill>
                  <a:prstClr val="black"/>
                </a:solidFill>
                <a:latin typeface="Times New Roman" pitchFamily="18" charset="0"/>
                <a:cs typeface="B Roya" panose="00000400000000000000" pitchFamily="2" charset="-78"/>
              </a:endParaRPr>
            </a:p>
          </p:txBody>
        </p:sp>
      </p:grpSp>
      <p:grpSp>
        <p:nvGrpSpPr>
          <p:cNvPr id="28" name="Group 27"/>
          <p:cNvGrpSpPr/>
          <p:nvPr/>
        </p:nvGrpSpPr>
        <p:grpSpPr>
          <a:xfrm>
            <a:off x="-156980" y="4468666"/>
            <a:ext cx="7878299" cy="710892"/>
            <a:chOff x="787245" y="4456219"/>
            <a:chExt cx="7878299" cy="710892"/>
          </a:xfrm>
        </p:grpSpPr>
        <p:grpSp>
          <p:nvGrpSpPr>
            <p:cNvPr id="44" name="Group 43"/>
            <p:cNvGrpSpPr/>
            <p:nvPr/>
          </p:nvGrpSpPr>
          <p:grpSpPr>
            <a:xfrm>
              <a:off x="1017431" y="4456219"/>
              <a:ext cx="7648113" cy="710892"/>
              <a:chOff x="409113" y="2970901"/>
              <a:chExt cx="8484016" cy="710892"/>
            </a:xfrm>
          </p:grpSpPr>
          <p:grpSp>
            <p:nvGrpSpPr>
              <p:cNvPr id="46" name="Group 45"/>
              <p:cNvGrpSpPr/>
              <p:nvPr/>
            </p:nvGrpSpPr>
            <p:grpSpPr>
              <a:xfrm>
                <a:off x="409113" y="2970901"/>
                <a:ext cx="8484016" cy="710892"/>
                <a:chOff x="401739" y="2868957"/>
                <a:chExt cx="8484016" cy="710892"/>
              </a:xfrm>
            </p:grpSpPr>
            <p:grpSp>
              <p:nvGrpSpPr>
                <p:cNvPr id="49" name="Group 48"/>
                <p:cNvGrpSpPr/>
                <p:nvPr/>
              </p:nvGrpSpPr>
              <p:grpSpPr>
                <a:xfrm>
                  <a:off x="401739" y="2868957"/>
                  <a:ext cx="8484016" cy="710892"/>
                  <a:chOff x="481936" y="2493184"/>
                  <a:chExt cx="8484016" cy="710892"/>
                </a:xfrm>
              </p:grpSpPr>
              <p:grpSp>
                <p:nvGrpSpPr>
                  <p:cNvPr id="51" name="Group 50"/>
                  <p:cNvGrpSpPr/>
                  <p:nvPr/>
                </p:nvGrpSpPr>
                <p:grpSpPr>
                  <a:xfrm>
                    <a:off x="481936" y="2493184"/>
                    <a:ext cx="8484016" cy="710892"/>
                    <a:chOff x="274129" y="4229525"/>
                    <a:chExt cx="6563366" cy="718349"/>
                  </a:xfrm>
                </p:grpSpPr>
                <p:grpSp>
                  <p:nvGrpSpPr>
                    <p:cNvPr id="53" name="Group 33"/>
                    <p:cNvGrpSpPr>
                      <a:grpSpLocks/>
                    </p:cNvGrpSpPr>
                    <p:nvPr/>
                  </p:nvGrpSpPr>
                  <p:grpSpPr bwMode="auto">
                    <a:xfrm>
                      <a:off x="274129" y="4229525"/>
                      <a:ext cx="6563366" cy="718349"/>
                      <a:chOff x="888" y="2879"/>
                      <a:chExt cx="2930" cy="393"/>
                    </a:xfrm>
                  </p:grpSpPr>
                  <p:sp>
                    <p:nvSpPr>
                      <p:cNvPr id="55" name="AutoShape 18"/>
                      <p:cNvSpPr>
                        <a:spLocks noChangeArrowheads="1"/>
                      </p:cNvSpPr>
                      <p:nvPr/>
                    </p:nvSpPr>
                    <p:spPr bwMode="gray">
                      <a:xfrm>
                        <a:off x="888" y="2895"/>
                        <a:ext cx="2928" cy="377"/>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sp>
                    <p:nvSpPr>
                      <p:cNvPr id="56" name="AutoShape 19"/>
                      <p:cNvSpPr>
                        <a:spLocks noChangeArrowheads="1"/>
                      </p:cNvSpPr>
                      <p:nvPr/>
                    </p:nvSpPr>
                    <p:spPr bwMode="gray">
                      <a:xfrm>
                        <a:off x="888" y="2879"/>
                        <a:ext cx="2930" cy="381"/>
                      </a:xfrm>
                      <a:prstGeom prst="roundRect">
                        <a:avLst>
                          <a:gd name="adj" fmla="val 50000"/>
                        </a:avLst>
                      </a:prstGeom>
                      <a:gradFill rotWithShape="1">
                        <a:gsLst>
                          <a:gs pos="0">
                            <a:schemeClr val="folHlink"/>
                          </a:gs>
                          <a:gs pos="100000">
                            <a:schemeClr val="folHlink">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grpSp>
                <p:sp>
                  <p:nvSpPr>
                    <p:cNvPr id="54" name="TextBox 53"/>
                    <p:cNvSpPr txBox="1"/>
                    <p:nvPr/>
                  </p:nvSpPr>
                  <p:spPr>
                    <a:xfrm>
                      <a:off x="487231" y="4376847"/>
                      <a:ext cx="6345784" cy="380090"/>
                    </a:xfrm>
                    <a:prstGeom prst="rect">
                      <a:avLst/>
                    </a:prstGeom>
                    <a:noFill/>
                  </p:spPr>
                  <p:txBody>
                    <a:bodyPr wrap="square" rtlCol="0">
                      <a:spAutoFit/>
                    </a:bodyPr>
                    <a:lstStyle/>
                    <a:p>
                      <a:pPr eaLnBrk="0" fontAlgn="base" hangingPunct="0">
                        <a:spcBef>
                          <a:spcPct val="0"/>
                        </a:spcBef>
                        <a:spcAft>
                          <a:spcPct val="0"/>
                        </a:spcAft>
                      </a:pPr>
                      <a:endParaRPr lang="en-US" dirty="0">
                        <a:solidFill>
                          <a:prstClr val="black"/>
                        </a:solidFill>
                        <a:latin typeface="Times New Roman" pitchFamily="18" charset="0"/>
                        <a:cs typeface="B Roya" panose="00000400000000000000" pitchFamily="2" charset="-78"/>
                      </a:endParaRPr>
                    </a:p>
                  </p:txBody>
                </p:sp>
              </p:grpSp>
              <p:sp>
                <p:nvSpPr>
                  <p:cNvPr id="52" name="Rectangle 51"/>
                  <p:cNvSpPr/>
                  <p:nvPr/>
                </p:nvSpPr>
                <p:spPr>
                  <a:xfrm>
                    <a:off x="522227" y="2520535"/>
                    <a:ext cx="8229599" cy="369332"/>
                  </a:xfrm>
                  <a:prstGeom prst="rect">
                    <a:avLst/>
                  </a:prstGeom>
                </p:spPr>
                <p:txBody>
                  <a:bodyPr wrap="square">
                    <a:spAutoFit/>
                  </a:bodyPr>
                  <a:lstStyle/>
                  <a:p>
                    <a:pPr eaLnBrk="0" fontAlgn="base" hangingPunct="0">
                      <a:spcBef>
                        <a:spcPct val="0"/>
                      </a:spcBef>
                      <a:spcAft>
                        <a:spcPct val="0"/>
                      </a:spcAft>
                    </a:pPr>
                    <a:endParaRPr lang="en-US" dirty="0">
                      <a:solidFill>
                        <a:prstClr val="black"/>
                      </a:solidFill>
                      <a:latin typeface="Times New Roman" pitchFamily="18" charset="0"/>
                    </a:endParaRPr>
                  </a:p>
                </p:txBody>
              </p:sp>
            </p:grpSp>
            <p:sp>
              <p:nvSpPr>
                <p:cNvPr id="50" name="Rectangle 49"/>
                <p:cNvSpPr/>
                <p:nvPr/>
              </p:nvSpPr>
              <p:spPr>
                <a:xfrm>
                  <a:off x="583372" y="2921125"/>
                  <a:ext cx="8269890" cy="388696"/>
                </a:xfrm>
                <a:prstGeom prst="rect">
                  <a:avLst/>
                </a:prstGeom>
              </p:spPr>
              <p:txBody>
                <a:bodyPr wrap="square">
                  <a:spAutoFit/>
                </a:bodyPr>
                <a:lstStyle/>
                <a:p>
                  <a:pPr eaLnBrk="0" fontAlgn="base" hangingPunct="0">
                    <a:lnSpc>
                      <a:spcPct val="107000"/>
                    </a:lnSpc>
                    <a:spcAft>
                      <a:spcPts val="800"/>
                    </a:spcAft>
                    <a:tabLst>
                      <a:tab pos="4084955" algn="l"/>
                    </a:tabLst>
                  </a:pP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 </a:t>
                  </a:r>
                  <a:endParaRPr lang="en-US" sz="1100" dirty="0">
                    <a:solidFill>
                      <a:prstClr val="black"/>
                    </a:solidFill>
                    <a:latin typeface="Calibri" panose="020F0502020204030204" pitchFamily="34" charset="0"/>
                    <a:ea typeface="Calibri" panose="020F0502020204030204" pitchFamily="34" charset="0"/>
                    <a:cs typeface="Arial" panose="020B0604020202020204" pitchFamily="34" charset="0"/>
                  </a:endParaRPr>
                </a:p>
              </p:txBody>
            </p:sp>
          </p:grpSp>
          <p:sp>
            <p:nvSpPr>
              <p:cNvPr id="48" name="Rectangle 47"/>
              <p:cNvSpPr/>
              <p:nvPr/>
            </p:nvSpPr>
            <p:spPr>
              <a:xfrm>
                <a:off x="512371" y="3006124"/>
                <a:ext cx="8275680" cy="369332"/>
              </a:xfrm>
              <a:prstGeom prst="rect">
                <a:avLst/>
              </a:prstGeom>
            </p:spPr>
            <p:txBody>
              <a:bodyPr wrap="square">
                <a:spAutoFit/>
              </a:bodyPr>
              <a:lstStyle/>
              <a:p>
                <a:pPr eaLnBrk="0" fontAlgn="base" hangingPunct="0">
                  <a:spcBef>
                    <a:spcPct val="0"/>
                  </a:spcBef>
                  <a:spcAft>
                    <a:spcPct val="0"/>
                  </a:spcAft>
                </a:pPr>
                <a:endParaRPr lang="en-US" dirty="0">
                  <a:solidFill>
                    <a:prstClr val="black"/>
                  </a:solidFill>
                  <a:latin typeface="Times New Roman" pitchFamily="18" charset="0"/>
                  <a:cs typeface="B Roya" panose="00000400000000000000" pitchFamily="2" charset="-78"/>
                </a:endParaRPr>
              </a:p>
            </p:txBody>
          </p:sp>
        </p:grpSp>
        <p:sp>
          <p:nvSpPr>
            <p:cNvPr id="17" name="Rectangle 16"/>
            <p:cNvSpPr/>
            <p:nvPr/>
          </p:nvSpPr>
          <p:spPr>
            <a:xfrm>
              <a:off x="787245" y="4606803"/>
              <a:ext cx="7783110" cy="388696"/>
            </a:xfrm>
            <a:prstGeom prst="rect">
              <a:avLst/>
            </a:prstGeom>
          </p:spPr>
          <p:txBody>
            <a:bodyPr wrap="square">
              <a:spAutoFit/>
            </a:bodyPr>
            <a:lstStyle/>
            <a:p>
              <a:pPr eaLnBrk="0" fontAlgn="base" hangingPunct="0">
                <a:lnSpc>
                  <a:spcPct val="107000"/>
                </a:lnSpc>
                <a:spcAft>
                  <a:spcPts val="800"/>
                </a:spcAft>
                <a:tabLst>
                  <a:tab pos="4084955" algn="l"/>
                </a:tabLst>
              </a:pP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که در نتیجه آن امر </a:t>
              </a: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برنامه ریزی و اجرای برنامه و اعمال مدیریت در منطقه با اخلال مواجه خواهد شد.</a:t>
              </a:r>
              <a:endParaRPr lang="en-US" sz="1400" dirty="0">
                <a:solidFill>
                  <a:prstClr val="black"/>
                </a:solidFill>
                <a:latin typeface="Calibri" panose="020F0502020204030204" pitchFamily="34" charset="0"/>
                <a:ea typeface="Calibri" panose="020F0502020204030204" pitchFamily="34" charset="0"/>
                <a:cs typeface="B Roya" panose="00000400000000000000" pitchFamily="2" charset="-78"/>
              </a:endParaRPr>
            </a:p>
          </p:txBody>
        </p:sp>
      </p:grpSp>
    </p:spTree>
    <p:extLst>
      <p:ext uri="{BB962C8B-B14F-4D97-AF65-F5344CB8AC3E}">
        <p14:creationId xmlns:p14="http://schemas.microsoft.com/office/powerpoint/2010/main" val="3819568032"/>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500"/>
                                        <p:tgtEl>
                                          <p:spTgt spid="4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1"/>
                                        </p:tgtEl>
                                        <p:attrNameLst>
                                          <p:attrName>style.visibility</p:attrName>
                                        </p:attrNameLst>
                                      </p:cBhvr>
                                      <p:to>
                                        <p:strVal val="visible"/>
                                      </p:to>
                                    </p:set>
                                    <p:animEffect transition="in" filter="fade">
                                      <p:cBhvr>
                                        <p:cTn id="12" dur="500"/>
                                        <p:tgtEl>
                                          <p:spTgt spid="4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0"/>
                                        </p:tgtEl>
                                        <p:attrNameLst>
                                          <p:attrName>style.visibility</p:attrName>
                                        </p:attrNameLst>
                                      </p:cBhvr>
                                      <p:to>
                                        <p:strVal val="visible"/>
                                      </p:to>
                                    </p:set>
                                    <p:animEffect transition="in" filter="fade">
                                      <p:cBhvr>
                                        <p:cTn id="17" dur="500"/>
                                        <p:tgtEl>
                                          <p:spTgt spid="3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8"/>
                                        </p:tgtEl>
                                        <p:attrNameLst>
                                          <p:attrName>style.visibility</p:attrName>
                                        </p:attrNameLst>
                                      </p:cBhvr>
                                      <p:to>
                                        <p:strVal val="visible"/>
                                      </p:to>
                                    </p:set>
                                    <p:animEffect transition="in" filter="fade">
                                      <p:cBhvr>
                                        <p:cTn id="22"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31" name="Rectangle 24"/>
          <p:cNvSpPr>
            <a:spLocks noChangeArrowheads="1"/>
          </p:cNvSpPr>
          <p:nvPr/>
        </p:nvSpPr>
        <p:spPr bwMode="gray">
          <a:xfrm>
            <a:off x="1937227" y="4679567"/>
            <a:ext cx="3633788" cy="403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fontAlgn="base">
              <a:spcBef>
                <a:spcPct val="0"/>
              </a:spcBef>
              <a:spcAft>
                <a:spcPct val="0"/>
              </a:spcAft>
            </a:pPr>
            <a:r>
              <a:rPr lang="en-US" altLang="ko-KR" sz="2200" b="1" dirty="0">
                <a:solidFill>
                  <a:prstClr val="white"/>
                </a:solidFill>
                <a:latin typeface="Verdana" pitchFamily="34" charset="0"/>
                <a:ea typeface="굴림" pitchFamily="50" charset="-127"/>
              </a:rPr>
              <a:t>4. Conclusion</a:t>
            </a:r>
          </a:p>
        </p:txBody>
      </p:sp>
      <p:sp>
        <p:nvSpPr>
          <p:cNvPr id="2" name="TextBox 1"/>
          <p:cNvSpPr txBox="1"/>
          <p:nvPr/>
        </p:nvSpPr>
        <p:spPr>
          <a:xfrm>
            <a:off x="2751270" y="202454"/>
            <a:ext cx="837127" cy="400110"/>
          </a:xfrm>
          <a:prstGeom prst="rect">
            <a:avLst/>
          </a:prstGeom>
          <a:noFill/>
        </p:spPr>
        <p:txBody>
          <a:bodyPr wrap="square" rtlCol="0">
            <a:spAutoFit/>
          </a:bodyPr>
          <a:lstStyle/>
          <a:p>
            <a:pPr algn="l" rtl="0" eaLnBrk="0" fontAlgn="base" hangingPunct="0">
              <a:spcBef>
                <a:spcPct val="0"/>
              </a:spcBef>
              <a:spcAft>
                <a:spcPct val="0"/>
              </a:spcAft>
            </a:pPr>
            <a:r>
              <a:rPr lang="fa-IR" sz="2000" dirty="0">
                <a:solidFill>
                  <a:prstClr val="black"/>
                </a:solidFill>
                <a:latin typeface="Times New Roman" pitchFamily="18" charset="0"/>
                <a:cs typeface="B Titr" panose="00000700000000000000" pitchFamily="2" charset="-78"/>
              </a:rPr>
              <a:t>شناخت</a:t>
            </a:r>
            <a:endParaRPr lang="en-US" sz="2000" dirty="0">
              <a:solidFill>
                <a:prstClr val="black"/>
              </a:solidFill>
              <a:latin typeface="Times New Roman" pitchFamily="18" charset="0"/>
              <a:cs typeface="B Titr" panose="00000700000000000000" pitchFamily="2" charset="-78"/>
            </a:endParaRPr>
          </a:p>
        </p:txBody>
      </p:sp>
      <p:sp>
        <p:nvSpPr>
          <p:cNvPr id="21" name="TextBox 20"/>
          <p:cNvSpPr txBox="1"/>
          <p:nvPr/>
        </p:nvSpPr>
        <p:spPr>
          <a:xfrm>
            <a:off x="1603537" y="202454"/>
            <a:ext cx="837127" cy="400110"/>
          </a:xfrm>
          <a:prstGeom prst="rect">
            <a:avLst/>
          </a:prstGeom>
          <a:noFill/>
        </p:spPr>
        <p:txBody>
          <a:bodyPr wrap="square" rtlCol="0">
            <a:spAutoFit/>
          </a:bodyPr>
          <a:lstStyle/>
          <a:p>
            <a:pPr algn="l" rtl="0" eaLnBrk="0" fontAlgn="base" hangingPunct="0">
              <a:spcBef>
                <a:spcPct val="0"/>
              </a:spcBef>
              <a:spcAft>
                <a:spcPct val="0"/>
              </a:spcAft>
            </a:pPr>
            <a:r>
              <a:rPr lang="fa-IR" sz="2000" dirty="0">
                <a:solidFill>
                  <a:prstClr val="black"/>
                </a:solidFill>
                <a:latin typeface="Times New Roman" pitchFamily="18" charset="0"/>
                <a:cs typeface="B Titr" panose="00000700000000000000" pitchFamily="2" charset="-78"/>
              </a:rPr>
              <a:t>تحلیل</a:t>
            </a:r>
            <a:endParaRPr lang="en-US" sz="2000" dirty="0">
              <a:solidFill>
                <a:prstClr val="black"/>
              </a:solidFill>
              <a:latin typeface="Times New Roman" pitchFamily="18" charset="0"/>
              <a:cs typeface="B Titr" panose="00000700000000000000" pitchFamily="2" charset="-78"/>
            </a:endParaRPr>
          </a:p>
        </p:txBody>
      </p:sp>
      <p:sp>
        <p:nvSpPr>
          <p:cNvPr id="22" name="TextBox 21"/>
          <p:cNvSpPr txBox="1"/>
          <p:nvPr/>
        </p:nvSpPr>
        <p:spPr>
          <a:xfrm>
            <a:off x="368682" y="189575"/>
            <a:ext cx="837127" cy="400110"/>
          </a:xfrm>
          <a:prstGeom prst="rect">
            <a:avLst/>
          </a:prstGeom>
          <a:noFill/>
        </p:spPr>
        <p:txBody>
          <a:bodyPr wrap="square" rtlCol="0">
            <a:spAutoFit/>
          </a:bodyPr>
          <a:lstStyle/>
          <a:p>
            <a:pPr algn="l" rtl="0" eaLnBrk="0" fontAlgn="base" hangingPunct="0">
              <a:spcBef>
                <a:spcPct val="0"/>
              </a:spcBef>
              <a:spcAft>
                <a:spcPct val="0"/>
              </a:spcAft>
            </a:pPr>
            <a:r>
              <a:rPr lang="fa-IR" sz="2000" dirty="0">
                <a:solidFill>
                  <a:prstClr val="black"/>
                </a:solidFill>
                <a:latin typeface="Times New Roman" pitchFamily="18" charset="0"/>
                <a:cs typeface="B Titr" panose="00000700000000000000" pitchFamily="2" charset="-78"/>
              </a:rPr>
              <a:t>طرح</a:t>
            </a:r>
            <a:endParaRPr lang="en-US" sz="2000" dirty="0">
              <a:solidFill>
                <a:prstClr val="black"/>
              </a:solidFill>
              <a:latin typeface="Times New Roman" pitchFamily="18" charset="0"/>
              <a:cs typeface="B Titr" panose="00000700000000000000" pitchFamily="2" charset="-78"/>
            </a:endParaRPr>
          </a:p>
        </p:txBody>
      </p:sp>
      <p:grpSp>
        <p:nvGrpSpPr>
          <p:cNvPr id="6" name="Group 5"/>
          <p:cNvGrpSpPr/>
          <p:nvPr/>
        </p:nvGrpSpPr>
        <p:grpSpPr>
          <a:xfrm>
            <a:off x="7204580" y="3077947"/>
            <a:ext cx="1995941" cy="623887"/>
            <a:chOff x="6884242" y="3273318"/>
            <a:chExt cx="2150772" cy="623887"/>
          </a:xfrm>
        </p:grpSpPr>
        <p:grpSp>
          <p:nvGrpSpPr>
            <p:cNvPr id="27" name="Group 32"/>
            <p:cNvGrpSpPr>
              <a:grpSpLocks/>
            </p:cNvGrpSpPr>
            <p:nvPr/>
          </p:nvGrpSpPr>
          <p:grpSpPr bwMode="auto">
            <a:xfrm>
              <a:off x="6997145" y="3273318"/>
              <a:ext cx="1841413" cy="623887"/>
              <a:chOff x="888" y="1807"/>
              <a:chExt cx="2930" cy="393"/>
            </a:xfrm>
          </p:grpSpPr>
          <p:sp>
            <p:nvSpPr>
              <p:cNvPr id="28" name="AutoShape 10"/>
              <p:cNvSpPr>
                <a:spLocks noChangeArrowheads="1"/>
              </p:cNvSpPr>
              <p:nvPr/>
            </p:nvSpPr>
            <p:spPr bwMode="gray">
              <a:xfrm>
                <a:off x="888" y="1823"/>
                <a:ext cx="2928" cy="377"/>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sp>
            <p:nvSpPr>
              <p:cNvPr id="29" name="AutoShape 11"/>
              <p:cNvSpPr>
                <a:spLocks noChangeArrowheads="1"/>
              </p:cNvSpPr>
              <p:nvPr/>
            </p:nvSpPr>
            <p:spPr bwMode="gray">
              <a:xfrm>
                <a:off x="888" y="1807"/>
                <a:ext cx="2930" cy="381"/>
              </a:xfrm>
              <a:prstGeom prst="roundRect">
                <a:avLst>
                  <a:gd name="adj" fmla="val 50000"/>
                </a:avLst>
              </a:prstGeom>
              <a:gradFill rotWithShape="1">
                <a:gsLst>
                  <a:gs pos="0">
                    <a:schemeClr val="folHlink"/>
                  </a:gs>
                  <a:gs pos="100000">
                    <a:schemeClr val="folHlink">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grpSp>
        <p:sp>
          <p:nvSpPr>
            <p:cNvPr id="3" name="TextBox 2"/>
            <p:cNvSpPr txBox="1"/>
            <p:nvPr/>
          </p:nvSpPr>
          <p:spPr>
            <a:xfrm>
              <a:off x="6884242" y="3378497"/>
              <a:ext cx="2150772" cy="369332"/>
            </a:xfrm>
            <a:prstGeom prst="rect">
              <a:avLst/>
            </a:prstGeom>
            <a:noFill/>
          </p:spPr>
          <p:txBody>
            <a:bodyPr wrap="square" rtlCol="0">
              <a:spAutoFit/>
            </a:bodyPr>
            <a:lstStyle/>
            <a:p>
              <a:pPr algn="ctr" rtl="0" eaLnBrk="0" fontAlgn="base" hangingPunct="0">
                <a:spcBef>
                  <a:spcPct val="0"/>
                </a:spcBef>
                <a:spcAft>
                  <a:spcPct val="0"/>
                </a:spcAft>
              </a:pPr>
              <a:r>
                <a:rPr lang="fa-IR" b="1" dirty="0">
                  <a:solidFill>
                    <a:prstClr val="black"/>
                  </a:solidFill>
                  <a:effectLst>
                    <a:outerShdw blurRad="38100" dist="38100" dir="2700000" algn="tl">
                      <a:srgbClr val="000000">
                        <a:alpha val="43137"/>
                      </a:srgbClr>
                    </a:outerShdw>
                  </a:effectLst>
                  <a:latin typeface="Times New Roman" pitchFamily="18" charset="0"/>
                  <a:cs typeface="B Homa" panose="00000400000000000000" pitchFamily="2" charset="-78"/>
                </a:rPr>
                <a:t>طرح و برنامه ریزی</a:t>
              </a:r>
              <a:endParaRPr lang="en-US" b="1" dirty="0">
                <a:solidFill>
                  <a:prstClr val="black"/>
                </a:solidFill>
                <a:effectLst>
                  <a:outerShdw blurRad="38100" dist="38100" dir="2700000" algn="tl">
                    <a:srgbClr val="000000">
                      <a:alpha val="43137"/>
                    </a:srgbClr>
                  </a:outerShdw>
                </a:effectLst>
                <a:latin typeface="Times New Roman" pitchFamily="18" charset="0"/>
                <a:cs typeface="B Homa" panose="00000400000000000000" pitchFamily="2" charset="-78"/>
              </a:endParaRPr>
            </a:p>
          </p:txBody>
        </p:sp>
      </p:grpSp>
      <p:grpSp>
        <p:nvGrpSpPr>
          <p:cNvPr id="18" name="Group 17"/>
          <p:cNvGrpSpPr/>
          <p:nvPr/>
        </p:nvGrpSpPr>
        <p:grpSpPr>
          <a:xfrm>
            <a:off x="2099238" y="976740"/>
            <a:ext cx="1726224" cy="623887"/>
            <a:chOff x="895595" y="1169915"/>
            <a:chExt cx="1726224" cy="623887"/>
          </a:xfrm>
        </p:grpSpPr>
        <p:grpSp>
          <p:nvGrpSpPr>
            <p:cNvPr id="5124" name="Group 31"/>
            <p:cNvGrpSpPr>
              <a:grpSpLocks/>
            </p:cNvGrpSpPr>
            <p:nvPr/>
          </p:nvGrpSpPr>
          <p:grpSpPr bwMode="auto">
            <a:xfrm>
              <a:off x="1150277" y="1169915"/>
              <a:ext cx="1459335" cy="623887"/>
              <a:chOff x="880" y="1279"/>
              <a:chExt cx="2930" cy="393"/>
            </a:xfrm>
          </p:grpSpPr>
          <p:sp>
            <p:nvSpPr>
              <p:cNvPr id="5141" name="AutoShape 6"/>
              <p:cNvSpPr>
                <a:spLocks noChangeArrowheads="1"/>
              </p:cNvSpPr>
              <p:nvPr/>
            </p:nvSpPr>
            <p:spPr bwMode="gray">
              <a:xfrm>
                <a:off x="880" y="1295"/>
                <a:ext cx="2928" cy="377"/>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sp>
            <p:nvSpPr>
              <p:cNvPr id="46087" name="AutoShape 7"/>
              <p:cNvSpPr>
                <a:spLocks noChangeArrowheads="1"/>
              </p:cNvSpPr>
              <p:nvPr/>
            </p:nvSpPr>
            <p:spPr bwMode="gray">
              <a:xfrm>
                <a:off x="880" y="1279"/>
                <a:ext cx="2930" cy="381"/>
              </a:xfrm>
              <a:prstGeom prst="roundRect">
                <a:avLst>
                  <a:gd name="adj" fmla="val 50000"/>
                </a:avLst>
              </a:prstGeom>
              <a:gradFill rotWithShape="1">
                <a:gsLst>
                  <a:gs pos="0">
                    <a:schemeClr val="bg2"/>
                  </a:gs>
                  <a:gs pos="100000">
                    <a:schemeClr val="bg2">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grpSp>
        <p:sp>
          <p:nvSpPr>
            <p:cNvPr id="7" name="TextBox 6"/>
            <p:cNvSpPr txBox="1"/>
            <p:nvPr/>
          </p:nvSpPr>
          <p:spPr>
            <a:xfrm>
              <a:off x="895595" y="1256087"/>
              <a:ext cx="1726224" cy="338554"/>
            </a:xfrm>
            <a:prstGeom prst="rect">
              <a:avLst/>
            </a:prstGeom>
            <a:noFill/>
          </p:spPr>
          <p:txBody>
            <a:bodyPr wrap="square" rtlCol="0">
              <a:spAutoFit/>
            </a:bodyPr>
            <a:lstStyle/>
            <a:p>
              <a:pPr eaLnBrk="0" fontAlgn="base" hangingPunct="0">
                <a:spcBef>
                  <a:spcPct val="0"/>
                </a:spcBef>
                <a:spcAft>
                  <a:spcPct val="0"/>
                </a:spcAft>
              </a:pPr>
              <a:r>
                <a:rPr lang="fa-IR" sz="1600" dirty="0">
                  <a:solidFill>
                    <a:prstClr val="black"/>
                  </a:solidFill>
                  <a:latin typeface="Times New Roman" pitchFamily="18" charset="0"/>
                  <a:cs typeface="B Homa" panose="00000400000000000000" pitchFamily="2" charset="-78"/>
                </a:rPr>
                <a:t>پیش بینی جمعیت</a:t>
              </a:r>
              <a:endParaRPr lang="en-US" sz="1600" dirty="0">
                <a:solidFill>
                  <a:prstClr val="black"/>
                </a:solidFill>
                <a:latin typeface="Times New Roman" pitchFamily="18" charset="0"/>
                <a:cs typeface="B Homa" panose="00000400000000000000" pitchFamily="2" charset="-78"/>
              </a:endParaRPr>
            </a:p>
          </p:txBody>
        </p:sp>
      </p:grpSp>
      <p:grpSp>
        <p:nvGrpSpPr>
          <p:cNvPr id="20" name="Group 19"/>
          <p:cNvGrpSpPr/>
          <p:nvPr/>
        </p:nvGrpSpPr>
        <p:grpSpPr>
          <a:xfrm>
            <a:off x="2137972" y="1698018"/>
            <a:ext cx="1687490" cy="623887"/>
            <a:chOff x="935330" y="1943135"/>
            <a:chExt cx="1687490" cy="623887"/>
          </a:xfrm>
        </p:grpSpPr>
        <p:grpSp>
          <p:nvGrpSpPr>
            <p:cNvPr id="5125" name="Group 32"/>
            <p:cNvGrpSpPr>
              <a:grpSpLocks/>
            </p:cNvGrpSpPr>
            <p:nvPr/>
          </p:nvGrpSpPr>
          <p:grpSpPr bwMode="auto">
            <a:xfrm>
              <a:off x="1155871" y="1943135"/>
              <a:ext cx="1466949" cy="623887"/>
              <a:chOff x="888" y="1807"/>
              <a:chExt cx="2930" cy="393"/>
            </a:xfrm>
          </p:grpSpPr>
          <p:sp>
            <p:nvSpPr>
              <p:cNvPr id="5138" name="AutoShape 10"/>
              <p:cNvSpPr>
                <a:spLocks noChangeArrowheads="1"/>
              </p:cNvSpPr>
              <p:nvPr/>
            </p:nvSpPr>
            <p:spPr bwMode="gray">
              <a:xfrm>
                <a:off x="888" y="1823"/>
                <a:ext cx="2928" cy="377"/>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sp>
            <p:nvSpPr>
              <p:cNvPr id="46091" name="AutoShape 11"/>
              <p:cNvSpPr>
                <a:spLocks noChangeArrowheads="1"/>
              </p:cNvSpPr>
              <p:nvPr/>
            </p:nvSpPr>
            <p:spPr bwMode="gray">
              <a:xfrm>
                <a:off x="888" y="1807"/>
                <a:ext cx="2930" cy="381"/>
              </a:xfrm>
              <a:prstGeom prst="roundRect">
                <a:avLst>
                  <a:gd name="adj" fmla="val 50000"/>
                </a:avLst>
              </a:prstGeom>
              <a:gradFill rotWithShape="1">
                <a:gsLst>
                  <a:gs pos="0">
                    <a:schemeClr val="folHlink"/>
                  </a:gs>
                  <a:gs pos="100000">
                    <a:schemeClr val="folHlink">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grpSp>
        <p:sp>
          <p:nvSpPr>
            <p:cNvPr id="43" name="TextBox 42"/>
            <p:cNvSpPr txBox="1"/>
            <p:nvPr/>
          </p:nvSpPr>
          <p:spPr>
            <a:xfrm>
              <a:off x="935330" y="2037048"/>
              <a:ext cx="1589164" cy="338554"/>
            </a:xfrm>
            <a:prstGeom prst="rect">
              <a:avLst/>
            </a:prstGeom>
            <a:noFill/>
          </p:spPr>
          <p:txBody>
            <a:bodyPr wrap="square" rtlCol="0">
              <a:spAutoFit/>
            </a:bodyPr>
            <a:lstStyle/>
            <a:p>
              <a:pPr eaLnBrk="0" fontAlgn="base" hangingPunct="0">
                <a:spcBef>
                  <a:spcPct val="0"/>
                </a:spcBef>
                <a:spcAft>
                  <a:spcPct val="0"/>
                </a:spcAft>
              </a:pPr>
              <a:r>
                <a:rPr lang="fa-IR" sz="1600" dirty="0">
                  <a:solidFill>
                    <a:prstClr val="black"/>
                  </a:solidFill>
                  <a:latin typeface="Times New Roman" pitchFamily="18" charset="0"/>
                  <a:cs typeface="B Homa" panose="00000400000000000000" pitchFamily="2" charset="-78"/>
                </a:rPr>
                <a:t>پیش بینی آب</a:t>
              </a:r>
              <a:endParaRPr lang="en-US" sz="1600" dirty="0">
                <a:solidFill>
                  <a:prstClr val="black"/>
                </a:solidFill>
                <a:latin typeface="Times New Roman" pitchFamily="18" charset="0"/>
                <a:cs typeface="B Homa" panose="00000400000000000000" pitchFamily="2" charset="-78"/>
              </a:endParaRPr>
            </a:p>
          </p:txBody>
        </p:sp>
      </p:grpSp>
      <p:grpSp>
        <p:nvGrpSpPr>
          <p:cNvPr id="16" name="Group 15"/>
          <p:cNvGrpSpPr/>
          <p:nvPr/>
        </p:nvGrpSpPr>
        <p:grpSpPr>
          <a:xfrm>
            <a:off x="4135231" y="1954203"/>
            <a:ext cx="2784650" cy="623887"/>
            <a:chOff x="4265236" y="3235236"/>
            <a:chExt cx="2784650" cy="623887"/>
          </a:xfrm>
        </p:grpSpPr>
        <p:grpSp>
          <p:nvGrpSpPr>
            <p:cNvPr id="72" name="Group 32"/>
            <p:cNvGrpSpPr>
              <a:grpSpLocks/>
            </p:cNvGrpSpPr>
            <p:nvPr/>
          </p:nvGrpSpPr>
          <p:grpSpPr bwMode="auto">
            <a:xfrm>
              <a:off x="4269035" y="3235236"/>
              <a:ext cx="2780851" cy="623887"/>
              <a:chOff x="888" y="1807"/>
              <a:chExt cx="2930" cy="393"/>
            </a:xfrm>
          </p:grpSpPr>
          <p:sp>
            <p:nvSpPr>
              <p:cNvPr id="75" name="AutoShape 10"/>
              <p:cNvSpPr>
                <a:spLocks noChangeArrowheads="1"/>
              </p:cNvSpPr>
              <p:nvPr/>
            </p:nvSpPr>
            <p:spPr bwMode="gray">
              <a:xfrm>
                <a:off x="888" y="1823"/>
                <a:ext cx="2928" cy="377"/>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sp>
            <p:nvSpPr>
              <p:cNvPr id="76" name="AutoShape 11"/>
              <p:cNvSpPr>
                <a:spLocks noChangeArrowheads="1"/>
              </p:cNvSpPr>
              <p:nvPr/>
            </p:nvSpPr>
            <p:spPr bwMode="gray">
              <a:xfrm>
                <a:off x="888" y="1807"/>
                <a:ext cx="2930" cy="381"/>
              </a:xfrm>
              <a:prstGeom prst="roundRect">
                <a:avLst>
                  <a:gd name="adj" fmla="val 50000"/>
                </a:avLst>
              </a:prstGeom>
              <a:gradFill rotWithShape="1">
                <a:gsLst>
                  <a:gs pos="0">
                    <a:schemeClr val="folHlink"/>
                  </a:gs>
                  <a:gs pos="100000">
                    <a:schemeClr val="folHlink">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grpSp>
        <p:sp>
          <p:nvSpPr>
            <p:cNvPr id="99" name="TextBox 98"/>
            <p:cNvSpPr txBox="1"/>
            <p:nvPr/>
          </p:nvSpPr>
          <p:spPr>
            <a:xfrm>
              <a:off x="4265236" y="3352831"/>
              <a:ext cx="2728130" cy="369332"/>
            </a:xfrm>
            <a:prstGeom prst="rect">
              <a:avLst/>
            </a:prstGeom>
            <a:noFill/>
          </p:spPr>
          <p:txBody>
            <a:bodyPr wrap="square" rtlCol="0">
              <a:spAutoFit/>
            </a:bodyPr>
            <a:lstStyle/>
            <a:p>
              <a:pPr algn="ctr" eaLnBrk="0" fontAlgn="base" hangingPunct="0">
                <a:spcBef>
                  <a:spcPct val="0"/>
                </a:spcBef>
                <a:spcAft>
                  <a:spcPct val="0"/>
                </a:spcAft>
              </a:pPr>
              <a:r>
                <a:rPr lang="fa-IR" b="1" dirty="0">
                  <a:solidFill>
                    <a:prstClr val="black"/>
                  </a:solidFill>
                  <a:latin typeface="Times New Roman" pitchFamily="18" charset="0"/>
                  <a:cs typeface="B Homa" panose="00000400000000000000" pitchFamily="2" charset="-78"/>
                </a:rPr>
                <a:t>پیش بینی</a:t>
              </a:r>
              <a:endParaRPr lang="en-US" b="1" dirty="0">
                <a:solidFill>
                  <a:prstClr val="black"/>
                </a:solidFill>
                <a:latin typeface="Times New Roman" pitchFamily="18" charset="0"/>
                <a:cs typeface="B Homa" panose="00000400000000000000" pitchFamily="2" charset="-78"/>
              </a:endParaRPr>
            </a:p>
          </p:txBody>
        </p:sp>
      </p:grpSp>
      <p:grpSp>
        <p:nvGrpSpPr>
          <p:cNvPr id="14" name="Group 13"/>
          <p:cNvGrpSpPr/>
          <p:nvPr/>
        </p:nvGrpSpPr>
        <p:grpSpPr>
          <a:xfrm>
            <a:off x="3026535" y="4473139"/>
            <a:ext cx="3892396" cy="623887"/>
            <a:chOff x="3035891" y="5198673"/>
            <a:chExt cx="4050673" cy="623887"/>
          </a:xfrm>
        </p:grpSpPr>
        <p:grpSp>
          <p:nvGrpSpPr>
            <p:cNvPr id="104" name="Group 32"/>
            <p:cNvGrpSpPr>
              <a:grpSpLocks/>
            </p:cNvGrpSpPr>
            <p:nvPr/>
          </p:nvGrpSpPr>
          <p:grpSpPr bwMode="auto">
            <a:xfrm>
              <a:off x="4305713" y="5198673"/>
              <a:ext cx="2780851" cy="623887"/>
              <a:chOff x="888" y="1807"/>
              <a:chExt cx="2930" cy="393"/>
            </a:xfrm>
          </p:grpSpPr>
          <p:sp>
            <p:nvSpPr>
              <p:cNvPr id="106" name="AutoShape 10"/>
              <p:cNvSpPr>
                <a:spLocks noChangeArrowheads="1"/>
              </p:cNvSpPr>
              <p:nvPr/>
            </p:nvSpPr>
            <p:spPr bwMode="gray">
              <a:xfrm>
                <a:off x="888" y="1823"/>
                <a:ext cx="2928" cy="377"/>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sp>
            <p:nvSpPr>
              <p:cNvPr id="107" name="AutoShape 11"/>
              <p:cNvSpPr>
                <a:spLocks noChangeArrowheads="1"/>
              </p:cNvSpPr>
              <p:nvPr/>
            </p:nvSpPr>
            <p:spPr bwMode="gray">
              <a:xfrm>
                <a:off x="888" y="1807"/>
                <a:ext cx="2930" cy="381"/>
              </a:xfrm>
              <a:prstGeom prst="roundRect">
                <a:avLst>
                  <a:gd name="adj" fmla="val 50000"/>
                </a:avLst>
              </a:prstGeom>
              <a:gradFill rotWithShape="1">
                <a:gsLst>
                  <a:gs pos="0">
                    <a:schemeClr val="folHlink"/>
                  </a:gs>
                  <a:gs pos="100000">
                    <a:schemeClr val="folHlink">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grpSp>
        <p:sp>
          <p:nvSpPr>
            <p:cNvPr id="105" name="TextBox 104"/>
            <p:cNvSpPr txBox="1"/>
            <p:nvPr/>
          </p:nvSpPr>
          <p:spPr>
            <a:xfrm>
              <a:off x="3035891" y="5325771"/>
              <a:ext cx="3765440" cy="369332"/>
            </a:xfrm>
            <a:prstGeom prst="rect">
              <a:avLst/>
            </a:prstGeom>
            <a:noFill/>
          </p:spPr>
          <p:txBody>
            <a:bodyPr wrap="square" rtlCol="0">
              <a:spAutoFit/>
            </a:bodyPr>
            <a:lstStyle/>
            <a:p>
              <a:pPr eaLnBrk="0" fontAlgn="base" hangingPunct="0">
                <a:spcBef>
                  <a:spcPct val="0"/>
                </a:spcBef>
                <a:spcAft>
                  <a:spcPct val="0"/>
                </a:spcAft>
              </a:pPr>
              <a:r>
                <a:rPr lang="fa-IR" dirty="0">
                  <a:solidFill>
                    <a:prstClr val="black"/>
                  </a:solidFill>
                  <a:latin typeface="Times New Roman" pitchFamily="18" charset="0"/>
                  <a:cs typeface="B Homa" panose="00000400000000000000" pitchFamily="2" charset="-78"/>
                </a:rPr>
                <a:t>طرح جامع منطقه اصفهان</a:t>
              </a:r>
              <a:endParaRPr lang="en-US" dirty="0">
                <a:solidFill>
                  <a:prstClr val="black"/>
                </a:solidFill>
                <a:latin typeface="Times New Roman" pitchFamily="18" charset="0"/>
                <a:cs typeface="B Homa" panose="00000400000000000000" pitchFamily="2" charset="-78"/>
              </a:endParaRPr>
            </a:p>
          </p:txBody>
        </p:sp>
      </p:grpSp>
      <p:grpSp>
        <p:nvGrpSpPr>
          <p:cNvPr id="15" name="Group 14"/>
          <p:cNvGrpSpPr/>
          <p:nvPr/>
        </p:nvGrpSpPr>
        <p:grpSpPr>
          <a:xfrm>
            <a:off x="3178007" y="3152107"/>
            <a:ext cx="3765440" cy="623887"/>
            <a:chOff x="3259986" y="4175915"/>
            <a:chExt cx="3765440" cy="623887"/>
          </a:xfrm>
        </p:grpSpPr>
        <p:grpSp>
          <p:nvGrpSpPr>
            <p:cNvPr id="98" name="Group 31"/>
            <p:cNvGrpSpPr>
              <a:grpSpLocks/>
            </p:cNvGrpSpPr>
            <p:nvPr/>
          </p:nvGrpSpPr>
          <p:grpSpPr bwMode="auto">
            <a:xfrm>
              <a:off x="4257339" y="4175915"/>
              <a:ext cx="2732380" cy="623887"/>
              <a:chOff x="880" y="1279"/>
              <a:chExt cx="2930" cy="393"/>
            </a:xfrm>
          </p:grpSpPr>
          <p:sp>
            <p:nvSpPr>
              <p:cNvPr id="100" name="AutoShape 6"/>
              <p:cNvSpPr>
                <a:spLocks noChangeArrowheads="1"/>
              </p:cNvSpPr>
              <p:nvPr/>
            </p:nvSpPr>
            <p:spPr bwMode="gray">
              <a:xfrm>
                <a:off x="880" y="1295"/>
                <a:ext cx="2928" cy="377"/>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sp>
            <p:nvSpPr>
              <p:cNvPr id="101" name="AutoShape 7"/>
              <p:cNvSpPr>
                <a:spLocks noChangeArrowheads="1"/>
              </p:cNvSpPr>
              <p:nvPr/>
            </p:nvSpPr>
            <p:spPr bwMode="gray">
              <a:xfrm>
                <a:off x="880" y="1279"/>
                <a:ext cx="2930" cy="381"/>
              </a:xfrm>
              <a:prstGeom prst="roundRect">
                <a:avLst>
                  <a:gd name="adj" fmla="val 50000"/>
                </a:avLst>
              </a:prstGeom>
              <a:gradFill rotWithShape="1">
                <a:gsLst>
                  <a:gs pos="0">
                    <a:schemeClr val="bg2"/>
                  </a:gs>
                  <a:gs pos="100000">
                    <a:schemeClr val="bg2">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grpSp>
        <p:sp>
          <p:nvSpPr>
            <p:cNvPr id="73" name="TextBox 72"/>
            <p:cNvSpPr txBox="1"/>
            <p:nvPr/>
          </p:nvSpPr>
          <p:spPr>
            <a:xfrm>
              <a:off x="3259986" y="4284695"/>
              <a:ext cx="3765440" cy="369332"/>
            </a:xfrm>
            <a:prstGeom prst="rect">
              <a:avLst/>
            </a:prstGeom>
            <a:noFill/>
          </p:spPr>
          <p:txBody>
            <a:bodyPr wrap="square" rtlCol="0">
              <a:spAutoFit/>
            </a:bodyPr>
            <a:lstStyle/>
            <a:p>
              <a:pPr eaLnBrk="0" fontAlgn="base" hangingPunct="0">
                <a:spcBef>
                  <a:spcPct val="0"/>
                </a:spcBef>
                <a:spcAft>
                  <a:spcPct val="0"/>
                </a:spcAft>
              </a:pPr>
              <a:r>
                <a:rPr lang="fa-IR" dirty="0">
                  <a:solidFill>
                    <a:prstClr val="black"/>
                  </a:solidFill>
                  <a:latin typeface="Times New Roman" pitchFamily="18" charset="0"/>
                  <a:cs typeface="B Homa" panose="00000400000000000000" pitchFamily="2" charset="-78"/>
                </a:rPr>
                <a:t>طرح اسکان جمعیت جلگه اصفهان</a:t>
              </a:r>
              <a:endParaRPr lang="en-US" dirty="0">
                <a:solidFill>
                  <a:prstClr val="black"/>
                </a:solidFill>
                <a:latin typeface="Times New Roman" pitchFamily="18" charset="0"/>
                <a:cs typeface="B Homa" panose="00000400000000000000" pitchFamily="2" charset="-78"/>
              </a:endParaRPr>
            </a:p>
          </p:txBody>
        </p:sp>
      </p:grpSp>
      <p:grpSp>
        <p:nvGrpSpPr>
          <p:cNvPr id="30" name="Group 29"/>
          <p:cNvGrpSpPr/>
          <p:nvPr/>
        </p:nvGrpSpPr>
        <p:grpSpPr>
          <a:xfrm>
            <a:off x="2099238" y="2453681"/>
            <a:ext cx="1726224" cy="623887"/>
            <a:chOff x="788879" y="2904180"/>
            <a:chExt cx="1726224" cy="623887"/>
          </a:xfrm>
        </p:grpSpPr>
        <p:grpSp>
          <p:nvGrpSpPr>
            <p:cNvPr id="121" name="Group 31"/>
            <p:cNvGrpSpPr>
              <a:grpSpLocks/>
            </p:cNvGrpSpPr>
            <p:nvPr/>
          </p:nvGrpSpPr>
          <p:grpSpPr bwMode="auto">
            <a:xfrm>
              <a:off x="1043561" y="2904180"/>
              <a:ext cx="1459335" cy="623887"/>
              <a:chOff x="880" y="1279"/>
              <a:chExt cx="2930" cy="393"/>
            </a:xfrm>
          </p:grpSpPr>
          <p:sp>
            <p:nvSpPr>
              <p:cNvPr id="123" name="AutoShape 6"/>
              <p:cNvSpPr>
                <a:spLocks noChangeArrowheads="1"/>
              </p:cNvSpPr>
              <p:nvPr/>
            </p:nvSpPr>
            <p:spPr bwMode="gray">
              <a:xfrm>
                <a:off x="880" y="1295"/>
                <a:ext cx="2928" cy="377"/>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sp>
            <p:nvSpPr>
              <p:cNvPr id="124" name="AutoShape 7"/>
              <p:cNvSpPr>
                <a:spLocks noChangeArrowheads="1"/>
              </p:cNvSpPr>
              <p:nvPr/>
            </p:nvSpPr>
            <p:spPr bwMode="gray">
              <a:xfrm>
                <a:off x="880" y="1279"/>
                <a:ext cx="2930" cy="381"/>
              </a:xfrm>
              <a:prstGeom prst="roundRect">
                <a:avLst>
                  <a:gd name="adj" fmla="val 50000"/>
                </a:avLst>
              </a:prstGeom>
              <a:gradFill rotWithShape="1">
                <a:gsLst>
                  <a:gs pos="0">
                    <a:schemeClr val="bg2"/>
                  </a:gs>
                  <a:gs pos="100000">
                    <a:schemeClr val="bg2">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grpSp>
        <p:sp>
          <p:nvSpPr>
            <p:cNvPr id="122" name="TextBox 121"/>
            <p:cNvSpPr txBox="1"/>
            <p:nvPr/>
          </p:nvSpPr>
          <p:spPr>
            <a:xfrm>
              <a:off x="788879" y="2990352"/>
              <a:ext cx="1726224" cy="338554"/>
            </a:xfrm>
            <a:prstGeom prst="rect">
              <a:avLst/>
            </a:prstGeom>
            <a:noFill/>
          </p:spPr>
          <p:txBody>
            <a:bodyPr wrap="square" rtlCol="0">
              <a:spAutoFit/>
            </a:bodyPr>
            <a:lstStyle/>
            <a:p>
              <a:pPr eaLnBrk="0" fontAlgn="base" hangingPunct="0">
                <a:spcBef>
                  <a:spcPct val="0"/>
                </a:spcBef>
                <a:spcAft>
                  <a:spcPct val="0"/>
                </a:spcAft>
              </a:pPr>
              <a:r>
                <a:rPr lang="fa-IR" sz="1600" dirty="0">
                  <a:solidFill>
                    <a:prstClr val="black"/>
                  </a:solidFill>
                  <a:latin typeface="Times New Roman" pitchFamily="18" charset="0"/>
                  <a:cs typeface="B Homa" panose="00000400000000000000" pitchFamily="2" charset="-78"/>
                </a:rPr>
                <a:t>پیش بینی کشاورزی</a:t>
              </a:r>
              <a:endParaRPr lang="en-US" sz="1600" dirty="0">
                <a:solidFill>
                  <a:prstClr val="black"/>
                </a:solidFill>
                <a:latin typeface="Times New Roman" pitchFamily="18" charset="0"/>
                <a:cs typeface="B Homa" panose="00000400000000000000" pitchFamily="2" charset="-78"/>
              </a:endParaRPr>
            </a:p>
          </p:txBody>
        </p:sp>
      </p:grpSp>
      <p:grpSp>
        <p:nvGrpSpPr>
          <p:cNvPr id="31" name="Group 30"/>
          <p:cNvGrpSpPr/>
          <p:nvPr/>
        </p:nvGrpSpPr>
        <p:grpSpPr>
          <a:xfrm>
            <a:off x="2170336" y="3203164"/>
            <a:ext cx="1641923" cy="623887"/>
            <a:chOff x="808955" y="3870780"/>
            <a:chExt cx="1641923" cy="623887"/>
          </a:xfrm>
        </p:grpSpPr>
        <p:grpSp>
          <p:nvGrpSpPr>
            <p:cNvPr id="126" name="Group 32"/>
            <p:cNvGrpSpPr>
              <a:grpSpLocks/>
            </p:cNvGrpSpPr>
            <p:nvPr/>
          </p:nvGrpSpPr>
          <p:grpSpPr bwMode="auto">
            <a:xfrm>
              <a:off x="983929" y="3870780"/>
              <a:ext cx="1466949" cy="623887"/>
              <a:chOff x="888" y="1807"/>
              <a:chExt cx="2930" cy="393"/>
            </a:xfrm>
          </p:grpSpPr>
          <p:sp>
            <p:nvSpPr>
              <p:cNvPr id="128" name="AutoShape 10"/>
              <p:cNvSpPr>
                <a:spLocks noChangeArrowheads="1"/>
              </p:cNvSpPr>
              <p:nvPr/>
            </p:nvSpPr>
            <p:spPr bwMode="gray">
              <a:xfrm>
                <a:off x="888" y="1823"/>
                <a:ext cx="2928" cy="377"/>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sp>
            <p:nvSpPr>
              <p:cNvPr id="129" name="AutoShape 11"/>
              <p:cNvSpPr>
                <a:spLocks noChangeArrowheads="1"/>
              </p:cNvSpPr>
              <p:nvPr/>
            </p:nvSpPr>
            <p:spPr bwMode="gray">
              <a:xfrm>
                <a:off x="888" y="1807"/>
                <a:ext cx="2930" cy="381"/>
              </a:xfrm>
              <a:prstGeom prst="roundRect">
                <a:avLst>
                  <a:gd name="adj" fmla="val 50000"/>
                </a:avLst>
              </a:prstGeom>
              <a:gradFill rotWithShape="1">
                <a:gsLst>
                  <a:gs pos="0">
                    <a:schemeClr val="folHlink"/>
                  </a:gs>
                  <a:gs pos="100000">
                    <a:schemeClr val="folHlink">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grpSp>
        <p:sp>
          <p:nvSpPr>
            <p:cNvPr id="127" name="TextBox 126"/>
            <p:cNvSpPr txBox="1"/>
            <p:nvPr/>
          </p:nvSpPr>
          <p:spPr>
            <a:xfrm>
              <a:off x="808955" y="3977326"/>
              <a:ext cx="1589164" cy="338554"/>
            </a:xfrm>
            <a:prstGeom prst="rect">
              <a:avLst/>
            </a:prstGeom>
            <a:noFill/>
          </p:spPr>
          <p:txBody>
            <a:bodyPr wrap="square" rtlCol="0">
              <a:spAutoFit/>
            </a:bodyPr>
            <a:lstStyle/>
            <a:p>
              <a:pPr eaLnBrk="0" fontAlgn="base" hangingPunct="0">
                <a:spcBef>
                  <a:spcPct val="0"/>
                </a:spcBef>
                <a:spcAft>
                  <a:spcPct val="0"/>
                </a:spcAft>
              </a:pPr>
              <a:r>
                <a:rPr lang="fa-IR" sz="1600" dirty="0">
                  <a:solidFill>
                    <a:prstClr val="black"/>
                  </a:solidFill>
                  <a:latin typeface="Times New Roman" pitchFamily="18" charset="0"/>
                  <a:cs typeface="B Homa" panose="00000400000000000000" pitchFamily="2" charset="-78"/>
                </a:rPr>
                <a:t>پیش بینی صنعت</a:t>
              </a:r>
              <a:endParaRPr lang="en-US" sz="1600" dirty="0">
                <a:solidFill>
                  <a:prstClr val="black"/>
                </a:solidFill>
                <a:latin typeface="Times New Roman" pitchFamily="18" charset="0"/>
                <a:cs typeface="B Homa" panose="00000400000000000000" pitchFamily="2" charset="-78"/>
              </a:endParaRPr>
            </a:p>
          </p:txBody>
        </p:sp>
      </p:grpSp>
      <p:grpSp>
        <p:nvGrpSpPr>
          <p:cNvPr id="183" name="Group 182"/>
          <p:cNvGrpSpPr/>
          <p:nvPr/>
        </p:nvGrpSpPr>
        <p:grpSpPr>
          <a:xfrm>
            <a:off x="781609" y="3936264"/>
            <a:ext cx="3219717" cy="623887"/>
            <a:chOff x="820246" y="3936264"/>
            <a:chExt cx="3219717" cy="623887"/>
          </a:xfrm>
        </p:grpSpPr>
        <p:grpSp>
          <p:nvGrpSpPr>
            <p:cNvPr id="131" name="Group 31"/>
            <p:cNvGrpSpPr>
              <a:grpSpLocks/>
            </p:cNvGrpSpPr>
            <p:nvPr/>
          </p:nvGrpSpPr>
          <p:grpSpPr bwMode="auto">
            <a:xfrm>
              <a:off x="1814623" y="3936264"/>
              <a:ext cx="2224392" cy="623887"/>
              <a:chOff x="880" y="1279"/>
              <a:chExt cx="2930" cy="393"/>
            </a:xfrm>
          </p:grpSpPr>
          <p:sp>
            <p:nvSpPr>
              <p:cNvPr id="133" name="AutoShape 6"/>
              <p:cNvSpPr>
                <a:spLocks noChangeArrowheads="1"/>
              </p:cNvSpPr>
              <p:nvPr/>
            </p:nvSpPr>
            <p:spPr bwMode="gray">
              <a:xfrm>
                <a:off x="880" y="1295"/>
                <a:ext cx="2928" cy="377"/>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sp>
            <p:nvSpPr>
              <p:cNvPr id="134" name="AutoShape 7"/>
              <p:cNvSpPr>
                <a:spLocks noChangeArrowheads="1"/>
              </p:cNvSpPr>
              <p:nvPr/>
            </p:nvSpPr>
            <p:spPr bwMode="gray">
              <a:xfrm>
                <a:off x="880" y="1279"/>
                <a:ext cx="2930" cy="381"/>
              </a:xfrm>
              <a:prstGeom prst="roundRect">
                <a:avLst>
                  <a:gd name="adj" fmla="val 50000"/>
                </a:avLst>
              </a:prstGeom>
              <a:gradFill rotWithShape="1">
                <a:gsLst>
                  <a:gs pos="0">
                    <a:schemeClr val="bg2"/>
                  </a:gs>
                  <a:gs pos="100000">
                    <a:schemeClr val="bg2">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grpSp>
        <p:sp>
          <p:nvSpPr>
            <p:cNvPr id="132" name="TextBox 131"/>
            <p:cNvSpPr txBox="1"/>
            <p:nvPr/>
          </p:nvSpPr>
          <p:spPr>
            <a:xfrm>
              <a:off x="820246" y="4047302"/>
              <a:ext cx="3219717" cy="338554"/>
            </a:xfrm>
            <a:prstGeom prst="rect">
              <a:avLst/>
            </a:prstGeom>
            <a:noFill/>
          </p:spPr>
          <p:txBody>
            <a:bodyPr wrap="square" rtlCol="0">
              <a:spAutoFit/>
            </a:bodyPr>
            <a:lstStyle/>
            <a:p>
              <a:pPr eaLnBrk="0" fontAlgn="base" hangingPunct="0">
                <a:spcBef>
                  <a:spcPct val="0"/>
                </a:spcBef>
                <a:spcAft>
                  <a:spcPct val="0"/>
                </a:spcAft>
              </a:pPr>
              <a:r>
                <a:rPr lang="fa-IR" sz="1600" dirty="0">
                  <a:solidFill>
                    <a:prstClr val="black"/>
                  </a:solidFill>
                  <a:latin typeface="Times New Roman" pitchFamily="18" charset="0"/>
                  <a:cs typeface="B Homa" panose="00000400000000000000" pitchFamily="2" charset="-78"/>
                </a:rPr>
                <a:t>مجتمع شهری-صنعتی اصفهان</a:t>
              </a:r>
              <a:endParaRPr lang="en-US" sz="1600" dirty="0">
                <a:solidFill>
                  <a:prstClr val="black"/>
                </a:solidFill>
                <a:latin typeface="Times New Roman" pitchFamily="18" charset="0"/>
                <a:cs typeface="B Homa" panose="00000400000000000000" pitchFamily="2" charset="-78"/>
              </a:endParaRPr>
            </a:p>
          </p:txBody>
        </p:sp>
      </p:grpSp>
      <p:grpSp>
        <p:nvGrpSpPr>
          <p:cNvPr id="185" name="Group 184"/>
          <p:cNvGrpSpPr/>
          <p:nvPr/>
        </p:nvGrpSpPr>
        <p:grpSpPr>
          <a:xfrm>
            <a:off x="1502479" y="5209531"/>
            <a:ext cx="2595063" cy="623887"/>
            <a:chOff x="1541116" y="5209531"/>
            <a:chExt cx="2595063" cy="623887"/>
          </a:xfrm>
        </p:grpSpPr>
        <p:grpSp>
          <p:nvGrpSpPr>
            <p:cNvPr id="136" name="Group 32"/>
            <p:cNvGrpSpPr>
              <a:grpSpLocks/>
            </p:cNvGrpSpPr>
            <p:nvPr/>
          </p:nvGrpSpPr>
          <p:grpSpPr bwMode="auto">
            <a:xfrm>
              <a:off x="1825113" y="5209531"/>
              <a:ext cx="2311066" cy="623887"/>
              <a:chOff x="888" y="1807"/>
              <a:chExt cx="2930" cy="393"/>
            </a:xfrm>
          </p:grpSpPr>
          <p:sp>
            <p:nvSpPr>
              <p:cNvPr id="138" name="AutoShape 10"/>
              <p:cNvSpPr>
                <a:spLocks noChangeArrowheads="1"/>
              </p:cNvSpPr>
              <p:nvPr/>
            </p:nvSpPr>
            <p:spPr bwMode="gray">
              <a:xfrm>
                <a:off x="888" y="1823"/>
                <a:ext cx="2928" cy="377"/>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sp>
            <p:nvSpPr>
              <p:cNvPr id="139" name="AutoShape 11"/>
              <p:cNvSpPr>
                <a:spLocks noChangeArrowheads="1"/>
              </p:cNvSpPr>
              <p:nvPr/>
            </p:nvSpPr>
            <p:spPr bwMode="gray">
              <a:xfrm>
                <a:off x="888" y="1807"/>
                <a:ext cx="2930" cy="381"/>
              </a:xfrm>
              <a:prstGeom prst="roundRect">
                <a:avLst>
                  <a:gd name="adj" fmla="val 50000"/>
                </a:avLst>
              </a:prstGeom>
              <a:gradFill rotWithShape="1">
                <a:gsLst>
                  <a:gs pos="0">
                    <a:schemeClr val="folHlink"/>
                  </a:gs>
                  <a:gs pos="100000">
                    <a:schemeClr val="folHlink">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grpSp>
        <p:sp>
          <p:nvSpPr>
            <p:cNvPr id="137" name="TextBox 136"/>
            <p:cNvSpPr txBox="1"/>
            <p:nvPr/>
          </p:nvSpPr>
          <p:spPr>
            <a:xfrm>
              <a:off x="1541116" y="5315355"/>
              <a:ext cx="2503607" cy="338554"/>
            </a:xfrm>
            <a:prstGeom prst="rect">
              <a:avLst/>
            </a:prstGeom>
            <a:noFill/>
          </p:spPr>
          <p:txBody>
            <a:bodyPr wrap="square" rtlCol="0">
              <a:spAutoFit/>
            </a:bodyPr>
            <a:lstStyle/>
            <a:p>
              <a:pPr eaLnBrk="0" fontAlgn="base" hangingPunct="0">
                <a:spcBef>
                  <a:spcPct val="0"/>
                </a:spcBef>
                <a:spcAft>
                  <a:spcPct val="0"/>
                </a:spcAft>
              </a:pPr>
              <a:r>
                <a:rPr lang="fa-IR" sz="1600" dirty="0">
                  <a:solidFill>
                    <a:prstClr val="black"/>
                  </a:solidFill>
                  <a:latin typeface="Times New Roman" pitchFamily="18" charset="0"/>
                  <a:cs typeface="B Homa" panose="00000400000000000000" pitchFamily="2" charset="-78"/>
                </a:rPr>
                <a:t>مجتمع شهری-صنعتی پولاد</a:t>
              </a:r>
              <a:endParaRPr lang="en-US" sz="1600" dirty="0">
                <a:solidFill>
                  <a:prstClr val="black"/>
                </a:solidFill>
                <a:latin typeface="Times New Roman" pitchFamily="18" charset="0"/>
                <a:cs typeface="B Homa" panose="00000400000000000000" pitchFamily="2" charset="-78"/>
              </a:endParaRPr>
            </a:p>
          </p:txBody>
        </p:sp>
      </p:grpSp>
      <p:grpSp>
        <p:nvGrpSpPr>
          <p:cNvPr id="34" name="Group 33"/>
          <p:cNvGrpSpPr/>
          <p:nvPr/>
        </p:nvGrpSpPr>
        <p:grpSpPr>
          <a:xfrm>
            <a:off x="-122005" y="3518941"/>
            <a:ext cx="1726224" cy="623887"/>
            <a:chOff x="-31852" y="3518941"/>
            <a:chExt cx="1726224" cy="623887"/>
          </a:xfrm>
        </p:grpSpPr>
        <p:grpSp>
          <p:nvGrpSpPr>
            <p:cNvPr id="141" name="Group 31"/>
            <p:cNvGrpSpPr>
              <a:grpSpLocks/>
            </p:cNvGrpSpPr>
            <p:nvPr/>
          </p:nvGrpSpPr>
          <p:grpSpPr bwMode="auto">
            <a:xfrm>
              <a:off x="209951" y="3518941"/>
              <a:ext cx="1459335" cy="623887"/>
              <a:chOff x="880" y="1279"/>
              <a:chExt cx="2930" cy="393"/>
            </a:xfrm>
          </p:grpSpPr>
          <p:sp>
            <p:nvSpPr>
              <p:cNvPr id="143" name="AutoShape 6"/>
              <p:cNvSpPr>
                <a:spLocks noChangeArrowheads="1"/>
              </p:cNvSpPr>
              <p:nvPr/>
            </p:nvSpPr>
            <p:spPr bwMode="gray">
              <a:xfrm>
                <a:off x="880" y="1295"/>
                <a:ext cx="2928" cy="377"/>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sp>
            <p:nvSpPr>
              <p:cNvPr id="144" name="AutoShape 7"/>
              <p:cNvSpPr>
                <a:spLocks noChangeArrowheads="1"/>
              </p:cNvSpPr>
              <p:nvPr/>
            </p:nvSpPr>
            <p:spPr bwMode="gray">
              <a:xfrm>
                <a:off x="880" y="1279"/>
                <a:ext cx="2930" cy="381"/>
              </a:xfrm>
              <a:prstGeom prst="roundRect">
                <a:avLst>
                  <a:gd name="adj" fmla="val 50000"/>
                </a:avLst>
              </a:prstGeom>
              <a:gradFill rotWithShape="1">
                <a:gsLst>
                  <a:gs pos="0">
                    <a:schemeClr val="bg2"/>
                  </a:gs>
                  <a:gs pos="100000">
                    <a:schemeClr val="bg2">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grpSp>
        <p:sp>
          <p:nvSpPr>
            <p:cNvPr id="142" name="TextBox 141"/>
            <p:cNvSpPr txBox="1"/>
            <p:nvPr/>
          </p:nvSpPr>
          <p:spPr>
            <a:xfrm>
              <a:off x="-31852" y="3617992"/>
              <a:ext cx="1726224" cy="338554"/>
            </a:xfrm>
            <a:prstGeom prst="rect">
              <a:avLst/>
            </a:prstGeom>
            <a:noFill/>
          </p:spPr>
          <p:txBody>
            <a:bodyPr wrap="square" rtlCol="0">
              <a:spAutoFit/>
            </a:bodyPr>
            <a:lstStyle/>
            <a:p>
              <a:pPr eaLnBrk="0" fontAlgn="base" hangingPunct="0">
                <a:spcBef>
                  <a:spcPct val="0"/>
                </a:spcBef>
                <a:spcAft>
                  <a:spcPct val="0"/>
                </a:spcAft>
              </a:pPr>
              <a:r>
                <a:rPr lang="fa-IR" sz="1600" dirty="0">
                  <a:solidFill>
                    <a:prstClr val="black"/>
                  </a:solidFill>
                  <a:latin typeface="Times New Roman" pitchFamily="18" charset="0"/>
                  <a:cs typeface="B Homa" panose="00000400000000000000" pitchFamily="2" charset="-78"/>
                </a:rPr>
                <a:t>شناخت وضع موجود</a:t>
              </a:r>
              <a:endParaRPr lang="en-US" sz="1600" dirty="0">
                <a:solidFill>
                  <a:prstClr val="black"/>
                </a:solidFill>
                <a:latin typeface="Times New Roman" pitchFamily="18" charset="0"/>
                <a:cs typeface="B Homa" panose="00000400000000000000" pitchFamily="2" charset="-78"/>
              </a:endParaRPr>
            </a:p>
          </p:txBody>
        </p:sp>
      </p:grpSp>
      <p:grpSp>
        <p:nvGrpSpPr>
          <p:cNvPr id="35" name="Group 34"/>
          <p:cNvGrpSpPr/>
          <p:nvPr/>
        </p:nvGrpSpPr>
        <p:grpSpPr>
          <a:xfrm>
            <a:off x="34723" y="4222452"/>
            <a:ext cx="1589164" cy="623887"/>
            <a:chOff x="124876" y="4222452"/>
            <a:chExt cx="1589164" cy="623887"/>
          </a:xfrm>
        </p:grpSpPr>
        <p:grpSp>
          <p:nvGrpSpPr>
            <p:cNvPr id="151" name="Group 32"/>
            <p:cNvGrpSpPr>
              <a:grpSpLocks/>
            </p:cNvGrpSpPr>
            <p:nvPr/>
          </p:nvGrpSpPr>
          <p:grpSpPr bwMode="auto">
            <a:xfrm>
              <a:off x="198563" y="4222452"/>
              <a:ext cx="1466949" cy="623887"/>
              <a:chOff x="888" y="1807"/>
              <a:chExt cx="2930" cy="393"/>
            </a:xfrm>
          </p:grpSpPr>
          <p:sp>
            <p:nvSpPr>
              <p:cNvPr id="153" name="AutoShape 10"/>
              <p:cNvSpPr>
                <a:spLocks noChangeArrowheads="1"/>
              </p:cNvSpPr>
              <p:nvPr/>
            </p:nvSpPr>
            <p:spPr bwMode="gray">
              <a:xfrm>
                <a:off x="888" y="1823"/>
                <a:ext cx="2928" cy="377"/>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sp>
            <p:nvSpPr>
              <p:cNvPr id="154" name="AutoShape 11"/>
              <p:cNvSpPr>
                <a:spLocks noChangeArrowheads="1"/>
              </p:cNvSpPr>
              <p:nvPr/>
            </p:nvSpPr>
            <p:spPr bwMode="gray">
              <a:xfrm>
                <a:off x="888" y="1807"/>
                <a:ext cx="2930" cy="381"/>
              </a:xfrm>
              <a:prstGeom prst="roundRect">
                <a:avLst>
                  <a:gd name="adj" fmla="val 50000"/>
                </a:avLst>
              </a:prstGeom>
              <a:gradFill rotWithShape="1">
                <a:gsLst>
                  <a:gs pos="0">
                    <a:schemeClr val="folHlink"/>
                  </a:gs>
                  <a:gs pos="100000">
                    <a:schemeClr val="folHlink">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grpSp>
        <p:sp>
          <p:nvSpPr>
            <p:cNvPr id="152" name="TextBox 151"/>
            <p:cNvSpPr txBox="1"/>
            <p:nvPr/>
          </p:nvSpPr>
          <p:spPr>
            <a:xfrm>
              <a:off x="124876" y="4223938"/>
              <a:ext cx="1589164" cy="584775"/>
            </a:xfrm>
            <a:prstGeom prst="rect">
              <a:avLst/>
            </a:prstGeom>
            <a:noFill/>
          </p:spPr>
          <p:txBody>
            <a:bodyPr wrap="square" rtlCol="0">
              <a:spAutoFit/>
            </a:bodyPr>
            <a:lstStyle/>
            <a:p>
              <a:pPr algn="ctr" eaLnBrk="0" fontAlgn="base" hangingPunct="0">
                <a:spcBef>
                  <a:spcPct val="0"/>
                </a:spcBef>
                <a:spcAft>
                  <a:spcPct val="0"/>
                </a:spcAft>
              </a:pPr>
              <a:r>
                <a:rPr lang="fa-IR" sz="1600" dirty="0">
                  <a:solidFill>
                    <a:prstClr val="black"/>
                  </a:solidFill>
                  <a:latin typeface="Times New Roman" pitchFamily="18" charset="0"/>
                  <a:cs typeface="B Homa" panose="00000400000000000000" pitchFamily="2" charset="-78"/>
                </a:rPr>
                <a:t>استخوان بندی پیشنهادی</a:t>
              </a:r>
              <a:endParaRPr lang="en-US" sz="1600" dirty="0">
                <a:solidFill>
                  <a:prstClr val="black"/>
                </a:solidFill>
                <a:latin typeface="Times New Roman" pitchFamily="18" charset="0"/>
                <a:cs typeface="B Homa" panose="00000400000000000000" pitchFamily="2" charset="-78"/>
              </a:endParaRPr>
            </a:p>
          </p:txBody>
        </p:sp>
      </p:grpSp>
      <p:grpSp>
        <p:nvGrpSpPr>
          <p:cNvPr id="42" name="Group 41"/>
          <p:cNvGrpSpPr/>
          <p:nvPr/>
        </p:nvGrpSpPr>
        <p:grpSpPr>
          <a:xfrm>
            <a:off x="-117745" y="4935443"/>
            <a:ext cx="1726224" cy="623887"/>
            <a:chOff x="-27592" y="4935443"/>
            <a:chExt cx="1726224" cy="623887"/>
          </a:xfrm>
        </p:grpSpPr>
        <p:grpSp>
          <p:nvGrpSpPr>
            <p:cNvPr id="156" name="Group 31"/>
            <p:cNvGrpSpPr>
              <a:grpSpLocks/>
            </p:cNvGrpSpPr>
            <p:nvPr/>
          </p:nvGrpSpPr>
          <p:grpSpPr bwMode="auto">
            <a:xfrm>
              <a:off x="201332" y="4935443"/>
              <a:ext cx="1459335" cy="623887"/>
              <a:chOff x="880" y="1279"/>
              <a:chExt cx="2930" cy="393"/>
            </a:xfrm>
          </p:grpSpPr>
          <p:sp>
            <p:nvSpPr>
              <p:cNvPr id="158" name="AutoShape 6"/>
              <p:cNvSpPr>
                <a:spLocks noChangeArrowheads="1"/>
              </p:cNvSpPr>
              <p:nvPr/>
            </p:nvSpPr>
            <p:spPr bwMode="gray">
              <a:xfrm>
                <a:off x="880" y="1295"/>
                <a:ext cx="2928" cy="377"/>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sp>
            <p:nvSpPr>
              <p:cNvPr id="159" name="AutoShape 7"/>
              <p:cNvSpPr>
                <a:spLocks noChangeArrowheads="1"/>
              </p:cNvSpPr>
              <p:nvPr/>
            </p:nvSpPr>
            <p:spPr bwMode="gray">
              <a:xfrm>
                <a:off x="880" y="1279"/>
                <a:ext cx="2930" cy="381"/>
              </a:xfrm>
              <a:prstGeom prst="roundRect">
                <a:avLst>
                  <a:gd name="adj" fmla="val 50000"/>
                </a:avLst>
              </a:prstGeom>
              <a:gradFill rotWithShape="1">
                <a:gsLst>
                  <a:gs pos="0">
                    <a:schemeClr val="bg2"/>
                  </a:gs>
                  <a:gs pos="100000">
                    <a:schemeClr val="bg2">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grpSp>
        <p:sp>
          <p:nvSpPr>
            <p:cNvPr id="157" name="TextBox 156"/>
            <p:cNvSpPr txBox="1"/>
            <p:nvPr/>
          </p:nvSpPr>
          <p:spPr>
            <a:xfrm>
              <a:off x="-27592" y="5034494"/>
              <a:ext cx="1726224" cy="338554"/>
            </a:xfrm>
            <a:prstGeom prst="rect">
              <a:avLst/>
            </a:prstGeom>
            <a:noFill/>
          </p:spPr>
          <p:txBody>
            <a:bodyPr wrap="square" rtlCol="0">
              <a:spAutoFit/>
            </a:bodyPr>
            <a:lstStyle/>
            <a:p>
              <a:pPr eaLnBrk="0" fontAlgn="base" hangingPunct="0">
                <a:spcBef>
                  <a:spcPct val="0"/>
                </a:spcBef>
                <a:spcAft>
                  <a:spcPct val="0"/>
                </a:spcAft>
              </a:pPr>
              <a:r>
                <a:rPr lang="fa-IR" sz="1600" dirty="0">
                  <a:solidFill>
                    <a:prstClr val="black"/>
                  </a:solidFill>
                  <a:latin typeface="Times New Roman" pitchFamily="18" charset="0"/>
                  <a:cs typeface="B Homa" panose="00000400000000000000" pitchFamily="2" charset="-78"/>
                </a:rPr>
                <a:t>شناخت وضع موجود</a:t>
              </a:r>
              <a:endParaRPr lang="en-US" sz="1600" dirty="0">
                <a:solidFill>
                  <a:prstClr val="black"/>
                </a:solidFill>
                <a:latin typeface="Times New Roman" pitchFamily="18" charset="0"/>
                <a:cs typeface="B Homa" panose="00000400000000000000" pitchFamily="2" charset="-78"/>
              </a:endParaRPr>
            </a:p>
          </p:txBody>
        </p:sp>
      </p:grpSp>
      <p:grpSp>
        <p:nvGrpSpPr>
          <p:cNvPr id="48" name="Group 47"/>
          <p:cNvGrpSpPr/>
          <p:nvPr/>
        </p:nvGrpSpPr>
        <p:grpSpPr>
          <a:xfrm>
            <a:off x="63075" y="5639754"/>
            <a:ext cx="1589164" cy="623887"/>
            <a:chOff x="153228" y="5639754"/>
            <a:chExt cx="1589164" cy="623887"/>
          </a:xfrm>
        </p:grpSpPr>
        <p:grpSp>
          <p:nvGrpSpPr>
            <p:cNvPr id="161" name="Group 32"/>
            <p:cNvGrpSpPr>
              <a:grpSpLocks/>
            </p:cNvGrpSpPr>
            <p:nvPr/>
          </p:nvGrpSpPr>
          <p:grpSpPr bwMode="auto">
            <a:xfrm>
              <a:off x="201341" y="5639754"/>
              <a:ext cx="1466949" cy="623887"/>
              <a:chOff x="888" y="1807"/>
              <a:chExt cx="2930" cy="393"/>
            </a:xfrm>
          </p:grpSpPr>
          <p:sp>
            <p:nvSpPr>
              <p:cNvPr id="163" name="AutoShape 10"/>
              <p:cNvSpPr>
                <a:spLocks noChangeArrowheads="1"/>
              </p:cNvSpPr>
              <p:nvPr/>
            </p:nvSpPr>
            <p:spPr bwMode="gray">
              <a:xfrm>
                <a:off x="888" y="1823"/>
                <a:ext cx="2928" cy="377"/>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sp>
            <p:nvSpPr>
              <p:cNvPr id="164" name="AutoShape 11"/>
              <p:cNvSpPr>
                <a:spLocks noChangeArrowheads="1"/>
              </p:cNvSpPr>
              <p:nvPr/>
            </p:nvSpPr>
            <p:spPr bwMode="gray">
              <a:xfrm>
                <a:off x="888" y="1807"/>
                <a:ext cx="2930" cy="381"/>
              </a:xfrm>
              <a:prstGeom prst="roundRect">
                <a:avLst>
                  <a:gd name="adj" fmla="val 50000"/>
                </a:avLst>
              </a:prstGeom>
              <a:gradFill rotWithShape="1">
                <a:gsLst>
                  <a:gs pos="0">
                    <a:schemeClr val="folHlink"/>
                  </a:gs>
                  <a:gs pos="100000">
                    <a:schemeClr val="folHlink">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grpSp>
        <p:sp>
          <p:nvSpPr>
            <p:cNvPr id="162" name="TextBox 161"/>
            <p:cNvSpPr txBox="1"/>
            <p:nvPr/>
          </p:nvSpPr>
          <p:spPr>
            <a:xfrm>
              <a:off x="153228" y="5641106"/>
              <a:ext cx="1589164" cy="584775"/>
            </a:xfrm>
            <a:prstGeom prst="rect">
              <a:avLst/>
            </a:prstGeom>
            <a:noFill/>
          </p:spPr>
          <p:txBody>
            <a:bodyPr wrap="square" rtlCol="0">
              <a:spAutoFit/>
            </a:bodyPr>
            <a:lstStyle/>
            <a:p>
              <a:pPr algn="ctr" eaLnBrk="0" fontAlgn="base" hangingPunct="0">
                <a:spcBef>
                  <a:spcPct val="0"/>
                </a:spcBef>
                <a:spcAft>
                  <a:spcPct val="0"/>
                </a:spcAft>
              </a:pPr>
              <a:r>
                <a:rPr lang="fa-IR" sz="1600" dirty="0">
                  <a:solidFill>
                    <a:prstClr val="black"/>
                  </a:solidFill>
                  <a:latin typeface="Times New Roman" pitchFamily="18" charset="0"/>
                  <a:cs typeface="B Homa" panose="00000400000000000000" pitchFamily="2" charset="-78"/>
                </a:rPr>
                <a:t>استخوان بندی پیشنهادی</a:t>
              </a:r>
              <a:endParaRPr lang="en-US" sz="1600" dirty="0">
                <a:solidFill>
                  <a:prstClr val="black"/>
                </a:solidFill>
                <a:latin typeface="Times New Roman" pitchFamily="18" charset="0"/>
                <a:cs typeface="B Homa" panose="00000400000000000000" pitchFamily="2" charset="-78"/>
              </a:endParaRPr>
            </a:p>
          </p:txBody>
        </p:sp>
      </p:grpSp>
      <p:cxnSp>
        <p:nvCxnSpPr>
          <p:cNvPr id="65" name="Elbow Connector 64"/>
          <p:cNvCxnSpPr>
            <a:stCxn id="3" idx="1"/>
            <a:endCxn id="75" idx="3"/>
          </p:cNvCxnSpPr>
          <p:nvPr/>
        </p:nvCxnSpPr>
        <p:spPr bwMode="auto">
          <a:xfrm rot="10800000">
            <a:off x="6917984" y="2278848"/>
            <a:ext cx="286597" cy="1088945"/>
          </a:xfrm>
          <a:prstGeom prst="bentConnector3">
            <a:avLst/>
          </a:prstGeom>
          <a:ln>
            <a:solidFill>
              <a:srgbClr val="5E3901"/>
            </a:solidFill>
            <a:headEnd type="none" w="med" len="med"/>
            <a:tailEnd type="none" w="med" len="med"/>
          </a:ln>
          <a:extLst/>
        </p:spPr>
        <p:style>
          <a:lnRef idx="3">
            <a:schemeClr val="dk1"/>
          </a:lnRef>
          <a:fillRef idx="0">
            <a:schemeClr val="dk1"/>
          </a:fillRef>
          <a:effectRef idx="2">
            <a:schemeClr val="dk1"/>
          </a:effectRef>
          <a:fontRef idx="minor">
            <a:schemeClr val="tx1"/>
          </a:fontRef>
        </p:style>
      </p:cxnSp>
      <p:cxnSp>
        <p:nvCxnSpPr>
          <p:cNvPr id="184" name="Elbow Connector 183"/>
          <p:cNvCxnSpPr>
            <a:stCxn id="106" idx="3"/>
            <a:endCxn id="3" idx="1"/>
          </p:cNvCxnSpPr>
          <p:nvPr/>
        </p:nvCxnSpPr>
        <p:spPr bwMode="auto">
          <a:xfrm flipV="1">
            <a:off x="6917107" y="3367792"/>
            <a:ext cx="287473" cy="1429991"/>
          </a:xfrm>
          <a:prstGeom prst="bentConnector3">
            <a:avLst>
              <a:gd name="adj1" fmla="val 50000"/>
            </a:avLst>
          </a:prstGeom>
          <a:ln>
            <a:solidFill>
              <a:srgbClr val="5E3901"/>
            </a:solidFill>
            <a:headEnd type="none" w="med" len="med"/>
            <a:tailEnd type="none" w="med" len="med"/>
          </a:ln>
          <a:extLst/>
        </p:spPr>
        <p:style>
          <a:lnRef idx="3">
            <a:schemeClr val="dk1"/>
          </a:lnRef>
          <a:fillRef idx="0">
            <a:schemeClr val="dk1"/>
          </a:fillRef>
          <a:effectRef idx="2">
            <a:schemeClr val="dk1"/>
          </a:effectRef>
          <a:fontRef idx="minor">
            <a:schemeClr val="tx1"/>
          </a:fontRef>
        </p:style>
      </p:cxnSp>
      <p:cxnSp>
        <p:nvCxnSpPr>
          <p:cNvPr id="175" name="Elbow Connector 174"/>
          <p:cNvCxnSpPr>
            <a:stCxn id="75" idx="1"/>
            <a:endCxn id="7" idx="3"/>
          </p:cNvCxnSpPr>
          <p:nvPr/>
        </p:nvCxnSpPr>
        <p:spPr bwMode="auto">
          <a:xfrm rot="10800000">
            <a:off x="3825462" y="1232189"/>
            <a:ext cx="313568" cy="1046658"/>
          </a:xfrm>
          <a:prstGeom prst="bentConnector3">
            <a:avLst/>
          </a:prstGeom>
          <a:ln>
            <a:solidFill>
              <a:srgbClr val="5E3901"/>
            </a:solidFill>
            <a:headEnd type="none" w="med" len="med"/>
            <a:tailEnd type="none" w="med" len="med"/>
          </a:ln>
          <a:extLst/>
        </p:spPr>
        <p:style>
          <a:lnRef idx="3">
            <a:schemeClr val="dk1"/>
          </a:lnRef>
          <a:fillRef idx="0">
            <a:schemeClr val="dk1"/>
          </a:fillRef>
          <a:effectRef idx="2">
            <a:schemeClr val="dk1"/>
          </a:effectRef>
          <a:fontRef idx="minor">
            <a:schemeClr val="tx1"/>
          </a:fontRef>
        </p:style>
      </p:cxnSp>
      <p:cxnSp>
        <p:nvCxnSpPr>
          <p:cNvPr id="177" name="Elbow Connector 176"/>
          <p:cNvCxnSpPr/>
          <p:nvPr/>
        </p:nvCxnSpPr>
        <p:spPr bwMode="auto">
          <a:xfrm rot="10800000" flipV="1">
            <a:off x="3811259" y="2269343"/>
            <a:ext cx="323973" cy="1271344"/>
          </a:xfrm>
          <a:prstGeom prst="bentConnector3">
            <a:avLst/>
          </a:prstGeom>
          <a:ln>
            <a:solidFill>
              <a:srgbClr val="5E3901"/>
            </a:solidFill>
            <a:headEnd type="none" w="med" len="med"/>
            <a:tailEnd type="none" w="med" len="med"/>
          </a:ln>
          <a:extLst/>
        </p:spPr>
        <p:style>
          <a:lnRef idx="3">
            <a:schemeClr val="dk1"/>
          </a:lnRef>
          <a:fillRef idx="0">
            <a:schemeClr val="dk1"/>
          </a:fillRef>
          <a:effectRef idx="2">
            <a:schemeClr val="dk1"/>
          </a:effectRef>
          <a:fontRef idx="minor">
            <a:schemeClr val="tx1"/>
          </a:fontRef>
        </p:style>
      </p:cxnSp>
      <p:cxnSp>
        <p:nvCxnSpPr>
          <p:cNvPr id="187" name="Elbow Connector 186"/>
          <p:cNvCxnSpPr>
            <a:endCxn id="134" idx="3"/>
          </p:cNvCxnSpPr>
          <p:nvPr/>
        </p:nvCxnSpPr>
        <p:spPr bwMode="auto">
          <a:xfrm rot="16200000" flipV="1">
            <a:off x="3782790" y="4456271"/>
            <a:ext cx="570030" cy="134853"/>
          </a:xfrm>
          <a:prstGeom prst="bentConnector2">
            <a:avLst/>
          </a:prstGeom>
          <a:ln>
            <a:solidFill>
              <a:srgbClr val="5E3901"/>
            </a:solidFill>
            <a:headEnd type="none" w="med" len="med"/>
            <a:tailEnd type="none" w="med" len="med"/>
          </a:ln>
          <a:extLst/>
        </p:spPr>
        <p:style>
          <a:lnRef idx="3">
            <a:schemeClr val="dk1"/>
          </a:lnRef>
          <a:fillRef idx="0">
            <a:schemeClr val="dk1"/>
          </a:fillRef>
          <a:effectRef idx="2">
            <a:schemeClr val="dk1"/>
          </a:effectRef>
          <a:fontRef idx="minor">
            <a:schemeClr val="tx1"/>
          </a:fontRef>
        </p:style>
      </p:cxnSp>
      <p:cxnSp>
        <p:nvCxnSpPr>
          <p:cNvPr id="189" name="Elbow Connector 188"/>
          <p:cNvCxnSpPr>
            <a:endCxn id="138" idx="3"/>
          </p:cNvCxnSpPr>
          <p:nvPr/>
        </p:nvCxnSpPr>
        <p:spPr bwMode="auto">
          <a:xfrm rot="5400000">
            <a:off x="3752867" y="5151811"/>
            <a:ext cx="725462" cy="39267"/>
          </a:xfrm>
          <a:prstGeom prst="bentConnector2">
            <a:avLst/>
          </a:prstGeom>
          <a:ln>
            <a:solidFill>
              <a:srgbClr val="5E3901"/>
            </a:solidFill>
            <a:headEnd type="none" w="med" len="med"/>
            <a:tailEnd type="none" w="med" len="med"/>
          </a:ln>
          <a:extLst/>
        </p:spPr>
        <p:style>
          <a:lnRef idx="3">
            <a:schemeClr val="dk1"/>
          </a:lnRef>
          <a:fillRef idx="0">
            <a:schemeClr val="dk1"/>
          </a:fillRef>
          <a:effectRef idx="2">
            <a:schemeClr val="dk1"/>
          </a:effectRef>
          <a:fontRef idx="minor">
            <a:schemeClr val="tx1"/>
          </a:fontRef>
        </p:style>
      </p:cxnSp>
      <p:cxnSp>
        <p:nvCxnSpPr>
          <p:cNvPr id="191" name="Straight Connector 190"/>
          <p:cNvCxnSpPr/>
          <p:nvPr/>
        </p:nvCxnSpPr>
        <p:spPr bwMode="auto">
          <a:xfrm>
            <a:off x="4135231" y="4808713"/>
            <a:ext cx="111509" cy="0"/>
          </a:xfrm>
          <a:prstGeom prst="line">
            <a:avLst/>
          </a:prstGeom>
          <a:ln>
            <a:headEnd type="none" w="med" len="med"/>
            <a:tailEnd type="none" w="med" len="med"/>
          </a:ln>
          <a:extLst/>
        </p:spPr>
        <p:style>
          <a:lnRef idx="3">
            <a:schemeClr val="dk1"/>
          </a:lnRef>
          <a:fillRef idx="0">
            <a:schemeClr val="dk1"/>
          </a:fillRef>
          <a:effectRef idx="2">
            <a:schemeClr val="dk1"/>
          </a:effectRef>
          <a:fontRef idx="minor">
            <a:schemeClr val="tx1"/>
          </a:fontRef>
        </p:style>
      </p:cxnSp>
      <p:cxnSp>
        <p:nvCxnSpPr>
          <p:cNvPr id="5136" name="Elbow Connector 5135"/>
          <p:cNvCxnSpPr/>
          <p:nvPr/>
        </p:nvCxnSpPr>
        <p:spPr bwMode="auto">
          <a:xfrm rot="5400000" flipH="1" flipV="1">
            <a:off x="1773776" y="4235152"/>
            <a:ext cx="25400" cy="12700"/>
          </a:xfrm>
          <a:prstGeom prst="bentConnector3">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162" name="Straight Connector 5161"/>
          <p:cNvCxnSpPr>
            <a:stCxn id="142" idx="3"/>
            <a:endCxn id="142" idx="3"/>
          </p:cNvCxnSpPr>
          <p:nvPr/>
        </p:nvCxnSpPr>
        <p:spPr bwMode="auto">
          <a:xfrm>
            <a:off x="1604219" y="3787269"/>
            <a:ext cx="0" cy="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50" name="Elbow Connector 249"/>
          <p:cNvCxnSpPr/>
          <p:nvPr/>
        </p:nvCxnSpPr>
        <p:spPr bwMode="auto">
          <a:xfrm rot="16200000" flipV="1">
            <a:off x="1347200" y="3979132"/>
            <a:ext cx="570030" cy="134853"/>
          </a:xfrm>
          <a:prstGeom prst="bentConnector2">
            <a:avLst/>
          </a:prstGeom>
          <a:ln>
            <a:solidFill>
              <a:srgbClr val="5E3901"/>
            </a:solidFill>
            <a:headEnd type="none" w="med" len="med"/>
            <a:tailEnd type="none" w="med" len="med"/>
          </a:ln>
          <a:extLst/>
        </p:spPr>
        <p:style>
          <a:lnRef idx="3">
            <a:schemeClr val="dk1"/>
          </a:lnRef>
          <a:fillRef idx="0">
            <a:schemeClr val="dk1"/>
          </a:fillRef>
          <a:effectRef idx="2">
            <a:schemeClr val="dk1"/>
          </a:effectRef>
          <a:fontRef idx="minor">
            <a:schemeClr val="tx1"/>
          </a:fontRef>
        </p:style>
      </p:cxnSp>
      <p:cxnSp>
        <p:nvCxnSpPr>
          <p:cNvPr id="251" name="Elbow Connector 250"/>
          <p:cNvCxnSpPr/>
          <p:nvPr/>
        </p:nvCxnSpPr>
        <p:spPr bwMode="auto">
          <a:xfrm rot="5400000">
            <a:off x="1467787" y="4309402"/>
            <a:ext cx="350146" cy="115219"/>
          </a:xfrm>
          <a:prstGeom prst="bentConnector2">
            <a:avLst/>
          </a:prstGeom>
          <a:ln>
            <a:solidFill>
              <a:srgbClr val="5E3901"/>
            </a:solidFill>
            <a:headEnd type="none" w="med" len="med"/>
            <a:tailEnd type="none" w="med" len="med"/>
          </a:ln>
          <a:extLst/>
        </p:spPr>
        <p:style>
          <a:lnRef idx="3">
            <a:schemeClr val="dk1"/>
          </a:lnRef>
          <a:fillRef idx="0">
            <a:schemeClr val="dk1"/>
          </a:fillRef>
          <a:effectRef idx="2">
            <a:schemeClr val="dk1"/>
          </a:effectRef>
          <a:fontRef idx="minor">
            <a:schemeClr val="tx1"/>
          </a:fontRef>
        </p:style>
      </p:cxnSp>
      <p:cxnSp>
        <p:nvCxnSpPr>
          <p:cNvPr id="5171" name="Straight Connector 5170"/>
          <p:cNvCxnSpPr/>
          <p:nvPr/>
        </p:nvCxnSpPr>
        <p:spPr bwMode="auto">
          <a:xfrm>
            <a:off x="1712521" y="4238682"/>
            <a:ext cx="80305" cy="0"/>
          </a:xfrm>
          <a:prstGeom prst="line">
            <a:avLst/>
          </a:prstGeom>
          <a:ln>
            <a:solidFill>
              <a:srgbClr val="5E3901"/>
            </a:solidFill>
            <a:headEnd type="none" w="med" len="med"/>
            <a:tailEnd type="none" w="med" len="med"/>
          </a:ln>
          <a:extLst/>
        </p:spPr>
        <p:style>
          <a:lnRef idx="3">
            <a:schemeClr val="dk1"/>
          </a:lnRef>
          <a:fillRef idx="0">
            <a:schemeClr val="dk1"/>
          </a:fillRef>
          <a:effectRef idx="2">
            <a:schemeClr val="dk1"/>
          </a:effectRef>
          <a:fontRef idx="minor">
            <a:schemeClr val="tx1"/>
          </a:fontRef>
        </p:style>
      </p:cxnSp>
      <p:cxnSp>
        <p:nvCxnSpPr>
          <p:cNvPr id="256" name="Elbow Connector 255"/>
          <p:cNvCxnSpPr/>
          <p:nvPr/>
        </p:nvCxnSpPr>
        <p:spPr bwMode="auto">
          <a:xfrm rot="16200000" flipV="1">
            <a:off x="1359255" y="5409223"/>
            <a:ext cx="570030" cy="134853"/>
          </a:xfrm>
          <a:prstGeom prst="bentConnector2">
            <a:avLst/>
          </a:prstGeom>
          <a:ln>
            <a:solidFill>
              <a:srgbClr val="5E3901"/>
            </a:solidFill>
            <a:headEnd type="none" w="med" len="med"/>
            <a:tailEnd type="none" w="med" len="med"/>
          </a:ln>
          <a:extLst/>
        </p:spPr>
        <p:style>
          <a:lnRef idx="3">
            <a:schemeClr val="dk1"/>
          </a:lnRef>
          <a:fillRef idx="0">
            <a:schemeClr val="dk1"/>
          </a:fillRef>
          <a:effectRef idx="2">
            <a:schemeClr val="dk1"/>
          </a:effectRef>
          <a:fontRef idx="minor">
            <a:schemeClr val="tx1"/>
          </a:fontRef>
        </p:style>
      </p:cxnSp>
      <p:cxnSp>
        <p:nvCxnSpPr>
          <p:cNvPr id="257" name="Elbow Connector 256"/>
          <p:cNvCxnSpPr/>
          <p:nvPr/>
        </p:nvCxnSpPr>
        <p:spPr bwMode="auto">
          <a:xfrm rot="5400000">
            <a:off x="1479842" y="5726614"/>
            <a:ext cx="350146" cy="115219"/>
          </a:xfrm>
          <a:prstGeom prst="bentConnector2">
            <a:avLst/>
          </a:prstGeom>
          <a:ln>
            <a:solidFill>
              <a:srgbClr val="5E3901"/>
            </a:solidFill>
            <a:headEnd type="none" w="med" len="med"/>
            <a:tailEnd type="none" w="med" len="med"/>
          </a:ln>
          <a:extLst/>
        </p:spPr>
        <p:style>
          <a:lnRef idx="3">
            <a:schemeClr val="dk1"/>
          </a:lnRef>
          <a:fillRef idx="0">
            <a:schemeClr val="dk1"/>
          </a:fillRef>
          <a:effectRef idx="2">
            <a:schemeClr val="dk1"/>
          </a:effectRef>
          <a:fontRef idx="minor">
            <a:schemeClr val="tx1"/>
          </a:fontRef>
        </p:style>
      </p:cxnSp>
      <p:cxnSp>
        <p:nvCxnSpPr>
          <p:cNvPr id="258" name="Straight Connector 257"/>
          <p:cNvCxnSpPr/>
          <p:nvPr/>
        </p:nvCxnSpPr>
        <p:spPr bwMode="auto">
          <a:xfrm>
            <a:off x="1685939" y="5552862"/>
            <a:ext cx="80305" cy="0"/>
          </a:xfrm>
          <a:prstGeom prst="line">
            <a:avLst/>
          </a:prstGeom>
          <a:ln>
            <a:solidFill>
              <a:srgbClr val="5E3901"/>
            </a:solidFill>
            <a:headEnd type="none" w="med" len="med"/>
            <a:tailEnd type="none" w="med" len="med"/>
          </a:ln>
          <a:extLst/>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2157796436"/>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5"/>
                                        </p:tgtEl>
                                        <p:attrNameLst>
                                          <p:attrName>style.visibility</p:attrName>
                                        </p:attrNameLst>
                                      </p:cBhvr>
                                      <p:to>
                                        <p:strVal val="visible"/>
                                      </p:to>
                                    </p:set>
                                    <p:animEffect transition="in" filter="fade">
                                      <p:cBhvr>
                                        <p:cTn id="12" dur="500"/>
                                        <p:tgtEl>
                                          <p:spTgt spid="65"/>
                                        </p:tgtEl>
                                      </p:cBhvr>
                                    </p:animEffect>
                                  </p:childTnLst>
                                </p:cTn>
                              </p:par>
                              <p:par>
                                <p:cTn id="13" presetID="10" presetClass="entr" presetSubtype="0" fill="hold" nodeType="withEffect">
                                  <p:stCondLst>
                                    <p:cond delay="0"/>
                                  </p:stCondLst>
                                  <p:childTnLst>
                                    <p:set>
                                      <p:cBhvr>
                                        <p:cTn id="14" dur="1" fill="hold">
                                          <p:stCondLst>
                                            <p:cond delay="0"/>
                                          </p:stCondLst>
                                        </p:cTn>
                                        <p:tgtEl>
                                          <p:spTgt spid="184"/>
                                        </p:tgtEl>
                                        <p:attrNameLst>
                                          <p:attrName>style.visibility</p:attrName>
                                        </p:attrNameLst>
                                      </p:cBhvr>
                                      <p:to>
                                        <p:strVal val="visible"/>
                                      </p:to>
                                    </p:set>
                                    <p:animEffect transition="in" filter="fade">
                                      <p:cBhvr>
                                        <p:cTn id="15" dur="500"/>
                                        <p:tgtEl>
                                          <p:spTgt spid="184"/>
                                        </p:tgtEl>
                                      </p:cBhvr>
                                    </p:animEffect>
                                  </p:childTnLst>
                                </p:cTn>
                              </p:par>
                              <p:par>
                                <p:cTn id="16" presetID="10" presetClass="entr" presetSubtype="0" fill="hold" nodeType="with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500"/>
                                        <p:tgtEl>
                                          <p:spTgt spid="16"/>
                                        </p:tgtEl>
                                      </p:cBhvr>
                                    </p:animEffect>
                                  </p:childTnLst>
                                </p:cTn>
                              </p:par>
                              <p:par>
                                <p:cTn id="19" presetID="10" presetClass="entr" presetSubtype="0" fill="hold"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500"/>
                                        <p:tgtEl>
                                          <p:spTgt spid="15"/>
                                        </p:tgtEl>
                                      </p:cBhvr>
                                    </p:animEffect>
                                  </p:childTnLst>
                                </p:cTn>
                              </p:par>
                              <p:par>
                                <p:cTn id="22" presetID="10" presetClass="entr" presetSubtype="0" fill="hold" nodeType="with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500"/>
                                        <p:tgtEl>
                                          <p:spTgt spid="14"/>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175"/>
                                        </p:tgtEl>
                                        <p:attrNameLst>
                                          <p:attrName>style.visibility</p:attrName>
                                        </p:attrNameLst>
                                      </p:cBhvr>
                                      <p:to>
                                        <p:strVal val="visible"/>
                                      </p:to>
                                    </p:set>
                                    <p:animEffect transition="in" filter="fade">
                                      <p:cBhvr>
                                        <p:cTn id="29" dur="500"/>
                                        <p:tgtEl>
                                          <p:spTgt spid="175"/>
                                        </p:tgtEl>
                                      </p:cBhvr>
                                    </p:animEffect>
                                  </p:childTnLst>
                                </p:cTn>
                              </p:par>
                              <p:par>
                                <p:cTn id="30" presetID="10" presetClass="entr" presetSubtype="0" fill="hold" nodeType="withEffect">
                                  <p:stCondLst>
                                    <p:cond delay="0"/>
                                  </p:stCondLst>
                                  <p:childTnLst>
                                    <p:set>
                                      <p:cBhvr>
                                        <p:cTn id="31" dur="1" fill="hold">
                                          <p:stCondLst>
                                            <p:cond delay="0"/>
                                          </p:stCondLst>
                                        </p:cTn>
                                        <p:tgtEl>
                                          <p:spTgt spid="177"/>
                                        </p:tgtEl>
                                        <p:attrNameLst>
                                          <p:attrName>style.visibility</p:attrName>
                                        </p:attrNameLst>
                                      </p:cBhvr>
                                      <p:to>
                                        <p:strVal val="visible"/>
                                      </p:to>
                                    </p:set>
                                    <p:animEffect transition="in" filter="fade">
                                      <p:cBhvr>
                                        <p:cTn id="32" dur="500"/>
                                        <p:tgtEl>
                                          <p:spTgt spid="177"/>
                                        </p:tgtEl>
                                      </p:cBhvr>
                                    </p:animEffect>
                                  </p:childTnLst>
                                </p:cTn>
                              </p:par>
                              <p:par>
                                <p:cTn id="33" presetID="10" presetClass="entr" presetSubtype="0" fill="hold" nodeType="withEffect">
                                  <p:stCondLst>
                                    <p:cond delay="0"/>
                                  </p:stCondLst>
                                  <p:childTnLst>
                                    <p:set>
                                      <p:cBhvr>
                                        <p:cTn id="34" dur="1" fill="hold">
                                          <p:stCondLst>
                                            <p:cond delay="0"/>
                                          </p:stCondLst>
                                        </p:cTn>
                                        <p:tgtEl>
                                          <p:spTgt spid="31"/>
                                        </p:tgtEl>
                                        <p:attrNameLst>
                                          <p:attrName>style.visibility</p:attrName>
                                        </p:attrNameLst>
                                      </p:cBhvr>
                                      <p:to>
                                        <p:strVal val="visible"/>
                                      </p:to>
                                    </p:set>
                                    <p:animEffect transition="in" filter="fade">
                                      <p:cBhvr>
                                        <p:cTn id="35" dur="500"/>
                                        <p:tgtEl>
                                          <p:spTgt spid="31"/>
                                        </p:tgtEl>
                                      </p:cBhvr>
                                    </p:animEffect>
                                  </p:childTnLst>
                                </p:cTn>
                              </p:par>
                              <p:par>
                                <p:cTn id="36" presetID="10" presetClass="entr" presetSubtype="0" fill="hold" nodeType="withEffect">
                                  <p:stCondLst>
                                    <p:cond delay="0"/>
                                  </p:stCondLst>
                                  <p:childTnLst>
                                    <p:set>
                                      <p:cBhvr>
                                        <p:cTn id="37" dur="1" fill="hold">
                                          <p:stCondLst>
                                            <p:cond delay="0"/>
                                          </p:stCondLst>
                                        </p:cTn>
                                        <p:tgtEl>
                                          <p:spTgt spid="30"/>
                                        </p:tgtEl>
                                        <p:attrNameLst>
                                          <p:attrName>style.visibility</p:attrName>
                                        </p:attrNameLst>
                                      </p:cBhvr>
                                      <p:to>
                                        <p:strVal val="visible"/>
                                      </p:to>
                                    </p:set>
                                    <p:animEffect transition="in" filter="fade">
                                      <p:cBhvr>
                                        <p:cTn id="38" dur="500"/>
                                        <p:tgtEl>
                                          <p:spTgt spid="30"/>
                                        </p:tgtEl>
                                      </p:cBhvr>
                                    </p:animEffect>
                                  </p:childTnLst>
                                </p:cTn>
                              </p:par>
                              <p:par>
                                <p:cTn id="39" presetID="10" presetClass="entr" presetSubtype="0" fill="hold" nodeType="withEffect">
                                  <p:stCondLst>
                                    <p:cond delay="0"/>
                                  </p:stCondLst>
                                  <p:childTnLst>
                                    <p:set>
                                      <p:cBhvr>
                                        <p:cTn id="40" dur="1" fill="hold">
                                          <p:stCondLst>
                                            <p:cond delay="0"/>
                                          </p:stCondLst>
                                        </p:cTn>
                                        <p:tgtEl>
                                          <p:spTgt spid="20"/>
                                        </p:tgtEl>
                                        <p:attrNameLst>
                                          <p:attrName>style.visibility</p:attrName>
                                        </p:attrNameLst>
                                      </p:cBhvr>
                                      <p:to>
                                        <p:strVal val="visible"/>
                                      </p:to>
                                    </p:set>
                                    <p:animEffect transition="in" filter="fade">
                                      <p:cBhvr>
                                        <p:cTn id="41" dur="500"/>
                                        <p:tgtEl>
                                          <p:spTgt spid="20"/>
                                        </p:tgtEl>
                                      </p:cBhvr>
                                    </p:animEffect>
                                  </p:childTnLst>
                                </p:cTn>
                              </p:par>
                              <p:par>
                                <p:cTn id="42" presetID="10" presetClass="entr" presetSubtype="0" fill="hold" nodeType="with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fade">
                                      <p:cBhvr>
                                        <p:cTn id="44" dur="500"/>
                                        <p:tgtEl>
                                          <p:spTgt spid="18"/>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nodeType="clickEffect">
                                  <p:stCondLst>
                                    <p:cond delay="0"/>
                                  </p:stCondLst>
                                  <p:childTnLst>
                                    <p:set>
                                      <p:cBhvr>
                                        <p:cTn id="48" dur="1" fill="hold">
                                          <p:stCondLst>
                                            <p:cond delay="0"/>
                                          </p:stCondLst>
                                        </p:cTn>
                                        <p:tgtEl>
                                          <p:spTgt spid="187"/>
                                        </p:tgtEl>
                                        <p:attrNameLst>
                                          <p:attrName>style.visibility</p:attrName>
                                        </p:attrNameLst>
                                      </p:cBhvr>
                                      <p:to>
                                        <p:strVal val="visible"/>
                                      </p:to>
                                    </p:set>
                                    <p:animEffect transition="in" filter="fade">
                                      <p:cBhvr>
                                        <p:cTn id="49" dur="500"/>
                                        <p:tgtEl>
                                          <p:spTgt spid="187"/>
                                        </p:tgtEl>
                                      </p:cBhvr>
                                    </p:animEffect>
                                  </p:childTnLst>
                                </p:cTn>
                              </p:par>
                              <p:par>
                                <p:cTn id="50" presetID="10" presetClass="entr" presetSubtype="0" fill="hold" nodeType="withEffect">
                                  <p:stCondLst>
                                    <p:cond delay="0"/>
                                  </p:stCondLst>
                                  <p:childTnLst>
                                    <p:set>
                                      <p:cBhvr>
                                        <p:cTn id="51" dur="1" fill="hold">
                                          <p:stCondLst>
                                            <p:cond delay="0"/>
                                          </p:stCondLst>
                                        </p:cTn>
                                        <p:tgtEl>
                                          <p:spTgt spid="189"/>
                                        </p:tgtEl>
                                        <p:attrNameLst>
                                          <p:attrName>style.visibility</p:attrName>
                                        </p:attrNameLst>
                                      </p:cBhvr>
                                      <p:to>
                                        <p:strVal val="visible"/>
                                      </p:to>
                                    </p:set>
                                    <p:animEffect transition="in" filter="fade">
                                      <p:cBhvr>
                                        <p:cTn id="52" dur="500"/>
                                        <p:tgtEl>
                                          <p:spTgt spid="189"/>
                                        </p:tgtEl>
                                      </p:cBhvr>
                                    </p:animEffect>
                                  </p:childTnLst>
                                </p:cTn>
                              </p:par>
                              <p:par>
                                <p:cTn id="53" presetID="10" presetClass="entr" presetSubtype="0" fill="hold" nodeType="withEffect">
                                  <p:stCondLst>
                                    <p:cond delay="0"/>
                                  </p:stCondLst>
                                  <p:childTnLst>
                                    <p:set>
                                      <p:cBhvr>
                                        <p:cTn id="54" dur="1" fill="hold">
                                          <p:stCondLst>
                                            <p:cond delay="0"/>
                                          </p:stCondLst>
                                        </p:cTn>
                                        <p:tgtEl>
                                          <p:spTgt spid="191"/>
                                        </p:tgtEl>
                                        <p:attrNameLst>
                                          <p:attrName>style.visibility</p:attrName>
                                        </p:attrNameLst>
                                      </p:cBhvr>
                                      <p:to>
                                        <p:strVal val="visible"/>
                                      </p:to>
                                    </p:set>
                                    <p:animEffect transition="in" filter="fade">
                                      <p:cBhvr>
                                        <p:cTn id="55" dur="500"/>
                                        <p:tgtEl>
                                          <p:spTgt spid="191"/>
                                        </p:tgtEl>
                                      </p:cBhvr>
                                    </p:animEffect>
                                  </p:childTnLst>
                                </p:cTn>
                              </p:par>
                              <p:par>
                                <p:cTn id="56" presetID="10" presetClass="entr" presetSubtype="0" fill="hold" nodeType="withEffect">
                                  <p:stCondLst>
                                    <p:cond delay="0"/>
                                  </p:stCondLst>
                                  <p:childTnLst>
                                    <p:set>
                                      <p:cBhvr>
                                        <p:cTn id="57" dur="1" fill="hold">
                                          <p:stCondLst>
                                            <p:cond delay="0"/>
                                          </p:stCondLst>
                                        </p:cTn>
                                        <p:tgtEl>
                                          <p:spTgt spid="183"/>
                                        </p:tgtEl>
                                        <p:attrNameLst>
                                          <p:attrName>style.visibility</p:attrName>
                                        </p:attrNameLst>
                                      </p:cBhvr>
                                      <p:to>
                                        <p:strVal val="visible"/>
                                      </p:to>
                                    </p:set>
                                    <p:animEffect transition="in" filter="fade">
                                      <p:cBhvr>
                                        <p:cTn id="58" dur="500"/>
                                        <p:tgtEl>
                                          <p:spTgt spid="183"/>
                                        </p:tgtEl>
                                      </p:cBhvr>
                                    </p:animEffect>
                                  </p:childTnLst>
                                </p:cTn>
                              </p:par>
                              <p:par>
                                <p:cTn id="59" presetID="10" presetClass="entr" presetSubtype="0" fill="hold" nodeType="withEffect">
                                  <p:stCondLst>
                                    <p:cond delay="0"/>
                                  </p:stCondLst>
                                  <p:childTnLst>
                                    <p:set>
                                      <p:cBhvr>
                                        <p:cTn id="60" dur="1" fill="hold">
                                          <p:stCondLst>
                                            <p:cond delay="0"/>
                                          </p:stCondLst>
                                        </p:cTn>
                                        <p:tgtEl>
                                          <p:spTgt spid="185"/>
                                        </p:tgtEl>
                                        <p:attrNameLst>
                                          <p:attrName>style.visibility</p:attrName>
                                        </p:attrNameLst>
                                      </p:cBhvr>
                                      <p:to>
                                        <p:strVal val="visible"/>
                                      </p:to>
                                    </p:set>
                                    <p:animEffect transition="in" filter="fade">
                                      <p:cBhvr>
                                        <p:cTn id="61" dur="500"/>
                                        <p:tgtEl>
                                          <p:spTgt spid="185"/>
                                        </p:tgtEl>
                                      </p:cBhvr>
                                    </p:animEffect>
                                  </p:childTnLst>
                                </p:cTn>
                              </p:par>
                            </p:childTnLst>
                          </p:cTn>
                        </p:par>
                      </p:childTnLst>
                    </p:cTn>
                  </p:par>
                  <p:par>
                    <p:cTn id="62" fill="hold">
                      <p:stCondLst>
                        <p:cond delay="indefinite"/>
                      </p:stCondLst>
                      <p:childTnLst>
                        <p:par>
                          <p:cTn id="63" fill="hold">
                            <p:stCondLst>
                              <p:cond delay="0"/>
                            </p:stCondLst>
                            <p:childTnLst>
                              <p:par>
                                <p:cTn id="64" presetID="10" presetClass="entr" presetSubtype="0" fill="hold" nodeType="clickEffect">
                                  <p:stCondLst>
                                    <p:cond delay="0"/>
                                  </p:stCondLst>
                                  <p:childTnLst>
                                    <p:set>
                                      <p:cBhvr>
                                        <p:cTn id="65" dur="1" fill="hold">
                                          <p:stCondLst>
                                            <p:cond delay="0"/>
                                          </p:stCondLst>
                                        </p:cTn>
                                        <p:tgtEl>
                                          <p:spTgt spid="5171"/>
                                        </p:tgtEl>
                                        <p:attrNameLst>
                                          <p:attrName>style.visibility</p:attrName>
                                        </p:attrNameLst>
                                      </p:cBhvr>
                                      <p:to>
                                        <p:strVal val="visible"/>
                                      </p:to>
                                    </p:set>
                                    <p:animEffect transition="in" filter="fade">
                                      <p:cBhvr>
                                        <p:cTn id="66" dur="500"/>
                                        <p:tgtEl>
                                          <p:spTgt spid="5171"/>
                                        </p:tgtEl>
                                      </p:cBhvr>
                                    </p:animEffect>
                                  </p:childTnLst>
                                </p:cTn>
                              </p:par>
                              <p:par>
                                <p:cTn id="67" presetID="10" presetClass="entr" presetSubtype="0" fill="hold" nodeType="withEffect">
                                  <p:stCondLst>
                                    <p:cond delay="0"/>
                                  </p:stCondLst>
                                  <p:childTnLst>
                                    <p:set>
                                      <p:cBhvr>
                                        <p:cTn id="68" dur="1" fill="hold">
                                          <p:stCondLst>
                                            <p:cond delay="0"/>
                                          </p:stCondLst>
                                        </p:cTn>
                                        <p:tgtEl>
                                          <p:spTgt spid="250"/>
                                        </p:tgtEl>
                                        <p:attrNameLst>
                                          <p:attrName>style.visibility</p:attrName>
                                        </p:attrNameLst>
                                      </p:cBhvr>
                                      <p:to>
                                        <p:strVal val="visible"/>
                                      </p:to>
                                    </p:set>
                                    <p:animEffect transition="in" filter="fade">
                                      <p:cBhvr>
                                        <p:cTn id="69" dur="500"/>
                                        <p:tgtEl>
                                          <p:spTgt spid="250"/>
                                        </p:tgtEl>
                                      </p:cBhvr>
                                    </p:animEffect>
                                  </p:childTnLst>
                                </p:cTn>
                              </p:par>
                              <p:par>
                                <p:cTn id="70" presetID="10" presetClass="entr" presetSubtype="0" fill="hold" nodeType="withEffect">
                                  <p:stCondLst>
                                    <p:cond delay="0"/>
                                  </p:stCondLst>
                                  <p:childTnLst>
                                    <p:set>
                                      <p:cBhvr>
                                        <p:cTn id="71" dur="1" fill="hold">
                                          <p:stCondLst>
                                            <p:cond delay="0"/>
                                          </p:stCondLst>
                                        </p:cTn>
                                        <p:tgtEl>
                                          <p:spTgt spid="251"/>
                                        </p:tgtEl>
                                        <p:attrNameLst>
                                          <p:attrName>style.visibility</p:attrName>
                                        </p:attrNameLst>
                                      </p:cBhvr>
                                      <p:to>
                                        <p:strVal val="visible"/>
                                      </p:to>
                                    </p:set>
                                    <p:animEffect transition="in" filter="fade">
                                      <p:cBhvr>
                                        <p:cTn id="72" dur="500"/>
                                        <p:tgtEl>
                                          <p:spTgt spid="251"/>
                                        </p:tgtEl>
                                      </p:cBhvr>
                                    </p:animEffect>
                                  </p:childTnLst>
                                </p:cTn>
                              </p:par>
                              <p:par>
                                <p:cTn id="73" presetID="10" presetClass="entr" presetSubtype="0" fill="hold" nodeType="withEffect">
                                  <p:stCondLst>
                                    <p:cond delay="0"/>
                                  </p:stCondLst>
                                  <p:childTnLst>
                                    <p:set>
                                      <p:cBhvr>
                                        <p:cTn id="74" dur="1" fill="hold">
                                          <p:stCondLst>
                                            <p:cond delay="0"/>
                                          </p:stCondLst>
                                        </p:cTn>
                                        <p:tgtEl>
                                          <p:spTgt spid="35"/>
                                        </p:tgtEl>
                                        <p:attrNameLst>
                                          <p:attrName>style.visibility</p:attrName>
                                        </p:attrNameLst>
                                      </p:cBhvr>
                                      <p:to>
                                        <p:strVal val="visible"/>
                                      </p:to>
                                    </p:set>
                                    <p:animEffect transition="in" filter="fade">
                                      <p:cBhvr>
                                        <p:cTn id="75" dur="500"/>
                                        <p:tgtEl>
                                          <p:spTgt spid="35"/>
                                        </p:tgtEl>
                                      </p:cBhvr>
                                    </p:animEffect>
                                  </p:childTnLst>
                                </p:cTn>
                              </p:par>
                              <p:par>
                                <p:cTn id="76" presetID="10" presetClass="entr" presetSubtype="0" fill="hold" nodeType="withEffect">
                                  <p:stCondLst>
                                    <p:cond delay="0"/>
                                  </p:stCondLst>
                                  <p:childTnLst>
                                    <p:set>
                                      <p:cBhvr>
                                        <p:cTn id="77" dur="1" fill="hold">
                                          <p:stCondLst>
                                            <p:cond delay="0"/>
                                          </p:stCondLst>
                                        </p:cTn>
                                        <p:tgtEl>
                                          <p:spTgt spid="34"/>
                                        </p:tgtEl>
                                        <p:attrNameLst>
                                          <p:attrName>style.visibility</p:attrName>
                                        </p:attrNameLst>
                                      </p:cBhvr>
                                      <p:to>
                                        <p:strVal val="visible"/>
                                      </p:to>
                                    </p:set>
                                    <p:animEffect transition="in" filter="fade">
                                      <p:cBhvr>
                                        <p:cTn id="78" dur="500"/>
                                        <p:tgtEl>
                                          <p:spTgt spid="34"/>
                                        </p:tgtEl>
                                      </p:cBhvr>
                                    </p:animEffect>
                                  </p:childTnLst>
                                </p:cTn>
                              </p:par>
                            </p:childTnLst>
                          </p:cTn>
                        </p:par>
                      </p:childTnLst>
                    </p:cTn>
                  </p:par>
                  <p:par>
                    <p:cTn id="79" fill="hold">
                      <p:stCondLst>
                        <p:cond delay="indefinite"/>
                      </p:stCondLst>
                      <p:childTnLst>
                        <p:par>
                          <p:cTn id="80" fill="hold">
                            <p:stCondLst>
                              <p:cond delay="0"/>
                            </p:stCondLst>
                            <p:childTnLst>
                              <p:par>
                                <p:cTn id="81" presetID="10" presetClass="entr" presetSubtype="0" fill="hold" nodeType="clickEffect">
                                  <p:stCondLst>
                                    <p:cond delay="0"/>
                                  </p:stCondLst>
                                  <p:childTnLst>
                                    <p:set>
                                      <p:cBhvr>
                                        <p:cTn id="82" dur="1" fill="hold">
                                          <p:stCondLst>
                                            <p:cond delay="0"/>
                                          </p:stCondLst>
                                        </p:cTn>
                                        <p:tgtEl>
                                          <p:spTgt spid="258"/>
                                        </p:tgtEl>
                                        <p:attrNameLst>
                                          <p:attrName>style.visibility</p:attrName>
                                        </p:attrNameLst>
                                      </p:cBhvr>
                                      <p:to>
                                        <p:strVal val="visible"/>
                                      </p:to>
                                    </p:set>
                                    <p:animEffect transition="in" filter="fade">
                                      <p:cBhvr>
                                        <p:cTn id="83" dur="500"/>
                                        <p:tgtEl>
                                          <p:spTgt spid="258"/>
                                        </p:tgtEl>
                                      </p:cBhvr>
                                    </p:animEffect>
                                  </p:childTnLst>
                                </p:cTn>
                              </p:par>
                              <p:par>
                                <p:cTn id="84" presetID="10" presetClass="entr" presetSubtype="0" fill="hold" nodeType="withEffect">
                                  <p:stCondLst>
                                    <p:cond delay="0"/>
                                  </p:stCondLst>
                                  <p:childTnLst>
                                    <p:set>
                                      <p:cBhvr>
                                        <p:cTn id="85" dur="1" fill="hold">
                                          <p:stCondLst>
                                            <p:cond delay="0"/>
                                          </p:stCondLst>
                                        </p:cTn>
                                        <p:tgtEl>
                                          <p:spTgt spid="257"/>
                                        </p:tgtEl>
                                        <p:attrNameLst>
                                          <p:attrName>style.visibility</p:attrName>
                                        </p:attrNameLst>
                                      </p:cBhvr>
                                      <p:to>
                                        <p:strVal val="visible"/>
                                      </p:to>
                                    </p:set>
                                    <p:animEffect transition="in" filter="fade">
                                      <p:cBhvr>
                                        <p:cTn id="86" dur="500"/>
                                        <p:tgtEl>
                                          <p:spTgt spid="257"/>
                                        </p:tgtEl>
                                      </p:cBhvr>
                                    </p:animEffect>
                                  </p:childTnLst>
                                </p:cTn>
                              </p:par>
                              <p:par>
                                <p:cTn id="87" presetID="10" presetClass="entr" presetSubtype="0" fill="hold" nodeType="withEffect">
                                  <p:stCondLst>
                                    <p:cond delay="0"/>
                                  </p:stCondLst>
                                  <p:childTnLst>
                                    <p:set>
                                      <p:cBhvr>
                                        <p:cTn id="88" dur="1" fill="hold">
                                          <p:stCondLst>
                                            <p:cond delay="0"/>
                                          </p:stCondLst>
                                        </p:cTn>
                                        <p:tgtEl>
                                          <p:spTgt spid="256"/>
                                        </p:tgtEl>
                                        <p:attrNameLst>
                                          <p:attrName>style.visibility</p:attrName>
                                        </p:attrNameLst>
                                      </p:cBhvr>
                                      <p:to>
                                        <p:strVal val="visible"/>
                                      </p:to>
                                    </p:set>
                                    <p:animEffect transition="in" filter="fade">
                                      <p:cBhvr>
                                        <p:cTn id="89" dur="500"/>
                                        <p:tgtEl>
                                          <p:spTgt spid="256"/>
                                        </p:tgtEl>
                                      </p:cBhvr>
                                    </p:animEffect>
                                  </p:childTnLst>
                                </p:cTn>
                              </p:par>
                              <p:par>
                                <p:cTn id="90" presetID="10" presetClass="entr" presetSubtype="0" fill="hold" nodeType="withEffect">
                                  <p:stCondLst>
                                    <p:cond delay="0"/>
                                  </p:stCondLst>
                                  <p:childTnLst>
                                    <p:set>
                                      <p:cBhvr>
                                        <p:cTn id="91" dur="1" fill="hold">
                                          <p:stCondLst>
                                            <p:cond delay="0"/>
                                          </p:stCondLst>
                                        </p:cTn>
                                        <p:tgtEl>
                                          <p:spTgt spid="42"/>
                                        </p:tgtEl>
                                        <p:attrNameLst>
                                          <p:attrName>style.visibility</p:attrName>
                                        </p:attrNameLst>
                                      </p:cBhvr>
                                      <p:to>
                                        <p:strVal val="visible"/>
                                      </p:to>
                                    </p:set>
                                    <p:animEffect transition="in" filter="fade">
                                      <p:cBhvr>
                                        <p:cTn id="92" dur="500"/>
                                        <p:tgtEl>
                                          <p:spTgt spid="42"/>
                                        </p:tgtEl>
                                      </p:cBhvr>
                                    </p:animEffect>
                                  </p:childTnLst>
                                </p:cTn>
                              </p:par>
                              <p:par>
                                <p:cTn id="93" presetID="10" presetClass="entr" presetSubtype="0" fill="hold" nodeType="withEffect">
                                  <p:stCondLst>
                                    <p:cond delay="0"/>
                                  </p:stCondLst>
                                  <p:childTnLst>
                                    <p:set>
                                      <p:cBhvr>
                                        <p:cTn id="94" dur="1" fill="hold">
                                          <p:stCondLst>
                                            <p:cond delay="0"/>
                                          </p:stCondLst>
                                        </p:cTn>
                                        <p:tgtEl>
                                          <p:spTgt spid="48"/>
                                        </p:tgtEl>
                                        <p:attrNameLst>
                                          <p:attrName>style.visibility</p:attrName>
                                        </p:attrNameLst>
                                      </p:cBhvr>
                                      <p:to>
                                        <p:strVal val="visible"/>
                                      </p:to>
                                    </p:set>
                                    <p:animEffect transition="in" filter="fade">
                                      <p:cBhvr>
                                        <p:cTn id="95"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51270" y="202454"/>
            <a:ext cx="837127" cy="400110"/>
          </a:xfrm>
          <a:prstGeom prst="rect">
            <a:avLst/>
          </a:prstGeom>
          <a:noFill/>
        </p:spPr>
        <p:txBody>
          <a:bodyPr wrap="square" rtlCol="0">
            <a:spAutoFit/>
          </a:bodyPr>
          <a:lstStyle/>
          <a:p>
            <a:pPr algn="l" rtl="0" eaLnBrk="0" fontAlgn="base" hangingPunct="0">
              <a:spcBef>
                <a:spcPct val="0"/>
              </a:spcBef>
              <a:spcAft>
                <a:spcPct val="0"/>
              </a:spcAft>
            </a:pPr>
            <a:r>
              <a:rPr lang="fa-IR" sz="2000" dirty="0">
                <a:solidFill>
                  <a:prstClr val="black"/>
                </a:solidFill>
                <a:latin typeface="Times New Roman" pitchFamily="18" charset="0"/>
                <a:cs typeface="B Titr" panose="00000700000000000000" pitchFamily="2" charset="-78"/>
              </a:rPr>
              <a:t>شناخت</a:t>
            </a:r>
            <a:endParaRPr lang="en-US" sz="2000" dirty="0">
              <a:solidFill>
                <a:prstClr val="black"/>
              </a:solidFill>
              <a:latin typeface="Times New Roman" pitchFamily="18" charset="0"/>
              <a:cs typeface="B Titr" panose="00000700000000000000" pitchFamily="2" charset="-78"/>
            </a:endParaRPr>
          </a:p>
        </p:txBody>
      </p:sp>
      <p:sp>
        <p:nvSpPr>
          <p:cNvPr id="3" name="TextBox 2"/>
          <p:cNvSpPr txBox="1"/>
          <p:nvPr/>
        </p:nvSpPr>
        <p:spPr>
          <a:xfrm>
            <a:off x="1603537" y="202454"/>
            <a:ext cx="837127" cy="400110"/>
          </a:xfrm>
          <a:prstGeom prst="rect">
            <a:avLst/>
          </a:prstGeom>
          <a:noFill/>
        </p:spPr>
        <p:txBody>
          <a:bodyPr wrap="square" rtlCol="0">
            <a:spAutoFit/>
          </a:bodyPr>
          <a:lstStyle/>
          <a:p>
            <a:pPr algn="l" rtl="0" eaLnBrk="0" fontAlgn="base" hangingPunct="0">
              <a:spcBef>
                <a:spcPct val="0"/>
              </a:spcBef>
              <a:spcAft>
                <a:spcPct val="0"/>
              </a:spcAft>
            </a:pPr>
            <a:r>
              <a:rPr lang="fa-IR" sz="2000" dirty="0">
                <a:solidFill>
                  <a:prstClr val="black"/>
                </a:solidFill>
                <a:latin typeface="Times New Roman" pitchFamily="18" charset="0"/>
                <a:cs typeface="B Titr" panose="00000700000000000000" pitchFamily="2" charset="-78"/>
              </a:rPr>
              <a:t>تحلیل</a:t>
            </a:r>
            <a:endParaRPr lang="en-US" sz="2000" dirty="0">
              <a:solidFill>
                <a:prstClr val="black"/>
              </a:solidFill>
              <a:latin typeface="Times New Roman" pitchFamily="18" charset="0"/>
              <a:cs typeface="B Titr" panose="00000700000000000000" pitchFamily="2" charset="-78"/>
            </a:endParaRPr>
          </a:p>
        </p:txBody>
      </p:sp>
      <p:sp>
        <p:nvSpPr>
          <p:cNvPr id="4" name="TextBox 3"/>
          <p:cNvSpPr txBox="1"/>
          <p:nvPr/>
        </p:nvSpPr>
        <p:spPr>
          <a:xfrm>
            <a:off x="368682" y="189575"/>
            <a:ext cx="837127" cy="400110"/>
          </a:xfrm>
          <a:prstGeom prst="rect">
            <a:avLst/>
          </a:prstGeom>
          <a:noFill/>
        </p:spPr>
        <p:txBody>
          <a:bodyPr wrap="square" rtlCol="0">
            <a:spAutoFit/>
          </a:bodyPr>
          <a:lstStyle/>
          <a:p>
            <a:pPr algn="l" rtl="0" eaLnBrk="0" fontAlgn="base" hangingPunct="0">
              <a:spcBef>
                <a:spcPct val="0"/>
              </a:spcBef>
              <a:spcAft>
                <a:spcPct val="0"/>
              </a:spcAft>
            </a:pPr>
            <a:r>
              <a:rPr lang="fa-IR" sz="2000" dirty="0">
                <a:solidFill>
                  <a:prstClr val="black"/>
                </a:solidFill>
                <a:latin typeface="Times New Roman" pitchFamily="18" charset="0"/>
                <a:cs typeface="B Titr" panose="00000700000000000000" pitchFamily="2" charset="-78"/>
              </a:rPr>
              <a:t>طرح</a:t>
            </a:r>
            <a:endParaRPr lang="en-US" sz="2000" dirty="0">
              <a:solidFill>
                <a:prstClr val="black"/>
              </a:solidFill>
              <a:latin typeface="Times New Roman" pitchFamily="18" charset="0"/>
              <a:cs typeface="B Titr" panose="00000700000000000000" pitchFamily="2" charset="-78"/>
            </a:endParaRPr>
          </a:p>
        </p:txBody>
      </p:sp>
      <p:sp>
        <p:nvSpPr>
          <p:cNvPr id="5" name="TextBox 4"/>
          <p:cNvSpPr txBox="1"/>
          <p:nvPr/>
        </p:nvSpPr>
        <p:spPr>
          <a:xfrm>
            <a:off x="3783093" y="164889"/>
            <a:ext cx="3902299" cy="461665"/>
          </a:xfrm>
          <a:prstGeom prst="rect">
            <a:avLst/>
          </a:prstGeom>
          <a:noFill/>
        </p:spPr>
        <p:txBody>
          <a:bodyPr wrap="square" rtlCol="0">
            <a:spAutoFit/>
          </a:bodyPr>
          <a:lstStyle/>
          <a:p>
            <a:pPr eaLnBrk="0" fontAlgn="base" hangingPunct="0">
              <a:spcBef>
                <a:spcPct val="0"/>
              </a:spcBef>
              <a:spcAft>
                <a:spcPct val="0"/>
              </a:spcAft>
            </a:pPr>
            <a:r>
              <a:rPr lang="fa-IR" sz="2400" dirty="0">
                <a:solidFill>
                  <a:prstClr val="white"/>
                </a:solidFill>
                <a:latin typeface="Times New Roman" pitchFamily="18" charset="0"/>
                <a:cs typeface="B Titr" panose="00000700000000000000" pitchFamily="2" charset="-78"/>
              </a:rPr>
              <a:t>اصول و الزامات برنامه ریزی</a:t>
            </a:r>
            <a:endParaRPr lang="en-US" sz="2400" dirty="0">
              <a:solidFill>
                <a:prstClr val="white"/>
              </a:solidFill>
              <a:latin typeface="Times New Roman" pitchFamily="18" charset="0"/>
              <a:cs typeface="B Titr" panose="00000700000000000000" pitchFamily="2" charset="-78"/>
            </a:endParaRPr>
          </a:p>
        </p:txBody>
      </p:sp>
      <p:grpSp>
        <p:nvGrpSpPr>
          <p:cNvPr id="114" name="Group 113"/>
          <p:cNvGrpSpPr/>
          <p:nvPr/>
        </p:nvGrpSpPr>
        <p:grpSpPr>
          <a:xfrm>
            <a:off x="2072543" y="1285615"/>
            <a:ext cx="4621800" cy="722193"/>
            <a:chOff x="4301544" y="1314744"/>
            <a:chExt cx="4621800" cy="722193"/>
          </a:xfrm>
        </p:grpSpPr>
        <p:grpSp>
          <p:nvGrpSpPr>
            <p:cNvPr id="7" name="Group 6"/>
            <p:cNvGrpSpPr/>
            <p:nvPr/>
          </p:nvGrpSpPr>
          <p:grpSpPr>
            <a:xfrm>
              <a:off x="4301544" y="1314744"/>
              <a:ext cx="4621800" cy="722193"/>
              <a:chOff x="164488" y="1636114"/>
              <a:chExt cx="8899550" cy="722193"/>
            </a:xfrm>
          </p:grpSpPr>
          <p:grpSp>
            <p:nvGrpSpPr>
              <p:cNvPr id="9" name="Group 8"/>
              <p:cNvGrpSpPr/>
              <p:nvPr/>
            </p:nvGrpSpPr>
            <p:grpSpPr>
              <a:xfrm>
                <a:off x="164488" y="1661794"/>
                <a:ext cx="8899550" cy="696513"/>
                <a:chOff x="265047" y="1296996"/>
                <a:chExt cx="8686404" cy="623887"/>
              </a:xfrm>
            </p:grpSpPr>
            <p:grpSp>
              <p:nvGrpSpPr>
                <p:cNvPr id="11" name="Group 10"/>
                <p:cNvGrpSpPr/>
                <p:nvPr/>
              </p:nvGrpSpPr>
              <p:grpSpPr>
                <a:xfrm>
                  <a:off x="328484" y="1296996"/>
                  <a:ext cx="8622967" cy="623887"/>
                  <a:chOff x="4937473" y="1414028"/>
                  <a:chExt cx="4089864" cy="623887"/>
                </a:xfrm>
              </p:grpSpPr>
              <p:grpSp>
                <p:nvGrpSpPr>
                  <p:cNvPr id="15" name="Group 31"/>
                  <p:cNvGrpSpPr>
                    <a:grpSpLocks/>
                  </p:cNvGrpSpPr>
                  <p:nvPr/>
                </p:nvGrpSpPr>
                <p:grpSpPr bwMode="auto">
                  <a:xfrm>
                    <a:off x="4937473" y="1414028"/>
                    <a:ext cx="4089864" cy="623887"/>
                    <a:chOff x="880" y="1279"/>
                    <a:chExt cx="2930" cy="393"/>
                  </a:xfrm>
                </p:grpSpPr>
                <p:sp>
                  <p:nvSpPr>
                    <p:cNvPr id="17" name="AutoShape 6"/>
                    <p:cNvSpPr>
                      <a:spLocks noChangeArrowheads="1"/>
                    </p:cNvSpPr>
                    <p:nvPr/>
                  </p:nvSpPr>
                  <p:spPr bwMode="gray">
                    <a:xfrm>
                      <a:off x="880" y="1295"/>
                      <a:ext cx="2928" cy="377"/>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sp>
                  <p:nvSpPr>
                    <p:cNvPr id="18" name="AutoShape 7"/>
                    <p:cNvSpPr>
                      <a:spLocks noChangeArrowheads="1"/>
                    </p:cNvSpPr>
                    <p:nvPr/>
                  </p:nvSpPr>
                  <p:spPr bwMode="gray">
                    <a:xfrm>
                      <a:off x="880" y="1279"/>
                      <a:ext cx="2930" cy="381"/>
                    </a:xfrm>
                    <a:prstGeom prst="roundRect">
                      <a:avLst>
                        <a:gd name="adj" fmla="val 50000"/>
                      </a:avLst>
                    </a:prstGeom>
                    <a:gradFill rotWithShape="1">
                      <a:gsLst>
                        <a:gs pos="0">
                          <a:schemeClr val="bg2"/>
                        </a:gs>
                        <a:gs pos="100000">
                          <a:schemeClr val="bg2">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grpSp>
              <p:sp>
                <p:nvSpPr>
                  <p:cNvPr id="14" name="Rectangle 13"/>
                  <p:cNvSpPr/>
                  <p:nvPr/>
                </p:nvSpPr>
                <p:spPr>
                  <a:xfrm>
                    <a:off x="8779054" y="1519210"/>
                    <a:ext cx="99956" cy="369332"/>
                  </a:xfrm>
                  <a:prstGeom prst="rect">
                    <a:avLst/>
                  </a:prstGeom>
                </p:spPr>
                <p:txBody>
                  <a:bodyPr wrap="none">
                    <a:spAutoFit/>
                  </a:bodyPr>
                  <a:lstStyle/>
                  <a:p>
                    <a:pPr eaLnBrk="0" fontAlgn="base" hangingPunct="0">
                      <a:spcBef>
                        <a:spcPct val="0"/>
                      </a:spcBef>
                      <a:spcAft>
                        <a:spcPct val="0"/>
                      </a:spcAft>
                    </a:pPr>
                    <a:endParaRPr lang="fa-IR" dirty="0">
                      <a:solidFill>
                        <a:prstClr val="black"/>
                      </a:solidFill>
                      <a:latin typeface="Times New Roman" pitchFamily="18" charset="0"/>
                      <a:cs typeface="B Roya" panose="00000400000000000000" pitchFamily="2" charset="-78"/>
                    </a:endParaRPr>
                  </a:p>
                </p:txBody>
              </p:sp>
            </p:grpSp>
            <p:sp>
              <p:nvSpPr>
                <p:cNvPr id="12" name="Rectangle 11"/>
                <p:cNvSpPr/>
                <p:nvPr/>
              </p:nvSpPr>
              <p:spPr>
                <a:xfrm>
                  <a:off x="265047" y="1402178"/>
                  <a:ext cx="8575275" cy="369332"/>
                </a:xfrm>
                <a:prstGeom prst="rect">
                  <a:avLst/>
                </a:prstGeom>
              </p:spPr>
              <p:txBody>
                <a:bodyPr wrap="square">
                  <a:spAutoFit/>
                </a:bodyPr>
                <a:lstStyle/>
                <a:p>
                  <a:pPr eaLnBrk="0" fontAlgn="base" hangingPunct="0">
                    <a:spcBef>
                      <a:spcPct val="0"/>
                    </a:spcBef>
                    <a:spcAft>
                      <a:spcPct val="0"/>
                    </a:spcAft>
                  </a:pPr>
                  <a:endParaRPr lang="en-US" dirty="0">
                    <a:solidFill>
                      <a:prstClr val="black"/>
                    </a:solidFill>
                    <a:latin typeface="Times New Roman" pitchFamily="18" charset="0"/>
                    <a:cs typeface="B Roya" panose="00000400000000000000" pitchFamily="2" charset="-78"/>
                  </a:endParaRPr>
                </a:p>
              </p:txBody>
            </p:sp>
          </p:grpSp>
          <p:sp>
            <p:nvSpPr>
              <p:cNvPr id="10" name="Rectangle 9"/>
              <p:cNvSpPr/>
              <p:nvPr/>
            </p:nvSpPr>
            <p:spPr>
              <a:xfrm>
                <a:off x="223455" y="1636114"/>
                <a:ext cx="8748686" cy="461665"/>
              </a:xfrm>
              <a:prstGeom prst="rect">
                <a:avLst/>
              </a:prstGeom>
            </p:spPr>
            <p:txBody>
              <a:bodyPr wrap="square">
                <a:spAutoFit/>
              </a:bodyPr>
              <a:lstStyle/>
              <a:p>
                <a:pPr eaLnBrk="0" fontAlgn="base" hangingPunct="0">
                  <a:spcBef>
                    <a:spcPct val="0"/>
                  </a:spcBef>
                  <a:spcAft>
                    <a:spcPct val="0"/>
                  </a:spcAft>
                </a:pPr>
                <a:endParaRPr lang="en-US" sz="2400" dirty="0">
                  <a:solidFill>
                    <a:prstClr val="black"/>
                  </a:solidFill>
                  <a:latin typeface="Times New Roman" pitchFamily="18" charset="0"/>
                  <a:cs typeface="B Roya" panose="00000400000000000000" pitchFamily="2" charset="-78"/>
                </a:endParaRPr>
              </a:p>
            </p:txBody>
          </p:sp>
        </p:grpSp>
        <p:sp>
          <p:nvSpPr>
            <p:cNvPr id="54" name="Rectangle 53"/>
            <p:cNvSpPr/>
            <p:nvPr/>
          </p:nvSpPr>
          <p:spPr>
            <a:xfrm>
              <a:off x="4398801" y="1454676"/>
              <a:ext cx="4320415" cy="388696"/>
            </a:xfrm>
            <a:prstGeom prst="rect">
              <a:avLst/>
            </a:prstGeom>
          </p:spPr>
          <p:txBody>
            <a:bodyPr wrap="none">
              <a:spAutoFit/>
            </a:bodyPr>
            <a:lstStyle/>
            <a:p>
              <a:pPr eaLnBrk="0" fontAlgn="base" hangingPunct="0">
                <a:lnSpc>
                  <a:spcPct val="107000"/>
                </a:lnSpc>
                <a:spcAft>
                  <a:spcPts val="800"/>
                </a:spcAft>
                <a:tabLst>
                  <a:tab pos="4084955" algn="l"/>
                </a:tabLst>
              </a:pPr>
              <a:r>
                <a:rPr lang="fa-IR" b="1" dirty="0">
                  <a:solidFill>
                    <a:prstClr val="black"/>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B Roya" panose="00000400000000000000" pitchFamily="2" charset="-78"/>
                </a:rPr>
                <a:t>اصول مورد نظر در برنامه ریزی و طراحی منطقه اصفهان</a:t>
              </a:r>
              <a:endParaRPr lang="en-US" sz="1400" b="1" dirty="0">
                <a:solidFill>
                  <a:prstClr val="black"/>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B Roya" panose="00000400000000000000" pitchFamily="2" charset="-78"/>
              </a:endParaRPr>
            </a:p>
          </p:txBody>
        </p:sp>
      </p:grpSp>
      <p:grpSp>
        <p:nvGrpSpPr>
          <p:cNvPr id="115" name="Group 114"/>
          <p:cNvGrpSpPr/>
          <p:nvPr/>
        </p:nvGrpSpPr>
        <p:grpSpPr>
          <a:xfrm>
            <a:off x="5456088" y="2239678"/>
            <a:ext cx="3544134" cy="710892"/>
            <a:chOff x="5447763" y="2314311"/>
            <a:chExt cx="3544134" cy="710892"/>
          </a:xfrm>
        </p:grpSpPr>
        <p:grpSp>
          <p:nvGrpSpPr>
            <p:cNvPr id="20" name="Group 19"/>
            <p:cNvGrpSpPr/>
            <p:nvPr/>
          </p:nvGrpSpPr>
          <p:grpSpPr>
            <a:xfrm>
              <a:off x="5447763" y="2314311"/>
              <a:ext cx="3527082" cy="710892"/>
              <a:chOff x="401739" y="2868957"/>
              <a:chExt cx="8484016" cy="710892"/>
            </a:xfrm>
          </p:grpSpPr>
          <p:grpSp>
            <p:nvGrpSpPr>
              <p:cNvPr id="22" name="Group 21"/>
              <p:cNvGrpSpPr/>
              <p:nvPr/>
            </p:nvGrpSpPr>
            <p:grpSpPr>
              <a:xfrm>
                <a:off x="401739" y="2868957"/>
                <a:ext cx="8484016" cy="710892"/>
                <a:chOff x="481936" y="2493184"/>
                <a:chExt cx="8484016" cy="710892"/>
              </a:xfrm>
            </p:grpSpPr>
            <p:grpSp>
              <p:nvGrpSpPr>
                <p:cNvPr id="24" name="Group 23"/>
                <p:cNvGrpSpPr/>
                <p:nvPr/>
              </p:nvGrpSpPr>
              <p:grpSpPr>
                <a:xfrm>
                  <a:off x="481936" y="2493184"/>
                  <a:ext cx="8484016" cy="710892"/>
                  <a:chOff x="274129" y="4229525"/>
                  <a:chExt cx="6563366" cy="718349"/>
                </a:xfrm>
              </p:grpSpPr>
              <p:grpSp>
                <p:nvGrpSpPr>
                  <p:cNvPr id="26" name="Group 33"/>
                  <p:cNvGrpSpPr>
                    <a:grpSpLocks/>
                  </p:cNvGrpSpPr>
                  <p:nvPr/>
                </p:nvGrpSpPr>
                <p:grpSpPr bwMode="auto">
                  <a:xfrm>
                    <a:off x="274129" y="4229525"/>
                    <a:ext cx="6563366" cy="718349"/>
                    <a:chOff x="888" y="2879"/>
                    <a:chExt cx="2930" cy="393"/>
                  </a:xfrm>
                </p:grpSpPr>
                <p:sp>
                  <p:nvSpPr>
                    <p:cNvPr id="28" name="AutoShape 18"/>
                    <p:cNvSpPr>
                      <a:spLocks noChangeArrowheads="1"/>
                    </p:cNvSpPr>
                    <p:nvPr/>
                  </p:nvSpPr>
                  <p:spPr bwMode="gray">
                    <a:xfrm>
                      <a:off x="888" y="2895"/>
                      <a:ext cx="2928" cy="377"/>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sp>
                  <p:nvSpPr>
                    <p:cNvPr id="29" name="AutoShape 19"/>
                    <p:cNvSpPr>
                      <a:spLocks noChangeArrowheads="1"/>
                    </p:cNvSpPr>
                    <p:nvPr/>
                  </p:nvSpPr>
                  <p:spPr bwMode="gray">
                    <a:xfrm>
                      <a:off x="888" y="2879"/>
                      <a:ext cx="2930" cy="381"/>
                    </a:xfrm>
                    <a:prstGeom prst="roundRect">
                      <a:avLst>
                        <a:gd name="adj" fmla="val 50000"/>
                      </a:avLst>
                    </a:prstGeom>
                    <a:gradFill rotWithShape="1">
                      <a:gsLst>
                        <a:gs pos="0">
                          <a:schemeClr val="folHlink"/>
                        </a:gs>
                        <a:gs pos="100000">
                          <a:schemeClr val="folHlink">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grpSp>
              <p:sp>
                <p:nvSpPr>
                  <p:cNvPr id="27" name="TextBox 26"/>
                  <p:cNvSpPr txBox="1"/>
                  <p:nvPr/>
                </p:nvSpPr>
                <p:spPr>
                  <a:xfrm>
                    <a:off x="487231" y="4376847"/>
                    <a:ext cx="6345784" cy="380090"/>
                  </a:xfrm>
                  <a:prstGeom prst="rect">
                    <a:avLst/>
                  </a:prstGeom>
                  <a:noFill/>
                </p:spPr>
                <p:txBody>
                  <a:bodyPr wrap="square" rtlCol="0">
                    <a:spAutoFit/>
                  </a:bodyPr>
                  <a:lstStyle/>
                  <a:p>
                    <a:pPr eaLnBrk="0" fontAlgn="base" hangingPunct="0">
                      <a:spcBef>
                        <a:spcPct val="0"/>
                      </a:spcBef>
                      <a:spcAft>
                        <a:spcPct val="0"/>
                      </a:spcAft>
                    </a:pPr>
                    <a:endParaRPr lang="en-US" dirty="0">
                      <a:solidFill>
                        <a:prstClr val="black"/>
                      </a:solidFill>
                      <a:latin typeface="Times New Roman" pitchFamily="18" charset="0"/>
                      <a:cs typeface="B Roya" panose="00000400000000000000" pitchFamily="2" charset="-78"/>
                    </a:endParaRPr>
                  </a:p>
                </p:txBody>
              </p:sp>
            </p:grpSp>
            <p:sp>
              <p:nvSpPr>
                <p:cNvPr id="25" name="Rectangle 24"/>
                <p:cNvSpPr/>
                <p:nvPr/>
              </p:nvSpPr>
              <p:spPr>
                <a:xfrm>
                  <a:off x="522227" y="2520535"/>
                  <a:ext cx="8229599" cy="369332"/>
                </a:xfrm>
                <a:prstGeom prst="rect">
                  <a:avLst/>
                </a:prstGeom>
              </p:spPr>
              <p:txBody>
                <a:bodyPr wrap="square">
                  <a:spAutoFit/>
                </a:bodyPr>
                <a:lstStyle/>
                <a:p>
                  <a:pPr eaLnBrk="0" fontAlgn="base" hangingPunct="0">
                    <a:spcBef>
                      <a:spcPct val="0"/>
                    </a:spcBef>
                    <a:spcAft>
                      <a:spcPct val="0"/>
                    </a:spcAft>
                  </a:pPr>
                  <a:endParaRPr lang="en-US" dirty="0">
                    <a:solidFill>
                      <a:prstClr val="black"/>
                    </a:solidFill>
                    <a:latin typeface="Times New Roman" pitchFamily="18" charset="0"/>
                  </a:endParaRPr>
                </a:p>
              </p:txBody>
            </p:sp>
          </p:grpSp>
          <p:sp>
            <p:nvSpPr>
              <p:cNvPr id="23" name="Rectangle 22"/>
              <p:cNvSpPr/>
              <p:nvPr/>
            </p:nvSpPr>
            <p:spPr>
              <a:xfrm>
                <a:off x="583372" y="2921125"/>
                <a:ext cx="8269890" cy="388696"/>
              </a:xfrm>
              <a:prstGeom prst="rect">
                <a:avLst/>
              </a:prstGeom>
            </p:spPr>
            <p:txBody>
              <a:bodyPr wrap="square">
                <a:spAutoFit/>
              </a:bodyPr>
              <a:lstStyle/>
              <a:p>
                <a:pPr eaLnBrk="0" fontAlgn="base" hangingPunct="0">
                  <a:lnSpc>
                    <a:spcPct val="107000"/>
                  </a:lnSpc>
                  <a:spcAft>
                    <a:spcPts val="800"/>
                  </a:spcAft>
                  <a:tabLst>
                    <a:tab pos="4084955" algn="l"/>
                  </a:tabLst>
                </a:pP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 </a:t>
                </a:r>
                <a:endParaRPr lang="en-US" sz="1100" dirty="0">
                  <a:solidFill>
                    <a:prstClr val="black"/>
                  </a:solidFill>
                  <a:latin typeface="Calibri" panose="020F0502020204030204" pitchFamily="34" charset="0"/>
                  <a:ea typeface="Calibri" panose="020F0502020204030204" pitchFamily="34" charset="0"/>
                  <a:cs typeface="Arial" panose="020B0604020202020204" pitchFamily="34" charset="0"/>
                </a:endParaRPr>
              </a:p>
            </p:txBody>
          </p:sp>
        </p:grpSp>
        <p:sp>
          <p:nvSpPr>
            <p:cNvPr id="55" name="Rectangle 54"/>
            <p:cNvSpPr/>
            <p:nvPr/>
          </p:nvSpPr>
          <p:spPr>
            <a:xfrm>
              <a:off x="5628476" y="2458513"/>
              <a:ext cx="3363421" cy="369332"/>
            </a:xfrm>
            <a:prstGeom prst="rect">
              <a:avLst/>
            </a:prstGeom>
          </p:spPr>
          <p:txBody>
            <a:bodyPr wrap="none">
              <a:spAutoFit/>
            </a:bodyPr>
            <a:lstStyle/>
            <a:p>
              <a:pPr algn="l" rtl="0" eaLnBrk="0" fontAlgn="base" hangingPunct="0">
                <a:spcBef>
                  <a:spcPct val="0"/>
                </a:spcBef>
                <a:spcAft>
                  <a:spcPct val="0"/>
                </a:spcAft>
              </a:pP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ارائه برنامه و طرح واحد و جامع برای منطقه</a:t>
              </a:r>
              <a:endParaRPr lang="en-US" dirty="0">
                <a:solidFill>
                  <a:prstClr val="black"/>
                </a:solidFill>
                <a:latin typeface="Times New Roman" pitchFamily="18" charset="0"/>
                <a:cs typeface="B Roya" panose="00000400000000000000" pitchFamily="2" charset="-78"/>
              </a:endParaRPr>
            </a:p>
          </p:txBody>
        </p:sp>
      </p:grpSp>
      <p:grpSp>
        <p:nvGrpSpPr>
          <p:cNvPr id="116" name="Group 115"/>
          <p:cNvGrpSpPr/>
          <p:nvPr/>
        </p:nvGrpSpPr>
        <p:grpSpPr>
          <a:xfrm>
            <a:off x="66816" y="2948136"/>
            <a:ext cx="5515302" cy="722193"/>
            <a:chOff x="3399031" y="3140463"/>
            <a:chExt cx="5515302" cy="722193"/>
          </a:xfrm>
        </p:grpSpPr>
        <p:grpSp>
          <p:nvGrpSpPr>
            <p:cNvPr id="56" name="Group 55"/>
            <p:cNvGrpSpPr/>
            <p:nvPr/>
          </p:nvGrpSpPr>
          <p:grpSpPr>
            <a:xfrm>
              <a:off x="4031087" y="3140463"/>
              <a:ext cx="4854739" cy="722193"/>
              <a:chOff x="164488" y="1636114"/>
              <a:chExt cx="8899550" cy="722193"/>
            </a:xfrm>
          </p:grpSpPr>
          <p:grpSp>
            <p:nvGrpSpPr>
              <p:cNvPr id="57" name="Group 56"/>
              <p:cNvGrpSpPr/>
              <p:nvPr/>
            </p:nvGrpSpPr>
            <p:grpSpPr>
              <a:xfrm>
                <a:off x="164488" y="1661794"/>
                <a:ext cx="8899550" cy="696513"/>
                <a:chOff x="265047" y="1296996"/>
                <a:chExt cx="8686404" cy="623887"/>
              </a:xfrm>
            </p:grpSpPr>
            <p:grpSp>
              <p:nvGrpSpPr>
                <p:cNvPr id="59" name="Group 58"/>
                <p:cNvGrpSpPr/>
                <p:nvPr/>
              </p:nvGrpSpPr>
              <p:grpSpPr>
                <a:xfrm>
                  <a:off x="328484" y="1296996"/>
                  <a:ext cx="8622967" cy="623887"/>
                  <a:chOff x="4937473" y="1414028"/>
                  <a:chExt cx="4089864" cy="623887"/>
                </a:xfrm>
              </p:grpSpPr>
              <p:grpSp>
                <p:nvGrpSpPr>
                  <p:cNvPr id="61" name="Group 31"/>
                  <p:cNvGrpSpPr>
                    <a:grpSpLocks/>
                  </p:cNvGrpSpPr>
                  <p:nvPr/>
                </p:nvGrpSpPr>
                <p:grpSpPr bwMode="auto">
                  <a:xfrm>
                    <a:off x="4937473" y="1414028"/>
                    <a:ext cx="4089864" cy="623887"/>
                    <a:chOff x="880" y="1279"/>
                    <a:chExt cx="2930" cy="393"/>
                  </a:xfrm>
                </p:grpSpPr>
                <p:sp>
                  <p:nvSpPr>
                    <p:cNvPr id="63" name="AutoShape 6"/>
                    <p:cNvSpPr>
                      <a:spLocks noChangeArrowheads="1"/>
                    </p:cNvSpPr>
                    <p:nvPr/>
                  </p:nvSpPr>
                  <p:spPr bwMode="gray">
                    <a:xfrm>
                      <a:off x="880" y="1295"/>
                      <a:ext cx="2928" cy="377"/>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sp>
                  <p:nvSpPr>
                    <p:cNvPr id="64" name="AutoShape 7"/>
                    <p:cNvSpPr>
                      <a:spLocks noChangeArrowheads="1"/>
                    </p:cNvSpPr>
                    <p:nvPr/>
                  </p:nvSpPr>
                  <p:spPr bwMode="gray">
                    <a:xfrm>
                      <a:off x="880" y="1279"/>
                      <a:ext cx="2930" cy="381"/>
                    </a:xfrm>
                    <a:prstGeom prst="roundRect">
                      <a:avLst>
                        <a:gd name="adj" fmla="val 50000"/>
                      </a:avLst>
                    </a:prstGeom>
                    <a:gradFill rotWithShape="1">
                      <a:gsLst>
                        <a:gs pos="0">
                          <a:schemeClr val="bg2"/>
                        </a:gs>
                        <a:gs pos="100000">
                          <a:schemeClr val="bg2">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grpSp>
              <p:sp>
                <p:nvSpPr>
                  <p:cNvPr id="62" name="Rectangle 61"/>
                  <p:cNvSpPr/>
                  <p:nvPr/>
                </p:nvSpPr>
                <p:spPr>
                  <a:xfrm>
                    <a:off x="8779054" y="1519210"/>
                    <a:ext cx="99956" cy="369332"/>
                  </a:xfrm>
                  <a:prstGeom prst="rect">
                    <a:avLst/>
                  </a:prstGeom>
                </p:spPr>
                <p:txBody>
                  <a:bodyPr wrap="none">
                    <a:spAutoFit/>
                  </a:bodyPr>
                  <a:lstStyle/>
                  <a:p>
                    <a:pPr eaLnBrk="0" fontAlgn="base" hangingPunct="0">
                      <a:spcBef>
                        <a:spcPct val="0"/>
                      </a:spcBef>
                      <a:spcAft>
                        <a:spcPct val="0"/>
                      </a:spcAft>
                    </a:pPr>
                    <a:endParaRPr lang="fa-IR" dirty="0">
                      <a:solidFill>
                        <a:prstClr val="black"/>
                      </a:solidFill>
                      <a:latin typeface="Times New Roman" pitchFamily="18" charset="0"/>
                      <a:cs typeface="B Roya" panose="00000400000000000000" pitchFamily="2" charset="-78"/>
                    </a:endParaRPr>
                  </a:p>
                </p:txBody>
              </p:sp>
            </p:grpSp>
            <p:sp>
              <p:nvSpPr>
                <p:cNvPr id="60" name="Rectangle 59"/>
                <p:cNvSpPr/>
                <p:nvPr/>
              </p:nvSpPr>
              <p:spPr>
                <a:xfrm>
                  <a:off x="265047" y="1402178"/>
                  <a:ext cx="8575275" cy="369332"/>
                </a:xfrm>
                <a:prstGeom prst="rect">
                  <a:avLst/>
                </a:prstGeom>
              </p:spPr>
              <p:txBody>
                <a:bodyPr wrap="square">
                  <a:spAutoFit/>
                </a:bodyPr>
                <a:lstStyle/>
                <a:p>
                  <a:pPr eaLnBrk="0" fontAlgn="base" hangingPunct="0">
                    <a:spcBef>
                      <a:spcPct val="0"/>
                    </a:spcBef>
                    <a:spcAft>
                      <a:spcPct val="0"/>
                    </a:spcAft>
                  </a:pPr>
                  <a:endParaRPr lang="en-US" dirty="0">
                    <a:solidFill>
                      <a:prstClr val="black"/>
                    </a:solidFill>
                    <a:latin typeface="Times New Roman" pitchFamily="18" charset="0"/>
                    <a:cs typeface="B Roya" panose="00000400000000000000" pitchFamily="2" charset="-78"/>
                  </a:endParaRPr>
                </a:p>
              </p:txBody>
            </p:sp>
          </p:grpSp>
          <p:sp>
            <p:nvSpPr>
              <p:cNvPr id="58" name="Rectangle 57"/>
              <p:cNvSpPr/>
              <p:nvPr/>
            </p:nvSpPr>
            <p:spPr>
              <a:xfrm>
                <a:off x="223455" y="1636114"/>
                <a:ext cx="8748686" cy="461665"/>
              </a:xfrm>
              <a:prstGeom prst="rect">
                <a:avLst/>
              </a:prstGeom>
            </p:spPr>
            <p:txBody>
              <a:bodyPr wrap="square">
                <a:spAutoFit/>
              </a:bodyPr>
              <a:lstStyle/>
              <a:p>
                <a:pPr eaLnBrk="0" fontAlgn="base" hangingPunct="0">
                  <a:spcBef>
                    <a:spcPct val="0"/>
                  </a:spcBef>
                  <a:spcAft>
                    <a:spcPct val="0"/>
                  </a:spcAft>
                </a:pPr>
                <a:endParaRPr lang="en-US" sz="2400" dirty="0">
                  <a:solidFill>
                    <a:prstClr val="black"/>
                  </a:solidFill>
                  <a:latin typeface="Times New Roman" pitchFamily="18" charset="0"/>
                  <a:cs typeface="B Roya" panose="00000400000000000000" pitchFamily="2" charset="-78"/>
                </a:endParaRPr>
              </a:p>
            </p:txBody>
          </p:sp>
        </p:grpSp>
        <p:sp>
          <p:nvSpPr>
            <p:cNvPr id="65" name="Rectangle 64"/>
            <p:cNvSpPr/>
            <p:nvPr/>
          </p:nvSpPr>
          <p:spPr>
            <a:xfrm>
              <a:off x="3399031" y="3305183"/>
              <a:ext cx="5515302" cy="388696"/>
            </a:xfrm>
            <a:prstGeom prst="rect">
              <a:avLst/>
            </a:prstGeom>
          </p:spPr>
          <p:txBody>
            <a:bodyPr wrap="square">
              <a:spAutoFit/>
            </a:bodyPr>
            <a:lstStyle/>
            <a:p>
              <a:pPr eaLnBrk="0" fontAlgn="base" hangingPunct="0">
                <a:lnSpc>
                  <a:spcPct val="107000"/>
                </a:lnSpc>
                <a:spcAft>
                  <a:spcPts val="800"/>
                </a:spcAft>
                <a:tabLst>
                  <a:tab pos="4084955" algn="l"/>
                </a:tabLst>
              </a:pP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حفظ و توسعه اراضی کشاورزی و دیگر زمین های با استعداد طبیعی</a:t>
              </a:r>
              <a:endParaRPr lang="en-US" sz="1400" dirty="0">
                <a:solidFill>
                  <a:prstClr val="black"/>
                </a:solidFill>
                <a:latin typeface="Calibri" panose="020F0502020204030204" pitchFamily="34" charset="0"/>
                <a:ea typeface="Calibri" panose="020F0502020204030204" pitchFamily="34" charset="0"/>
                <a:cs typeface="B Roya" panose="00000400000000000000" pitchFamily="2" charset="-78"/>
              </a:endParaRPr>
            </a:p>
          </p:txBody>
        </p:sp>
      </p:grpSp>
      <p:grpSp>
        <p:nvGrpSpPr>
          <p:cNvPr id="117" name="Group 116"/>
          <p:cNvGrpSpPr/>
          <p:nvPr/>
        </p:nvGrpSpPr>
        <p:grpSpPr>
          <a:xfrm>
            <a:off x="3389539" y="3858388"/>
            <a:ext cx="5675370" cy="710892"/>
            <a:chOff x="3012467" y="4075960"/>
            <a:chExt cx="5675370" cy="710892"/>
          </a:xfrm>
        </p:grpSpPr>
        <p:grpSp>
          <p:nvGrpSpPr>
            <p:cNvPr id="84" name="Group 83"/>
            <p:cNvGrpSpPr/>
            <p:nvPr/>
          </p:nvGrpSpPr>
          <p:grpSpPr>
            <a:xfrm>
              <a:off x="4301544" y="4075960"/>
              <a:ext cx="4356521" cy="710892"/>
              <a:chOff x="401739" y="2868957"/>
              <a:chExt cx="8484016" cy="710892"/>
            </a:xfrm>
          </p:grpSpPr>
          <p:grpSp>
            <p:nvGrpSpPr>
              <p:cNvPr id="85" name="Group 84"/>
              <p:cNvGrpSpPr/>
              <p:nvPr/>
            </p:nvGrpSpPr>
            <p:grpSpPr>
              <a:xfrm>
                <a:off x="401739" y="2868957"/>
                <a:ext cx="8484016" cy="710892"/>
                <a:chOff x="481936" y="2493184"/>
                <a:chExt cx="8484016" cy="710892"/>
              </a:xfrm>
            </p:grpSpPr>
            <p:grpSp>
              <p:nvGrpSpPr>
                <p:cNvPr id="87" name="Group 86"/>
                <p:cNvGrpSpPr/>
                <p:nvPr/>
              </p:nvGrpSpPr>
              <p:grpSpPr>
                <a:xfrm>
                  <a:off x="481936" y="2493184"/>
                  <a:ext cx="8484016" cy="710892"/>
                  <a:chOff x="274129" y="4229525"/>
                  <a:chExt cx="6563366" cy="718349"/>
                </a:xfrm>
              </p:grpSpPr>
              <p:grpSp>
                <p:nvGrpSpPr>
                  <p:cNvPr id="89" name="Group 33"/>
                  <p:cNvGrpSpPr>
                    <a:grpSpLocks/>
                  </p:cNvGrpSpPr>
                  <p:nvPr/>
                </p:nvGrpSpPr>
                <p:grpSpPr bwMode="auto">
                  <a:xfrm>
                    <a:off x="274129" y="4229525"/>
                    <a:ext cx="6563366" cy="718349"/>
                    <a:chOff x="888" y="2879"/>
                    <a:chExt cx="2930" cy="393"/>
                  </a:xfrm>
                </p:grpSpPr>
                <p:sp>
                  <p:nvSpPr>
                    <p:cNvPr id="91" name="AutoShape 18"/>
                    <p:cNvSpPr>
                      <a:spLocks noChangeArrowheads="1"/>
                    </p:cNvSpPr>
                    <p:nvPr/>
                  </p:nvSpPr>
                  <p:spPr bwMode="gray">
                    <a:xfrm>
                      <a:off x="888" y="2895"/>
                      <a:ext cx="2928" cy="377"/>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sp>
                  <p:nvSpPr>
                    <p:cNvPr id="92" name="AutoShape 19"/>
                    <p:cNvSpPr>
                      <a:spLocks noChangeArrowheads="1"/>
                    </p:cNvSpPr>
                    <p:nvPr/>
                  </p:nvSpPr>
                  <p:spPr bwMode="gray">
                    <a:xfrm>
                      <a:off x="888" y="2879"/>
                      <a:ext cx="2930" cy="381"/>
                    </a:xfrm>
                    <a:prstGeom prst="roundRect">
                      <a:avLst>
                        <a:gd name="adj" fmla="val 50000"/>
                      </a:avLst>
                    </a:prstGeom>
                    <a:gradFill rotWithShape="1">
                      <a:gsLst>
                        <a:gs pos="0">
                          <a:schemeClr val="folHlink"/>
                        </a:gs>
                        <a:gs pos="100000">
                          <a:schemeClr val="folHlink">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grpSp>
              <p:sp>
                <p:nvSpPr>
                  <p:cNvPr id="90" name="TextBox 89"/>
                  <p:cNvSpPr txBox="1"/>
                  <p:nvPr/>
                </p:nvSpPr>
                <p:spPr>
                  <a:xfrm>
                    <a:off x="487231" y="4376847"/>
                    <a:ext cx="6345784" cy="380090"/>
                  </a:xfrm>
                  <a:prstGeom prst="rect">
                    <a:avLst/>
                  </a:prstGeom>
                  <a:noFill/>
                </p:spPr>
                <p:txBody>
                  <a:bodyPr wrap="square" rtlCol="0">
                    <a:spAutoFit/>
                  </a:bodyPr>
                  <a:lstStyle/>
                  <a:p>
                    <a:pPr eaLnBrk="0" fontAlgn="base" hangingPunct="0">
                      <a:spcBef>
                        <a:spcPct val="0"/>
                      </a:spcBef>
                      <a:spcAft>
                        <a:spcPct val="0"/>
                      </a:spcAft>
                    </a:pPr>
                    <a:endParaRPr lang="en-US" dirty="0">
                      <a:solidFill>
                        <a:prstClr val="black"/>
                      </a:solidFill>
                      <a:latin typeface="Times New Roman" pitchFamily="18" charset="0"/>
                      <a:cs typeface="B Roya" panose="00000400000000000000" pitchFamily="2" charset="-78"/>
                    </a:endParaRPr>
                  </a:p>
                </p:txBody>
              </p:sp>
            </p:grpSp>
            <p:sp>
              <p:nvSpPr>
                <p:cNvPr id="88" name="Rectangle 87"/>
                <p:cNvSpPr/>
                <p:nvPr/>
              </p:nvSpPr>
              <p:spPr>
                <a:xfrm>
                  <a:off x="522227" y="2520535"/>
                  <a:ext cx="8229599" cy="369332"/>
                </a:xfrm>
                <a:prstGeom prst="rect">
                  <a:avLst/>
                </a:prstGeom>
              </p:spPr>
              <p:txBody>
                <a:bodyPr wrap="square">
                  <a:spAutoFit/>
                </a:bodyPr>
                <a:lstStyle/>
                <a:p>
                  <a:pPr eaLnBrk="0" fontAlgn="base" hangingPunct="0">
                    <a:spcBef>
                      <a:spcPct val="0"/>
                    </a:spcBef>
                    <a:spcAft>
                      <a:spcPct val="0"/>
                    </a:spcAft>
                  </a:pPr>
                  <a:endParaRPr lang="en-US" dirty="0">
                    <a:solidFill>
                      <a:prstClr val="black"/>
                    </a:solidFill>
                    <a:latin typeface="Times New Roman" pitchFamily="18" charset="0"/>
                  </a:endParaRPr>
                </a:p>
              </p:txBody>
            </p:sp>
          </p:grpSp>
          <p:sp>
            <p:nvSpPr>
              <p:cNvPr id="86" name="Rectangle 85"/>
              <p:cNvSpPr/>
              <p:nvPr/>
            </p:nvSpPr>
            <p:spPr>
              <a:xfrm>
                <a:off x="583372" y="2921125"/>
                <a:ext cx="8269890" cy="388696"/>
              </a:xfrm>
              <a:prstGeom prst="rect">
                <a:avLst/>
              </a:prstGeom>
            </p:spPr>
            <p:txBody>
              <a:bodyPr wrap="square">
                <a:spAutoFit/>
              </a:bodyPr>
              <a:lstStyle/>
              <a:p>
                <a:pPr eaLnBrk="0" fontAlgn="base" hangingPunct="0">
                  <a:lnSpc>
                    <a:spcPct val="107000"/>
                  </a:lnSpc>
                  <a:spcAft>
                    <a:spcPts val="800"/>
                  </a:spcAft>
                  <a:tabLst>
                    <a:tab pos="4084955" algn="l"/>
                  </a:tabLst>
                </a:pP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 </a:t>
                </a:r>
                <a:endParaRPr lang="en-US" sz="1100" dirty="0">
                  <a:solidFill>
                    <a:prstClr val="black"/>
                  </a:solidFill>
                  <a:latin typeface="Calibri" panose="020F0502020204030204" pitchFamily="34" charset="0"/>
                  <a:ea typeface="Calibri" panose="020F0502020204030204" pitchFamily="34" charset="0"/>
                  <a:cs typeface="Arial" panose="020B0604020202020204" pitchFamily="34" charset="0"/>
                </a:endParaRPr>
              </a:p>
            </p:txBody>
          </p:sp>
        </p:grpSp>
        <p:sp>
          <p:nvSpPr>
            <p:cNvPr id="93" name="Rectangle 92"/>
            <p:cNvSpPr/>
            <p:nvPr/>
          </p:nvSpPr>
          <p:spPr>
            <a:xfrm>
              <a:off x="3012467" y="4191801"/>
              <a:ext cx="5675370" cy="388696"/>
            </a:xfrm>
            <a:prstGeom prst="rect">
              <a:avLst/>
            </a:prstGeom>
          </p:spPr>
          <p:txBody>
            <a:bodyPr wrap="square">
              <a:spAutoFit/>
            </a:bodyPr>
            <a:lstStyle/>
            <a:p>
              <a:pPr eaLnBrk="0" fontAlgn="base" hangingPunct="0">
                <a:lnSpc>
                  <a:spcPct val="107000"/>
                </a:lnSpc>
                <a:spcAft>
                  <a:spcPts val="800"/>
                </a:spcAft>
                <a:tabLst>
                  <a:tab pos="4084955" algn="l"/>
                </a:tabLst>
              </a:pP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رشد سایر مناطق استان در تعادل اقتصادی با منطقه اصفهان</a:t>
              </a:r>
              <a:endParaRPr lang="en-US" sz="1400" dirty="0">
                <a:solidFill>
                  <a:prstClr val="black"/>
                </a:solidFill>
                <a:latin typeface="Calibri" panose="020F0502020204030204" pitchFamily="34" charset="0"/>
                <a:ea typeface="Calibri" panose="020F0502020204030204" pitchFamily="34" charset="0"/>
                <a:cs typeface="B Roya" panose="00000400000000000000" pitchFamily="2" charset="-78"/>
              </a:endParaRPr>
            </a:p>
          </p:txBody>
        </p:sp>
      </p:grpSp>
      <p:grpSp>
        <p:nvGrpSpPr>
          <p:cNvPr id="118" name="Group 117"/>
          <p:cNvGrpSpPr/>
          <p:nvPr/>
        </p:nvGrpSpPr>
        <p:grpSpPr>
          <a:xfrm>
            <a:off x="787245" y="4569291"/>
            <a:ext cx="4192390" cy="722193"/>
            <a:chOff x="4713296" y="4917501"/>
            <a:chExt cx="4192390" cy="722193"/>
          </a:xfrm>
        </p:grpSpPr>
        <p:grpSp>
          <p:nvGrpSpPr>
            <p:cNvPr id="94" name="Group 93"/>
            <p:cNvGrpSpPr/>
            <p:nvPr/>
          </p:nvGrpSpPr>
          <p:grpSpPr>
            <a:xfrm>
              <a:off x="4713296" y="4917501"/>
              <a:ext cx="4192390" cy="722193"/>
              <a:chOff x="164488" y="1636114"/>
              <a:chExt cx="8899550" cy="722193"/>
            </a:xfrm>
          </p:grpSpPr>
          <p:grpSp>
            <p:nvGrpSpPr>
              <p:cNvPr id="95" name="Group 94"/>
              <p:cNvGrpSpPr/>
              <p:nvPr/>
            </p:nvGrpSpPr>
            <p:grpSpPr>
              <a:xfrm>
                <a:off x="164488" y="1661794"/>
                <a:ext cx="8899550" cy="696513"/>
                <a:chOff x="265047" y="1296996"/>
                <a:chExt cx="8686404" cy="623887"/>
              </a:xfrm>
            </p:grpSpPr>
            <p:grpSp>
              <p:nvGrpSpPr>
                <p:cNvPr id="97" name="Group 96"/>
                <p:cNvGrpSpPr/>
                <p:nvPr/>
              </p:nvGrpSpPr>
              <p:grpSpPr>
                <a:xfrm>
                  <a:off x="328484" y="1296996"/>
                  <a:ext cx="8622967" cy="623887"/>
                  <a:chOff x="4937473" y="1414028"/>
                  <a:chExt cx="4089864" cy="623887"/>
                </a:xfrm>
              </p:grpSpPr>
              <p:grpSp>
                <p:nvGrpSpPr>
                  <p:cNvPr id="99" name="Group 31"/>
                  <p:cNvGrpSpPr>
                    <a:grpSpLocks/>
                  </p:cNvGrpSpPr>
                  <p:nvPr/>
                </p:nvGrpSpPr>
                <p:grpSpPr bwMode="auto">
                  <a:xfrm>
                    <a:off x="4937473" y="1414028"/>
                    <a:ext cx="4089864" cy="623887"/>
                    <a:chOff x="880" y="1279"/>
                    <a:chExt cx="2930" cy="393"/>
                  </a:xfrm>
                </p:grpSpPr>
                <p:sp>
                  <p:nvSpPr>
                    <p:cNvPr id="101" name="AutoShape 6"/>
                    <p:cNvSpPr>
                      <a:spLocks noChangeArrowheads="1"/>
                    </p:cNvSpPr>
                    <p:nvPr/>
                  </p:nvSpPr>
                  <p:spPr bwMode="gray">
                    <a:xfrm>
                      <a:off x="880" y="1295"/>
                      <a:ext cx="2928" cy="377"/>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sp>
                  <p:nvSpPr>
                    <p:cNvPr id="102" name="AutoShape 7"/>
                    <p:cNvSpPr>
                      <a:spLocks noChangeArrowheads="1"/>
                    </p:cNvSpPr>
                    <p:nvPr/>
                  </p:nvSpPr>
                  <p:spPr bwMode="gray">
                    <a:xfrm>
                      <a:off x="880" y="1279"/>
                      <a:ext cx="2930" cy="381"/>
                    </a:xfrm>
                    <a:prstGeom prst="roundRect">
                      <a:avLst>
                        <a:gd name="adj" fmla="val 50000"/>
                      </a:avLst>
                    </a:prstGeom>
                    <a:gradFill rotWithShape="1">
                      <a:gsLst>
                        <a:gs pos="0">
                          <a:schemeClr val="bg2"/>
                        </a:gs>
                        <a:gs pos="100000">
                          <a:schemeClr val="bg2">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grpSp>
              <p:sp>
                <p:nvSpPr>
                  <p:cNvPr id="100" name="Rectangle 99"/>
                  <p:cNvSpPr/>
                  <p:nvPr/>
                </p:nvSpPr>
                <p:spPr>
                  <a:xfrm>
                    <a:off x="8779054" y="1519210"/>
                    <a:ext cx="99956" cy="369332"/>
                  </a:xfrm>
                  <a:prstGeom prst="rect">
                    <a:avLst/>
                  </a:prstGeom>
                </p:spPr>
                <p:txBody>
                  <a:bodyPr wrap="none">
                    <a:spAutoFit/>
                  </a:bodyPr>
                  <a:lstStyle/>
                  <a:p>
                    <a:pPr eaLnBrk="0" fontAlgn="base" hangingPunct="0">
                      <a:spcBef>
                        <a:spcPct val="0"/>
                      </a:spcBef>
                      <a:spcAft>
                        <a:spcPct val="0"/>
                      </a:spcAft>
                    </a:pPr>
                    <a:endParaRPr lang="fa-IR" dirty="0">
                      <a:solidFill>
                        <a:prstClr val="black"/>
                      </a:solidFill>
                      <a:latin typeface="Times New Roman" pitchFamily="18" charset="0"/>
                      <a:cs typeface="B Roya" panose="00000400000000000000" pitchFamily="2" charset="-78"/>
                    </a:endParaRPr>
                  </a:p>
                </p:txBody>
              </p:sp>
            </p:grpSp>
            <p:sp>
              <p:nvSpPr>
                <p:cNvPr id="98" name="Rectangle 97"/>
                <p:cNvSpPr/>
                <p:nvPr/>
              </p:nvSpPr>
              <p:spPr>
                <a:xfrm>
                  <a:off x="265047" y="1402178"/>
                  <a:ext cx="8575275" cy="369332"/>
                </a:xfrm>
                <a:prstGeom prst="rect">
                  <a:avLst/>
                </a:prstGeom>
              </p:spPr>
              <p:txBody>
                <a:bodyPr wrap="square">
                  <a:spAutoFit/>
                </a:bodyPr>
                <a:lstStyle/>
                <a:p>
                  <a:pPr eaLnBrk="0" fontAlgn="base" hangingPunct="0">
                    <a:spcBef>
                      <a:spcPct val="0"/>
                    </a:spcBef>
                    <a:spcAft>
                      <a:spcPct val="0"/>
                    </a:spcAft>
                  </a:pPr>
                  <a:endParaRPr lang="en-US" dirty="0">
                    <a:solidFill>
                      <a:prstClr val="black"/>
                    </a:solidFill>
                    <a:latin typeface="Times New Roman" pitchFamily="18" charset="0"/>
                    <a:cs typeface="B Roya" panose="00000400000000000000" pitchFamily="2" charset="-78"/>
                  </a:endParaRPr>
                </a:p>
              </p:txBody>
            </p:sp>
          </p:grpSp>
          <p:sp>
            <p:nvSpPr>
              <p:cNvPr id="96" name="Rectangle 95"/>
              <p:cNvSpPr/>
              <p:nvPr/>
            </p:nvSpPr>
            <p:spPr>
              <a:xfrm>
                <a:off x="223455" y="1636114"/>
                <a:ext cx="8748686" cy="461665"/>
              </a:xfrm>
              <a:prstGeom prst="rect">
                <a:avLst/>
              </a:prstGeom>
            </p:spPr>
            <p:txBody>
              <a:bodyPr wrap="square">
                <a:spAutoFit/>
              </a:bodyPr>
              <a:lstStyle/>
              <a:p>
                <a:pPr eaLnBrk="0" fontAlgn="base" hangingPunct="0">
                  <a:spcBef>
                    <a:spcPct val="0"/>
                  </a:spcBef>
                  <a:spcAft>
                    <a:spcPct val="0"/>
                  </a:spcAft>
                </a:pPr>
                <a:endParaRPr lang="en-US" sz="2400" dirty="0">
                  <a:solidFill>
                    <a:prstClr val="black"/>
                  </a:solidFill>
                  <a:latin typeface="Times New Roman" pitchFamily="18" charset="0"/>
                  <a:cs typeface="B Roya" panose="00000400000000000000" pitchFamily="2" charset="-78"/>
                </a:endParaRPr>
              </a:p>
            </p:txBody>
          </p:sp>
        </p:grpSp>
        <p:sp>
          <p:nvSpPr>
            <p:cNvPr id="103" name="Rectangle 102"/>
            <p:cNvSpPr/>
            <p:nvPr/>
          </p:nvSpPr>
          <p:spPr>
            <a:xfrm>
              <a:off x="4713296" y="5076011"/>
              <a:ext cx="4110421" cy="388696"/>
            </a:xfrm>
            <a:prstGeom prst="rect">
              <a:avLst/>
            </a:prstGeom>
          </p:spPr>
          <p:txBody>
            <a:bodyPr wrap="none">
              <a:spAutoFit/>
            </a:bodyPr>
            <a:lstStyle/>
            <a:p>
              <a:pPr eaLnBrk="0" fontAlgn="base" hangingPunct="0">
                <a:lnSpc>
                  <a:spcPct val="107000"/>
                </a:lnSpc>
                <a:spcAft>
                  <a:spcPts val="800"/>
                </a:spcAft>
                <a:tabLst>
                  <a:tab pos="4084955" algn="l"/>
                </a:tabLst>
              </a:pP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ایجاد تعادل بین بخش کشاورزی و بخش صنعت منطقه</a:t>
              </a:r>
              <a:endParaRPr lang="en-US" sz="1400" dirty="0">
                <a:solidFill>
                  <a:prstClr val="black"/>
                </a:solidFill>
                <a:latin typeface="Calibri" panose="020F0502020204030204" pitchFamily="34" charset="0"/>
                <a:ea typeface="Calibri" panose="020F0502020204030204" pitchFamily="34" charset="0"/>
                <a:cs typeface="B Roya" panose="00000400000000000000" pitchFamily="2" charset="-78"/>
              </a:endParaRPr>
            </a:p>
          </p:txBody>
        </p:sp>
      </p:grpSp>
      <p:grpSp>
        <p:nvGrpSpPr>
          <p:cNvPr id="119" name="Group 118"/>
          <p:cNvGrpSpPr/>
          <p:nvPr/>
        </p:nvGrpSpPr>
        <p:grpSpPr>
          <a:xfrm>
            <a:off x="4081029" y="5404993"/>
            <a:ext cx="4922402" cy="710892"/>
            <a:chOff x="3598973" y="5675187"/>
            <a:chExt cx="4922402" cy="710892"/>
          </a:xfrm>
        </p:grpSpPr>
        <p:grpSp>
          <p:nvGrpSpPr>
            <p:cNvPr id="104" name="Group 103"/>
            <p:cNvGrpSpPr/>
            <p:nvPr/>
          </p:nvGrpSpPr>
          <p:grpSpPr>
            <a:xfrm>
              <a:off x="3820564" y="5675187"/>
              <a:ext cx="4700811" cy="710892"/>
              <a:chOff x="401739" y="2868957"/>
              <a:chExt cx="8484016" cy="710892"/>
            </a:xfrm>
          </p:grpSpPr>
          <p:grpSp>
            <p:nvGrpSpPr>
              <p:cNvPr id="105" name="Group 104"/>
              <p:cNvGrpSpPr/>
              <p:nvPr/>
            </p:nvGrpSpPr>
            <p:grpSpPr>
              <a:xfrm>
                <a:off x="401739" y="2868957"/>
                <a:ext cx="8484016" cy="710892"/>
                <a:chOff x="481936" y="2493184"/>
                <a:chExt cx="8484016" cy="710892"/>
              </a:xfrm>
            </p:grpSpPr>
            <p:grpSp>
              <p:nvGrpSpPr>
                <p:cNvPr id="107" name="Group 106"/>
                <p:cNvGrpSpPr/>
                <p:nvPr/>
              </p:nvGrpSpPr>
              <p:grpSpPr>
                <a:xfrm>
                  <a:off x="481936" y="2493184"/>
                  <a:ext cx="8484016" cy="710892"/>
                  <a:chOff x="274129" y="4229525"/>
                  <a:chExt cx="6563366" cy="718349"/>
                </a:xfrm>
              </p:grpSpPr>
              <p:grpSp>
                <p:nvGrpSpPr>
                  <p:cNvPr id="109" name="Group 33"/>
                  <p:cNvGrpSpPr>
                    <a:grpSpLocks/>
                  </p:cNvGrpSpPr>
                  <p:nvPr/>
                </p:nvGrpSpPr>
                <p:grpSpPr bwMode="auto">
                  <a:xfrm>
                    <a:off x="274129" y="4229525"/>
                    <a:ext cx="6563366" cy="718349"/>
                    <a:chOff x="888" y="2879"/>
                    <a:chExt cx="2930" cy="393"/>
                  </a:xfrm>
                </p:grpSpPr>
                <p:sp>
                  <p:nvSpPr>
                    <p:cNvPr id="111" name="AutoShape 18"/>
                    <p:cNvSpPr>
                      <a:spLocks noChangeArrowheads="1"/>
                    </p:cNvSpPr>
                    <p:nvPr/>
                  </p:nvSpPr>
                  <p:spPr bwMode="gray">
                    <a:xfrm>
                      <a:off x="888" y="2895"/>
                      <a:ext cx="2928" cy="377"/>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cs typeface="B Roya" panose="00000400000000000000" pitchFamily="2" charset="-78"/>
                      </a:endParaRPr>
                    </a:p>
                  </p:txBody>
                </p:sp>
                <p:sp>
                  <p:nvSpPr>
                    <p:cNvPr id="112" name="AutoShape 19"/>
                    <p:cNvSpPr>
                      <a:spLocks noChangeArrowheads="1"/>
                    </p:cNvSpPr>
                    <p:nvPr/>
                  </p:nvSpPr>
                  <p:spPr bwMode="gray">
                    <a:xfrm>
                      <a:off x="888" y="2879"/>
                      <a:ext cx="2930" cy="381"/>
                    </a:xfrm>
                    <a:prstGeom prst="roundRect">
                      <a:avLst>
                        <a:gd name="adj" fmla="val 50000"/>
                      </a:avLst>
                    </a:prstGeom>
                    <a:gradFill rotWithShape="1">
                      <a:gsLst>
                        <a:gs pos="0">
                          <a:schemeClr val="folHlink"/>
                        </a:gs>
                        <a:gs pos="100000">
                          <a:schemeClr val="folHlink">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cs typeface="B Roya" panose="00000400000000000000" pitchFamily="2" charset="-78"/>
                      </a:endParaRPr>
                    </a:p>
                  </p:txBody>
                </p:sp>
              </p:grpSp>
              <p:sp>
                <p:nvSpPr>
                  <p:cNvPr id="110" name="TextBox 109"/>
                  <p:cNvSpPr txBox="1"/>
                  <p:nvPr/>
                </p:nvSpPr>
                <p:spPr>
                  <a:xfrm>
                    <a:off x="487231" y="4376847"/>
                    <a:ext cx="6345784" cy="380090"/>
                  </a:xfrm>
                  <a:prstGeom prst="rect">
                    <a:avLst/>
                  </a:prstGeom>
                  <a:noFill/>
                </p:spPr>
                <p:txBody>
                  <a:bodyPr wrap="square" rtlCol="0">
                    <a:spAutoFit/>
                  </a:bodyPr>
                  <a:lstStyle/>
                  <a:p>
                    <a:pPr eaLnBrk="0" fontAlgn="base" hangingPunct="0">
                      <a:spcBef>
                        <a:spcPct val="0"/>
                      </a:spcBef>
                      <a:spcAft>
                        <a:spcPct val="0"/>
                      </a:spcAft>
                    </a:pPr>
                    <a:endParaRPr lang="en-US" dirty="0">
                      <a:solidFill>
                        <a:prstClr val="black"/>
                      </a:solidFill>
                      <a:latin typeface="Times New Roman" pitchFamily="18" charset="0"/>
                      <a:cs typeface="B Roya" panose="00000400000000000000" pitchFamily="2" charset="-78"/>
                    </a:endParaRPr>
                  </a:p>
                </p:txBody>
              </p:sp>
            </p:grpSp>
            <p:sp>
              <p:nvSpPr>
                <p:cNvPr id="108" name="Rectangle 107"/>
                <p:cNvSpPr/>
                <p:nvPr/>
              </p:nvSpPr>
              <p:spPr>
                <a:xfrm>
                  <a:off x="522227" y="2520535"/>
                  <a:ext cx="8229599" cy="369332"/>
                </a:xfrm>
                <a:prstGeom prst="rect">
                  <a:avLst/>
                </a:prstGeom>
              </p:spPr>
              <p:txBody>
                <a:bodyPr wrap="square">
                  <a:spAutoFit/>
                </a:bodyPr>
                <a:lstStyle/>
                <a:p>
                  <a:pPr eaLnBrk="0" fontAlgn="base" hangingPunct="0">
                    <a:spcBef>
                      <a:spcPct val="0"/>
                    </a:spcBef>
                    <a:spcAft>
                      <a:spcPct val="0"/>
                    </a:spcAft>
                  </a:pPr>
                  <a:endParaRPr lang="en-US" dirty="0">
                    <a:solidFill>
                      <a:prstClr val="black"/>
                    </a:solidFill>
                    <a:latin typeface="Times New Roman" pitchFamily="18" charset="0"/>
                    <a:cs typeface="B Roya" panose="00000400000000000000" pitchFamily="2" charset="-78"/>
                  </a:endParaRPr>
                </a:p>
              </p:txBody>
            </p:sp>
          </p:grpSp>
          <p:sp>
            <p:nvSpPr>
              <p:cNvPr id="106" name="Rectangle 105"/>
              <p:cNvSpPr/>
              <p:nvPr/>
            </p:nvSpPr>
            <p:spPr>
              <a:xfrm>
                <a:off x="583372" y="2921125"/>
                <a:ext cx="8269890" cy="388696"/>
              </a:xfrm>
              <a:prstGeom prst="rect">
                <a:avLst/>
              </a:prstGeom>
            </p:spPr>
            <p:txBody>
              <a:bodyPr wrap="square">
                <a:spAutoFit/>
              </a:bodyPr>
              <a:lstStyle/>
              <a:p>
                <a:pPr eaLnBrk="0" fontAlgn="base" hangingPunct="0">
                  <a:lnSpc>
                    <a:spcPct val="107000"/>
                  </a:lnSpc>
                  <a:spcAft>
                    <a:spcPts val="800"/>
                  </a:spcAft>
                  <a:tabLst>
                    <a:tab pos="4084955" algn="l"/>
                  </a:tabLst>
                </a:pP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 </a:t>
                </a:r>
                <a:endParaRPr lang="en-US" sz="1100" dirty="0">
                  <a:solidFill>
                    <a:prstClr val="black"/>
                  </a:solidFill>
                  <a:latin typeface="Calibri" panose="020F0502020204030204" pitchFamily="34" charset="0"/>
                  <a:ea typeface="Calibri" panose="020F0502020204030204" pitchFamily="34" charset="0"/>
                  <a:cs typeface="B Roya" panose="00000400000000000000" pitchFamily="2" charset="-78"/>
                </a:endParaRPr>
              </a:p>
            </p:txBody>
          </p:sp>
        </p:grpSp>
        <p:sp>
          <p:nvSpPr>
            <p:cNvPr id="113" name="Rectangle 112"/>
            <p:cNvSpPr/>
            <p:nvPr/>
          </p:nvSpPr>
          <p:spPr>
            <a:xfrm>
              <a:off x="3598973" y="5807335"/>
              <a:ext cx="4804167" cy="388696"/>
            </a:xfrm>
            <a:prstGeom prst="rect">
              <a:avLst/>
            </a:prstGeom>
          </p:spPr>
          <p:txBody>
            <a:bodyPr wrap="square">
              <a:spAutoFit/>
            </a:bodyPr>
            <a:lstStyle/>
            <a:p>
              <a:pPr eaLnBrk="0" fontAlgn="base" hangingPunct="0">
                <a:lnSpc>
                  <a:spcPct val="107000"/>
                </a:lnSpc>
                <a:spcAft>
                  <a:spcPts val="800"/>
                </a:spcAft>
                <a:tabLst>
                  <a:tab pos="4084955" algn="l"/>
                </a:tabLst>
              </a:pP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رشد معقول صنعتی منطقه به منظور جذب افزایش نیروی فعال</a:t>
              </a:r>
              <a:endParaRPr lang="en-US" sz="1400" dirty="0">
                <a:solidFill>
                  <a:prstClr val="black"/>
                </a:solidFill>
                <a:latin typeface="Calibri" panose="020F0502020204030204" pitchFamily="34" charset="0"/>
                <a:ea typeface="Calibri" panose="020F0502020204030204" pitchFamily="34" charset="0"/>
                <a:cs typeface="B Roya" panose="00000400000000000000" pitchFamily="2" charset="-78"/>
              </a:endParaRPr>
            </a:p>
          </p:txBody>
        </p:sp>
      </p:grpSp>
    </p:spTree>
    <p:extLst>
      <p:ext uri="{BB962C8B-B14F-4D97-AF65-F5344CB8AC3E}">
        <p14:creationId xmlns:p14="http://schemas.microsoft.com/office/powerpoint/2010/main" val="450608811"/>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4"/>
                                        </p:tgtEl>
                                        <p:attrNameLst>
                                          <p:attrName>style.visibility</p:attrName>
                                        </p:attrNameLst>
                                      </p:cBhvr>
                                      <p:to>
                                        <p:strVal val="visible"/>
                                      </p:to>
                                    </p:set>
                                    <p:animEffect transition="in" filter="fade">
                                      <p:cBhvr>
                                        <p:cTn id="7" dur="500"/>
                                        <p:tgtEl>
                                          <p:spTgt spid="11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15"/>
                                        </p:tgtEl>
                                        <p:attrNameLst>
                                          <p:attrName>style.visibility</p:attrName>
                                        </p:attrNameLst>
                                      </p:cBhvr>
                                      <p:to>
                                        <p:strVal val="visible"/>
                                      </p:to>
                                    </p:set>
                                    <p:animEffect transition="in" filter="fade">
                                      <p:cBhvr>
                                        <p:cTn id="12" dur="500"/>
                                        <p:tgtEl>
                                          <p:spTgt spid="11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16"/>
                                        </p:tgtEl>
                                        <p:attrNameLst>
                                          <p:attrName>style.visibility</p:attrName>
                                        </p:attrNameLst>
                                      </p:cBhvr>
                                      <p:to>
                                        <p:strVal val="visible"/>
                                      </p:to>
                                    </p:set>
                                    <p:animEffect transition="in" filter="fade">
                                      <p:cBhvr>
                                        <p:cTn id="17" dur="500"/>
                                        <p:tgtEl>
                                          <p:spTgt spid="11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17"/>
                                        </p:tgtEl>
                                        <p:attrNameLst>
                                          <p:attrName>style.visibility</p:attrName>
                                        </p:attrNameLst>
                                      </p:cBhvr>
                                      <p:to>
                                        <p:strVal val="visible"/>
                                      </p:to>
                                    </p:set>
                                    <p:animEffect transition="in" filter="fade">
                                      <p:cBhvr>
                                        <p:cTn id="22" dur="500"/>
                                        <p:tgtEl>
                                          <p:spTgt spid="11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18"/>
                                        </p:tgtEl>
                                        <p:attrNameLst>
                                          <p:attrName>style.visibility</p:attrName>
                                        </p:attrNameLst>
                                      </p:cBhvr>
                                      <p:to>
                                        <p:strVal val="visible"/>
                                      </p:to>
                                    </p:set>
                                    <p:animEffect transition="in" filter="fade">
                                      <p:cBhvr>
                                        <p:cTn id="27" dur="500"/>
                                        <p:tgtEl>
                                          <p:spTgt spid="118"/>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19"/>
                                        </p:tgtEl>
                                        <p:attrNameLst>
                                          <p:attrName>style.visibility</p:attrName>
                                        </p:attrNameLst>
                                      </p:cBhvr>
                                      <p:to>
                                        <p:strVal val="visible"/>
                                      </p:to>
                                    </p:set>
                                    <p:animEffect transition="in" filter="fade">
                                      <p:cBhvr>
                                        <p:cTn id="32" dur="500"/>
                                        <p:tgtEl>
                                          <p:spTgt spid="1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327301" y="115910"/>
            <a:ext cx="3168203" cy="584775"/>
          </a:xfrm>
          <a:prstGeom prst="rect">
            <a:avLst/>
          </a:prstGeom>
          <a:noFill/>
        </p:spPr>
        <p:txBody>
          <a:bodyPr wrap="square" rtlCol="0">
            <a:spAutoFit/>
          </a:bodyPr>
          <a:lstStyle/>
          <a:p>
            <a:pPr eaLnBrk="0" fontAlgn="base" hangingPunct="0">
              <a:spcBef>
                <a:spcPct val="0"/>
              </a:spcBef>
              <a:spcAft>
                <a:spcPct val="0"/>
              </a:spcAft>
            </a:pPr>
            <a:r>
              <a:rPr lang="fa-IR" sz="3200" dirty="0">
                <a:solidFill>
                  <a:prstClr val="white"/>
                </a:solidFill>
                <a:latin typeface="Times New Roman" pitchFamily="18" charset="0"/>
                <a:cs typeface="B Titr" panose="00000700000000000000" pitchFamily="2" charset="-78"/>
              </a:rPr>
              <a:t>مقدمه</a:t>
            </a:r>
            <a:endParaRPr lang="en-US" sz="3200" dirty="0">
              <a:solidFill>
                <a:prstClr val="white"/>
              </a:solidFill>
              <a:latin typeface="Times New Roman" pitchFamily="18" charset="0"/>
              <a:cs typeface="B Titr" panose="00000700000000000000" pitchFamily="2" charset="-78"/>
            </a:endParaRPr>
          </a:p>
        </p:txBody>
      </p:sp>
      <p:sp>
        <p:nvSpPr>
          <p:cNvPr id="6" name="TextBox 5"/>
          <p:cNvSpPr txBox="1"/>
          <p:nvPr/>
        </p:nvSpPr>
        <p:spPr>
          <a:xfrm>
            <a:off x="605307" y="2279560"/>
            <a:ext cx="8146836" cy="2092881"/>
          </a:xfrm>
          <a:prstGeom prst="rect">
            <a:avLst/>
          </a:prstGeom>
          <a:noFill/>
        </p:spPr>
        <p:txBody>
          <a:bodyPr wrap="square" rtlCol="0">
            <a:spAutoFit/>
          </a:bodyPr>
          <a:lstStyle/>
          <a:p>
            <a:pPr eaLnBrk="0" fontAlgn="base" hangingPunct="0">
              <a:spcBef>
                <a:spcPct val="0"/>
              </a:spcBef>
              <a:spcAft>
                <a:spcPct val="0"/>
              </a:spcAft>
            </a:pPr>
            <a:r>
              <a:rPr lang="fa-IR" sz="2000" dirty="0">
                <a:solidFill>
                  <a:prstClr val="black"/>
                </a:solidFill>
                <a:latin typeface="Times New Roman" pitchFamily="18" charset="0"/>
                <a:cs typeface="B Titr" panose="00000700000000000000" pitchFamily="2" charset="-78"/>
              </a:rPr>
              <a:t>ضرورت انجام </a:t>
            </a:r>
            <a:r>
              <a:rPr lang="fa-IR" sz="2000" dirty="0">
                <a:solidFill>
                  <a:prstClr val="black"/>
                </a:solidFill>
                <a:latin typeface="Times New Roman" pitchFamily="18" charset="0"/>
                <a:cs typeface="B Titr" panose="00000700000000000000" pitchFamily="2" charset="-78"/>
              </a:rPr>
              <a:t>طرح</a:t>
            </a:r>
          </a:p>
          <a:p>
            <a:pPr eaLnBrk="0" fontAlgn="base" hangingPunct="0">
              <a:spcBef>
                <a:spcPct val="0"/>
              </a:spcBef>
              <a:spcAft>
                <a:spcPct val="0"/>
              </a:spcAft>
            </a:pPr>
            <a:endParaRPr lang="fa-IR" sz="2000" dirty="0">
              <a:solidFill>
                <a:prstClr val="black"/>
              </a:solidFill>
              <a:latin typeface="Times New Roman" pitchFamily="18" charset="0"/>
              <a:cs typeface="B Titr" panose="00000700000000000000" pitchFamily="2" charset="-78"/>
            </a:endParaRPr>
          </a:p>
          <a:p>
            <a:pPr algn="just" eaLnBrk="0" fontAlgn="base" hangingPunct="0">
              <a:spcBef>
                <a:spcPct val="0"/>
              </a:spcBef>
              <a:spcAft>
                <a:spcPct val="0"/>
              </a:spcAft>
            </a:pPr>
            <a:r>
              <a:rPr lang="fa-IR" dirty="0">
                <a:solidFill>
                  <a:prstClr val="black"/>
                </a:solidFill>
                <a:latin typeface="Times New Roman" pitchFamily="18" charset="0"/>
                <a:cs typeface="B Roya" panose="00000400000000000000" pitchFamily="2" charset="-78"/>
              </a:rPr>
              <a:t>به </a:t>
            </a:r>
            <a:r>
              <a:rPr lang="fa-IR" dirty="0">
                <a:solidFill>
                  <a:prstClr val="black"/>
                </a:solidFill>
                <a:latin typeface="Times New Roman" pitchFamily="18" charset="0"/>
                <a:cs typeface="B Roya" panose="00000400000000000000" pitchFamily="2" charset="-78"/>
              </a:rPr>
              <a:t>علت ارتباط شدید اقتصادی، اجتماعی، عملکردی و فیزیکی شهر اصفهان با نقاط مسکونی و دیگر عناصر اطراف آن و لاینفک بودن آنها از </a:t>
            </a:r>
            <a:r>
              <a:rPr lang="fa-IR" dirty="0">
                <a:solidFill>
                  <a:prstClr val="black"/>
                </a:solidFill>
                <a:latin typeface="Times New Roman" pitchFamily="18" charset="0"/>
                <a:cs typeface="B Roya" panose="00000400000000000000" pitchFamily="2" charset="-78"/>
              </a:rPr>
              <a:t>یکدیگر، </a:t>
            </a:r>
            <a:r>
              <a:rPr lang="fa-IR" dirty="0">
                <a:solidFill>
                  <a:prstClr val="black"/>
                </a:solidFill>
                <a:latin typeface="Times New Roman" pitchFamily="18" charset="0"/>
                <a:cs typeface="B Roya" panose="00000400000000000000" pitchFamily="2" charset="-78"/>
              </a:rPr>
              <a:t>لزوم انجام مطالعات در مقیاس منطقه اصفهان و تهیه طرح در این مقیاس خود را نشان داد.لذا تهیه طرح جامع منطقه اصفهان مقدم بر تهیه </a:t>
            </a:r>
            <a:r>
              <a:rPr lang="fa-IR" dirty="0">
                <a:solidFill>
                  <a:prstClr val="black"/>
                </a:solidFill>
                <a:latin typeface="Times New Roman" pitchFamily="18" charset="0"/>
                <a:cs typeface="B Roya" panose="00000400000000000000" pitchFamily="2" charset="-78"/>
              </a:rPr>
              <a:t>طرح </a:t>
            </a:r>
            <a:r>
              <a:rPr lang="fa-IR" dirty="0">
                <a:solidFill>
                  <a:prstClr val="black"/>
                </a:solidFill>
                <a:latin typeface="Times New Roman" pitchFamily="18" charset="0"/>
                <a:cs typeface="B Roya" panose="00000400000000000000" pitchFamily="2" charset="-78"/>
              </a:rPr>
              <a:t>تجدید نظر در طرح جامع شهر اصفهان اجتناب ناپذیر </a:t>
            </a:r>
            <a:r>
              <a:rPr lang="fa-IR" dirty="0">
                <a:solidFill>
                  <a:prstClr val="black"/>
                </a:solidFill>
                <a:latin typeface="Times New Roman" pitchFamily="18" charset="0"/>
                <a:cs typeface="B Roya" panose="00000400000000000000" pitchFamily="2" charset="-78"/>
              </a:rPr>
              <a:t>گردید.از همین رو تهیه این طرح به همراه طرح تجدید نظر در سال 1363 آغاز گردید.همچنین در سال 1365 این طرح به تصویب رسید.</a:t>
            </a:r>
          </a:p>
        </p:txBody>
      </p:sp>
    </p:spTree>
    <p:extLst>
      <p:ext uri="{BB962C8B-B14F-4D97-AF65-F5344CB8AC3E}">
        <p14:creationId xmlns:p14="http://schemas.microsoft.com/office/powerpoint/2010/main" val="1888426086"/>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51270" y="202454"/>
            <a:ext cx="837127" cy="400110"/>
          </a:xfrm>
          <a:prstGeom prst="rect">
            <a:avLst/>
          </a:prstGeom>
          <a:noFill/>
        </p:spPr>
        <p:txBody>
          <a:bodyPr wrap="square" rtlCol="0">
            <a:spAutoFit/>
          </a:bodyPr>
          <a:lstStyle/>
          <a:p>
            <a:pPr algn="l" rtl="0" eaLnBrk="0" fontAlgn="base" hangingPunct="0">
              <a:spcBef>
                <a:spcPct val="0"/>
              </a:spcBef>
              <a:spcAft>
                <a:spcPct val="0"/>
              </a:spcAft>
            </a:pPr>
            <a:r>
              <a:rPr lang="fa-IR" sz="2000" dirty="0">
                <a:solidFill>
                  <a:prstClr val="black"/>
                </a:solidFill>
                <a:latin typeface="Times New Roman" pitchFamily="18" charset="0"/>
                <a:cs typeface="B Titr" panose="00000700000000000000" pitchFamily="2" charset="-78"/>
              </a:rPr>
              <a:t>شناخت</a:t>
            </a:r>
            <a:endParaRPr lang="en-US" sz="2000" dirty="0">
              <a:solidFill>
                <a:prstClr val="black"/>
              </a:solidFill>
              <a:latin typeface="Times New Roman" pitchFamily="18" charset="0"/>
              <a:cs typeface="B Titr" panose="00000700000000000000" pitchFamily="2" charset="-78"/>
            </a:endParaRPr>
          </a:p>
        </p:txBody>
      </p:sp>
      <p:sp>
        <p:nvSpPr>
          <p:cNvPr id="3" name="TextBox 2"/>
          <p:cNvSpPr txBox="1"/>
          <p:nvPr/>
        </p:nvSpPr>
        <p:spPr>
          <a:xfrm>
            <a:off x="1603537" y="202454"/>
            <a:ext cx="837127" cy="400110"/>
          </a:xfrm>
          <a:prstGeom prst="rect">
            <a:avLst/>
          </a:prstGeom>
          <a:noFill/>
        </p:spPr>
        <p:txBody>
          <a:bodyPr wrap="square" rtlCol="0">
            <a:spAutoFit/>
          </a:bodyPr>
          <a:lstStyle/>
          <a:p>
            <a:pPr algn="l" rtl="0" eaLnBrk="0" fontAlgn="base" hangingPunct="0">
              <a:spcBef>
                <a:spcPct val="0"/>
              </a:spcBef>
              <a:spcAft>
                <a:spcPct val="0"/>
              </a:spcAft>
            </a:pPr>
            <a:r>
              <a:rPr lang="fa-IR" sz="2000" dirty="0">
                <a:solidFill>
                  <a:prstClr val="black"/>
                </a:solidFill>
                <a:latin typeface="Times New Roman" pitchFamily="18" charset="0"/>
                <a:cs typeface="B Titr" panose="00000700000000000000" pitchFamily="2" charset="-78"/>
              </a:rPr>
              <a:t>تحلیل</a:t>
            </a:r>
            <a:endParaRPr lang="en-US" sz="2000" dirty="0">
              <a:solidFill>
                <a:prstClr val="black"/>
              </a:solidFill>
              <a:latin typeface="Times New Roman" pitchFamily="18" charset="0"/>
              <a:cs typeface="B Titr" panose="00000700000000000000" pitchFamily="2" charset="-78"/>
            </a:endParaRPr>
          </a:p>
        </p:txBody>
      </p:sp>
      <p:sp>
        <p:nvSpPr>
          <p:cNvPr id="4" name="TextBox 3"/>
          <p:cNvSpPr txBox="1"/>
          <p:nvPr/>
        </p:nvSpPr>
        <p:spPr>
          <a:xfrm>
            <a:off x="368682" y="189575"/>
            <a:ext cx="837127" cy="400110"/>
          </a:xfrm>
          <a:prstGeom prst="rect">
            <a:avLst/>
          </a:prstGeom>
          <a:noFill/>
        </p:spPr>
        <p:txBody>
          <a:bodyPr wrap="square" rtlCol="0">
            <a:spAutoFit/>
          </a:bodyPr>
          <a:lstStyle/>
          <a:p>
            <a:pPr algn="l" rtl="0" eaLnBrk="0" fontAlgn="base" hangingPunct="0">
              <a:spcBef>
                <a:spcPct val="0"/>
              </a:spcBef>
              <a:spcAft>
                <a:spcPct val="0"/>
              </a:spcAft>
            </a:pPr>
            <a:r>
              <a:rPr lang="fa-IR" sz="2000" dirty="0">
                <a:solidFill>
                  <a:prstClr val="black"/>
                </a:solidFill>
                <a:latin typeface="Times New Roman" pitchFamily="18" charset="0"/>
                <a:cs typeface="B Titr" panose="00000700000000000000" pitchFamily="2" charset="-78"/>
              </a:rPr>
              <a:t>طرح</a:t>
            </a:r>
            <a:endParaRPr lang="en-US" sz="2000" dirty="0">
              <a:solidFill>
                <a:prstClr val="black"/>
              </a:solidFill>
              <a:latin typeface="Times New Roman" pitchFamily="18" charset="0"/>
              <a:cs typeface="B Titr" panose="00000700000000000000" pitchFamily="2" charset="-78"/>
            </a:endParaRPr>
          </a:p>
        </p:txBody>
      </p:sp>
      <p:sp>
        <p:nvSpPr>
          <p:cNvPr id="5" name="TextBox 4"/>
          <p:cNvSpPr txBox="1"/>
          <p:nvPr/>
        </p:nvSpPr>
        <p:spPr>
          <a:xfrm>
            <a:off x="3798566" y="150781"/>
            <a:ext cx="3902299" cy="461665"/>
          </a:xfrm>
          <a:prstGeom prst="rect">
            <a:avLst/>
          </a:prstGeom>
          <a:noFill/>
        </p:spPr>
        <p:txBody>
          <a:bodyPr wrap="square" rtlCol="0">
            <a:spAutoFit/>
          </a:bodyPr>
          <a:lstStyle/>
          <a:p>
            <a:pPr eaLnBrk="0" fontAlgn="base" hangingPunct="0">
              <a:spcBef>
                <a:spcPct val="0"/>
              </a:spcBef>
              <a:spcAft>
                <a:spcPct val="0"/>
              </a:spcAft>
            </a:pPr>
            <a:r>
              <a:rPr lang="fa-IR" sz="2400" dirty="0">
                <a:solidFill>
                  <a:prstClr val="white"/>
                </a:solidFill>
                <a:latin typeface="Times New Roman" pitchFamily="18" charset="0"/>
                <a:cs typeface="B Titr" panose="00000700000000000000" pitchFamily="2" charset="-78"/>
              </a:rPr>
              <a:t>پیش بینی جمعیت</a:t>
            </a:r>
            <a:endParaRPr lang="en-US" sz="2400" dirty="0">
              <a:solidFill>
                <a:prstClr val="white"/>
              </a:solidFill>
              <a:latin typeface="Times New Roman" pitchFamily="18" charset="0"/>
              <a:cs typeface="B Titr" panose="00000700000000000000" pitchFamily="2" charset="-78"/>
            </a:endParaRPr>
          </a:p>
        </p:txBody>
      </p:sp>
      <p:grpSp>
        <p:nvGrpSpPr>
          <p:cNvPr id="21" name="Group 20"/>
          <p:cNvGrpSpPr/>
          <p:nvPr/>
        </p:nvGrpSpPr>
        <p:grpSpPr>
          <a:xfrm>
            <a:off x="5372782" y="1244573"/>
            <a:ext cx="3652199" cy="722193"/>
            <a:chOff x="2581176" y="1285615"/>
            <a:chExt cx="3652199" cy="722193"/>
          </a:xfrm>
        </p:grpSpPr>
        <p:grpSp>
          <p:nvGrpSpPr>
            <p:cNvPr id="7" name="Group 6"/>
            <p:cNvGrpSpPr/>
            <p:nvPr/>
          </p:nvGrpSpPr>
          <p:grpSpPr>
            <a:xfrm>
              <a:off x="2677357" y="1285615"/>
              <a:ext cx="3556018" cy="722193"/>
              <a:chOff x="164488" y="1636114"/>
              <a:chExt cx="8899550" cy="722193"/>
            </a:xfrm>
          </p:grpSpPr>
          <p:grpSp>
            <p:nvGrpSpPr>
              <p:cNvPr id="9" name="Group 8"/>
              <p:cNvGrpSpPr/>
              <p:nvPr/>
            </p:nvGrpSpPr>
            <p:grpSpPr>
              <a:xfrm>
                <a:off x="164488" y="1661794"/>
                <a:ext cx="8899550" cy="696513"/>
                <a:chOff x="265047" y="1296996"/>
                <a:chExt cx="8686404" cy="623887"/>
              </a:xfrm>
            </p:grpSpPr>
            <p:grpSp>
              <p:nvGrpSpPr>
                <p:cNvPr id="11" name="Group 10"/>
                <p:cNvGrpSpPr/>
                <p:nvPr/>
              </p:nvGrpSpPr>
              <p:grpSpPr>
                <a:xfrm>
                  <a:off x="328484" y="1296996"/>
                  <a:ext cx="8622967" cy="623887"/>
                  <a:chOff x="4937473" y="1414028"/>
                  <a:chExt cx="4089864" cy="623887"/>
                </a:xfrm>
              </p:grpSpPr>
              <p:grpSp>
                <p:nvGrpSpPr>
                  <p:cNvPr id="15" name="Group 31"/>
                  <p:cNvGrpSpPr>
                    <a:grpSpLocks/>
                  </p:cNvGrpSpPr>
                  <p:nvPr/>
                </p:nvGrpSpPr>
                <p:grpSpPr bwMode="auto">
                  <a:xfrm>
                    <a:off x="4937473" y="1414028"/>
                    <a:ext cx="4089864" cy="623887"/>
                    <a:chOff x="880" y="1279"/>
                    <a:chExt cx="2930" cy="393"/>
                  </a:xfrm>
                </p:grpSpPr>
                <p:sp>
                  <p:nvSpPr>
                    <p:cNvPr id="17" name="AutoShape 6"/>
                    <p:cNvSpPr>
                      <a:spLocks noChangeArrowheads="1"/>
                    </p:cNvSpPr>
                    <p:nvPr/>
                  </p:nvSpPr>
                  <p:spPr bwMode="gray">
                    <a:xfrm>
                      <a:off x="880" y="1295"/>
                      <a:ext cx="2928" cy="377"/>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sp>
                  <p:nvSpPr>
                    <p:cNvPr id="18" name="AutoShape 7"/>
                    <p:cNvSpPr>
                      <a:spLocks noChangeArrowheads="1"/>
                    </p:cNvSpPr>
                    <p:nvPr/>
                  </p:nvSpPr>
                  <p:spPr bwMode="gray">
                    <a:xfrm>
                      <a:off x="880" y="1279"/>
                      <a:ext cx="2930" cy="381"/>
                    </a:xfrm>
                    <a:prstGeom prst="roundRect">
                      <a:avLst>
                        <a:gd name="adj" fmla="val 50000"/>
                      </a:avLst>
                    </a:prstGeom>
                    <a:gradFill rotWithShape="1">
                      <a:gsLst>
                        <a:gs pos="0">
                          <a:schemeClr val="bg2"/>
                        </a:gs>
                        <a:gs pos="100000">
                          <a:schemeClr val="bg2">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grpSp>
              <p:sp>
                <p:nvSpPr>
                  <p:cNvPr id="14" name="Rectangle 13"/>
                  <p:cNvSpPr/>
                  <p:nvPr/>
                </p:nvSpPr>
                <p:spPr>
                  <a:xfrm>
                    <a:off x="8779054" y="1519210"/>
                    <a:ext cx="99956" cy="369332"/>
                  </a:xfrm>
                  <a:prstGeom prst="rect">
                    <a:avLst/>
                  </a:prstGeom>
                </p:spPr>
                <p:txBody>
                  <a:bodyPr wrap="none">
                    <a:spAutoFit/>
                  </a:bodyPr>
                  <a:lstStyle/>
                  <a:p>
                    <a:pPr eaLnBrk="0" fontAlgn="base" hangingPunct="0">
                      <a:spcBef>
                        <a:spcPct val="0"/>
                      </a:spcBef>
                      <a:spcAft>
                        <a:spcPct val="0"/>
                      </a:spcAft>
                    </a:pPr>
                    <a:endParaRPr lang="fa-IR" dirty="0">
                      <a:solidFill>
                        <a:prstClr val="black"/>
                      </a:solidFill>
                      <a:latin typeface="Times New Roman" pitchFamily="18" charset="0"/>
                      <a:cs typeface="B Roya" panose="00000400000000000000" pitchFamily="2" charset="-78"/>
                    </a:endParaRPr>
                  </a:p>
                </p:txBody>
              </p:sp>
            </p:grpSp>
            <p:sp>
              <p:nvSpPr>
                <p:cNvPr id="12" name="Rectangle 11"/>
                <p:cNvSpPr/>
                <p:nvPr/>
              </p:nvSpPr>
              <p:spPr>
                <a:xfrm>
                  <a:off x="265047" y="1402178"/>
                  <a:ext cx="8575275" cy="369332"/>
                </a:xfrm>
                <a:prstGeom prst="rect">
                  <a:avLst/>
                </a:prstGeom>
              </p:spPr>
              <p:txBody>
                <a:bodyPr wrap="square">
                  <a:spAutoFit/>
                </a:bodyPr>
                <a:lstStyle/>
                <a:p>
                  <a:pPr eaLnBrk="0" fontAlgn="base" hangingPunct="0">
                    <a:spcBef>
                      <a:spcPct val="0"/>
                    </a:spcBef>
                    <a:spcAft>
                      <a:spcPct val="0"/>
                    </a:spcAft>
                  </a:pPr>
                  <a:endParaRPr lang="en-US" dirty="0">
                    <a:solidFill>
                      <a:prstClr val="black"/>
                    </a:solidFill>
                    <a:latin typeface="Times New Roman" pitchFamily="18" charset="0"/>
                    <a:cs typeface="B Roya" panose="00000400000000000000" pitchFamily="2" charset="-78"/>
                  </a:endParaRPr>
                </a:p>
              </p:txBody>
            </p:sp>
          </p:grpSp>
          <p:sp>
            <p:nvSpPr>
              <p:cNvPr id="10" name="Rectangle 9"/>
              <p:cNvSpPr/>
              <p:nvPr/>
            </p:nvSpPr>
            <p:spPr>
              <a:xfrm>
                <a:off x="223455" y="1636114"/>
                <a:ext cx="8748686" cy="461665"/>
              </a:xfrm>
              <a:prstGeom prst="rect">
                <a:avLst/>
              </a:prstGeom>
            </p:spPr>
            <p:txBody>
              <a:bodyPr wrap="square">
                <a:spAutoFit/>
              </a:bodyPr>
              <a:lstStyle/>
              <a:p>
                <a:pPr eaLnBrk="0" fontAlgn="base" hangingPunct="0">
                  <a:spcBef>
                    <a:spcPct val="0"/>
                  </a:spcBef>
                  <a:spcAft>
                    <a:spcPct val="0"/>
                  </a:spcAft>
                </a:pPr>
                <a:endParaRPr lang="en-US" sz="2400" dirty="0">
                  <a:solidFill>
                    <a:prstClr val="black"/>
                  </a:solidFill>
                  <a:latin typeface="Times New Roman" pitchFamily="18" charset="0"/>
                  <a:cs typeface="B Roya" panose="00000400000000000000" pitchFamily="2" charset="-78"/>
                </a:endParaRPr>
              </a:p>
            </p:txBody>
          </p:sp>
        </p:grpSp>
        <p:sp>
          <p:nvSpPr>
            <p:cNvPr id="6" name="Rectangle 5"/>
            <p:cNvSpPr/>
            <p:nvPr/>
          </p:nvSpPr>
          <p:spPr>
            <a:xfrm>
              <a:off x="2581176" y="1444593"/>
              <a:ext cx="3546164" cy="388696"/>
            </a:xfrm>
            <a:prstGeom prst="rect">
              <a:avLst/>
            </a:prstGeom>
          </p:spPr>
          <p:txBody>
            <a:bodyPr wrap="none">
              <a:spAutoFit/>
            </a:bodyPr>
            <a:lstStyle/>
            <a:p>
              <a:pPr eaLnBrk="0" fontAlgn="base" hangingPunct="0">
                <a:lnSpc>
                  <a:spcPct val="107000"/>
                </a:lnSpc>
                <a:spcAft>
                  <a:spcPts val="800"/>
                </a:spcAft>
                <a:tabLst>
                  <a:tab pos="4084955" algn="l"/>
                </a:tabLst>
              </a:pPr>
              <a:r>
                <a:rPr lang="fa-IR" b="1" dirty="0">
                  <a:solidFill>
                    <a:prstClr val="black"/>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B Roya" panose="00000400000000000000" pitchFamily="2" charset="-78"/>
                </a:rPr>
                <a:t>جمعیت موجود درسال 1363</a:t>
              </a: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 2050000 نفر</a:t>
              </a:r>
              <a:endParaRPr lang="en-US" sz="1400" dirty="0">
                <a:solidFill>
                  <a:prstClr val="black"/>
                </a:solidFill>
                <a:latin typeface="Calibri" panose="020F0502020204030204" pitchFamily="34" charset="0"/>
                <a:ea typeface="Calibri" panose="020F0502020204030204" pitchFamily="34" charset="0"/>
                <a:cs typeface="B Roya" panose="00000400000000000000" pitchFamily="2" charset="-78"/>
              </a:endParaRPr>
            </a:p>
          </p:txBody>
        </p:sp>
      </p:grpSp>
      <p:grpSp>
        <p:nvGrpSpPr>
          <p:cNvPr id="19" name="Group 18"/>
          <p:cNvGrpSpPr/>
          <p:nvPr/>
        </p:nvGrpSpPr>
        <p:grpSpPr>
          <a:xfrm>
            <a:off x="6661394" y="2176889"/>
            <a:ext cx="2337671" cy="710892"/>
            <a:chOff x="6645498" y="2239678"/>
            <a:chExt cx="2337671" cy="710892"/>
          </a:xfrm>
        </p:grpSpPr>
        <p:grpSp>
          <p:nvGrpSpPr>
            <p:cNvPr id="20" name="Group 19"/>
            <p:cNvGrpSpPr/>
            <p:nvPr/>
          </p:nvGrpSpPr>
          <p:grpSpPr>
            <a:xfrm>
              <a:off x="6645498" y="2239678"/>
              <a:ext cx="2337671" cy="710892"/>
              <a:chOff x="401739" y="2868957"/>
              <a:chExt cx="8484016" cy="710892"/>
            </a:xfrm>
          </p:grpSpPr>
          <p:grpSp>
            <p:nvGrpSpPr>
              <p:cNvPr id="22" name="Group 21"/>
              <p:cNvGrpSpPr/>
              <p:nvPr/>
            </p:nvGrpSpPr>
            <p:grpSpPr>
              <a:xfrm>
                <a:off x="401739" y="2868957"/>
                <a:ext cx="8484016" cy="710892"/>
                <a:chOff x="481936" y="2493184"/>
                <a:chExt cx="8484016" cy="710892"/>
              </a:xfrm>
            </p:grpSpPr>
            <p:grpSp>
              <p:nvGrpSpPr>
                <p:cNvPr id="24" name="Group 23"/>
                <p:cNvGrpSpPr/>
                <p:nvPr/>
              </p:nvGrpSpPr>
              <p:grpSpPr>
                <a:xfrm>
                  <a:off x="481936" y="2493184"/>
                  <a:ext cx="8484016" cy="710892"/>
                  <a:chOff x="274129" y="4229525"/>
                  <a:chExt cx="6563366" cy="718349"/>
                </a:xfrm>
              </p:grpSpPr>
              <p:grpSp>
                <p:nvGrpSpPr>
                  <p:cNvPr id="26" name="Group 33"/>
                  <p:cNvGrpSpPr>
                    <a:grpSpLocks/>
                  </p:cNvGrpSpPr>
                  <p:nvPr/>
                </p:nvGrpSpPr>
                <p:grpSpPr bwMode="auto">
                  <a:xfrm>
                    <a:off x="274129" y="4229525"/>
                    <a:ext cx="6563366" cy="718349"/>
                    <a:chOff x="888" y="2879"/>
                    <a:chExt cx="2930" cy="393"/>
                  </a:xfrm>
                </p:grpSpPr>
                <p:sp>
                  <p:nvSpPr>
                    <p:cNvPr id="28" name="AutoShape 18"/>
                    <p:cNvSpPr>
                      <a:spLocks noChangeArrowheads="1"/>
                    </p:cNvSpPr>
                    <p:nvPr/>
                  </p:nvSpPr>
                  <p:spPr bwMode="gray">
                    <a:xfrm>
                      <a:off x="888" y="2895"/>
                      <a:ext cx="2928" cy="377"/>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sp>
                  <p:nvSpPr>
                    <p:cNvPr id="29" name="AutoShape 19"/>
                    <p:cNvSpPr>
                      <a:spLocks noChangeArrowheads="1"/>
                    </p:cNvSpPr>
                    <p:nvPr/>
                  </p:nvSpPr>
                  <p:spPr bwMode="gray">
                    <a:xfrm>
                      <a:off x="888" y="2879"/>
                      <a:ext cx="2930" cy="381"/>
                    </a:xfrm>
                    <a:prstGeom prst="roundRect">
                      <a:avLst>
                        <a:gd name="adj" fmla="val 50000"/>
                      </a:avLst>
                    </a:prstGeom>
                    <a:gradFill rotWithShape="1">
                      <a:gsLst>
                        <a:gs pos="0">
                          <a:schemeClr val="folHlink"/>
                        </a:gs>
                        <a:gs pos="100000">
                          <a:schemeClr val="folHlink">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grpSp>
              <p:sp>
                <p:nvSpPr>
                  <p:cNvPr id="27" name="TextBox 26"/>
                  <p:cNvSpPr txBox="1"/>
                  <p:nvPr/>
                </p:nvSpPr>
                <p:spPr>
                  <a:xfrm>
                    <a:off x="487231" y="4376847"/>
                    <a:ext cx="6345784" cy="380090"/>
                  </a:xfrm>
                  <a:prstGeom prst="rect">
                    <a:avLst/>
                  </a:prstGeom>
                  <a:noFill/>
                </p:spPr>
                <p:txBody>
                  <a:bodyPr wrap="square" rtlCol="0">
                    <a:spAutoFit/>
                  </a:bodyPr>
                  <a:lstStyle/>
                  <a:p>
                    <a:pPr eaLnBrk="0" fontAlgn="base" hangingPunct="0">
                      <a:spcBef>
                        <a:spcPct val="0"/>
                      </a:spcBef>
                      <a:spcAft>
                        <a:spcPct val="0"/>
                      </a:spcAft>
                    </a:pPr>
                    <a:endParaRPr lang="en-US" dirty="0">
                      <a:solidFill>
                        <a:prstClr val="black"/>
                      </a:solidFill>
                      <a:latin typeface="Times New Roman" pitchFamily="18" charset="0"/>
                      <a:cs typeface="B Roya" panose="00000400000000000000" pitchFamily="2" charset="-78"/>
                    </a:endParaRPr>
                  </a:p>
                </p:txBody>
              </p:sp>
            </p:grpSp>
            <p:sp>
              <p:nvSpPr>
                <p:cNvPr id="25" name="Rectangle 24"/>
                <p:cNvSpPr/>
                <p:nvPr/>
              </p:nvSpPr>
              <p:spPr>
                <a:xfrm>
                  <a:off x="522227" y="2520535"/>
                  <a:ext cx="8229599" cy="369332"/>
                </a:xfrm>
                <a:prstGeom prst="rect">
                  <a:avLst/>
                </a:prstGeom>
              </p:spPr>
              <p:txBody>
                <a:bodyPr wrap="square">
                  <a:spAutoFit/>
                </a:bodyPr>
                <a:lstStyle/>
                <a:p>
                  <a:pPr eaLnBrk="0" fontAlgn="base" hangingPunct="0">
                    <a:spcBef>
                      <a:spcPct val="0"/>
                    </a:spcBef>
                    <a:spcAft>
                      <a:spcPct val="0"/>
                    </a:spcAft>
                  </a:pPr>
                  <a:endParaRPr lang="en-US" dirty="0">
                    <a:solidFill>
                      <a:prstClr val="black"/>
                    </a:solidFill>
                    <a:latin typeface="Times New Roman" pitchFamily="18" charset="0"/>
                  </a:endParaRPr>
                </a:p>
              </p:txBody>
            </p:sp>
          </p:grpSp>
          <p:sp>
            <p:nvSpPr>
              <p:cNvPr id="23" name="Rectangle 22"/>
              <p:cNvSpPr/>
              <p:nvPr/>
            </p:nvSpPr>
            <p:spPr>
              <a:xfrm>
                <a:off x="583372" y="2921125"/>
                <a:ext cx="8269890" cy="388696"/>
              </a:xfrm>
              <a:prstGeom prst="rect">
                <a:avLst/>
              </a:prstGeom>
            </p:spPr>
            <p:txBody>
              <a:bodyPr wrap="square">
                <a:spAutoFit/>
              </a:bodyPr>
              <a:lstStyle/>
              <a:p>
                <a:pPr eaLnBrk="0" fontAlgn="base" hangingPunct="0">
                  <a:lnSpc>
                    <a:spcPct val="107000"/>
                  </a:lnSpc>
                  <a:spcAft>
                    <a:spcPts val="800"/>
                  </a:spcAft>
                  <a:tabLst>
                    <a:tab pos="4084955" algn="l"/>
                  </a:tabLst>
                </a:pP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 </a:t>
                </a:r>
                <a:endParaRPr lang="en-US" sz="1100" dirty="0">
                  <a:solidFill>
                    <a:prstClr val="black"/>
                  </a:solidFill>
                  <a:latin typeface="Calibri" panose="020F0502020204030204" pitchFamily="34" charset="0"/>
                  <a:ea typeface="Calibri" panose="020F0502020204030204" pitchFamily="34" charset="0"/>
                  <a:cs typeface="Arial" panose="020B0604020202020204" pitchFamily="34" charset="0"/>
                </a:endParaRPr>
              </a:p>
            </p:txBody>
          </p:sp>
        </p:grpSp>
        <p:sp>
          <p:nvSpPr>
            <p:cNvPr id="8" name="Rectangle 7"/>
            <p:cNvSpPr/>
            <p:nvPr/>
          </p:nvSpPr>
          <p:spPr>
            <a:xfrm>
              <a:off x="6833140" y="2385471"/>
              <a:ext cx="1903085" cy="388696"/>
            </a:xfrm>
            <a:prstGeom prst="rect">
              <a:avLst/>
            </a:prstGeom>
          </p:spPr>
          <p:txBody>
            <a:bodyPr wrap="none">
              <a:spAutoFit/>
            </a:bodyPr>
            <a:lstStyle/>
            <a:p>
              <a:pPr eaLnBrk="0" fontAlgn="base" hangingPunct="0">
                <a:lnSpc>
                  <a:spcPct val="107000"/>
                </a:lnSpc>
                <a:spcAft>
                  <a:spcPts val="800"/>
                </a:spcAft>
                <a:tabLst>
                  <a:tab pos="4084955" algn="l"/>
                </a:tabLst>
              </a:pPr>
              <a:r>
                <a:rPr lang="fa-IR" b="1" dirty="0">
                  <a:solidFill>
                    <a:prstClr val="black"/>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B Roya" panose="00000400000000000000" pitchFamily="2" charset="-78"/>
                </a:rPr>
                <a:t>افق پیش </a:t>
              </a:r>
              <a:r>
                <a:rPr lang="fa-IR" b="1" dirty="0">
                  <a:solidFill>
                    <a:prstClr val="black"/>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B Roya" panose="00000400000000000000" pitchFamily="2" charset="-78"/>
                </a:rPr>
                <a:t>بینی: </a:t>
              </a: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25 </a:t>
              </a: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ساله</a:t>
              </a:r>
              <a:endParaRPr lang="en-US" sz="1400" dirty="0">
                <a:solidFill>
                  <a:prstClr val="black"/>
                </a:solidFill>
                <a:latin typeface="Calibri" panose="020F0502020204030204" pitchFamily="34" charset="0"/>
                <a:ea typeface="Calibri" panose="020F0502020204030204" pitchFamily="34" charset="0"/>
                <a:cs typeface="B Roya" panose="00000400000000000000" pitchFamily="2" charset="-78"/>
              </a:endParaRPr>
            </a:p>
          </p:txBody>
        </p:sp>
      </p:grpSp>
      <p:grpSp>
        <p:nvGrpSpPr>
          <p:cNvPr id="16" name="Group 15"/>
          <p:cNvGrpSpPr/>
          <p:nvPr/>
        </p:nvGrpSpPr>
        <p:grpSpPr>
          <a:xfrm>
            <a:off x="3236706" y="3064397"/>
            <a:ext cx="5812400" cy="722193"/>
            <a:chOff x="908998" y="2948136"/>
            <a:chExt cx="5812400" cy="722193"/>
          </a:xfrm>
        </p:grpSpPr>
        <p:grpSp>
          <p:nvGrpSpPr>
            <p:cNvPr id="56" name="Group 55"/>
            <p:cNvGrpSpPr/>
            <p:nvPr/>
          </p:nvGrpSpPr>
          <p:grpSpPr>
            <a:xfrm>
              <a:off x="984898" y="2948136"/>
              <a:ext cx="5736500" cy="722193"/>
              <a:chOff x="164488" y="1636114"/>
              <a:chExt cx="8899550" cy="722193"/>
            </a:xfrm>
          </p:grpSpPr>
          <p:grpSp>
            <p:nvGrpSpPr>
              <p:cNvPr id="57" name="Group 56"/>
              <p:cNvGrpSpPr/>
              <p:nvPr/>
            </p:nvGrpSpPr>
            <p:grpSpPr>
              <a:xfrm>
                <a:off x="164488" y="1661794"/>
                <a:ext cx="8899550" cy="696513"/>
                <a:chOff x="265047" y="1296996"/>
                <a:chExt cx="8686404" cy="623887"/>
              </a:xfrm>
            </p:grpSpPr>
            <p:grpSp>
              <p:nvGrpSpPr>
                <p:cNvPr id="59" name="Group 58"/>
                <p:cNvGrpSpPr/>
                <p:nvPr/>
              </p:nvGrpSpPr>
              <p:grpSpPr>
                <a:xfrm>
                  <a:off x="328484" y="1296996"/>
                  <a:ext cx="8622967" cy="623887"/>
                  <a:chOff x="4937473" y="1414028"/>
                  <a:chExt cx="4089864" cy="623887"/>
                </a:xfrm>
              </p:grpSpPr>
              <p:grpSp>
                <p:nvGrpSpPr>
                  <p:cNvPr id="61" name="Group 31"/>
                  <p:cNvGrpSpPr>
                    <a:grpSpLocks/>
                  </p:cNvGrpSpPr>
                  <p:nvPr/>
                </p:nvGrpSpPr>
                <p:grpSpPr bwMode="auto">
                  <a:xfrm>
                    <a:off x="4937473" y="1414028"/>
                    <a:ext cx="4089864" cy="623887"/>
                    <a:chOff x="880" y="1279"/>
                    <a:chExt cx="2930" cy="393"/>
                  </a:xfrm>
                </p:grpSpPr>
                <p:sp>
                  <p:nvSpPr>
                    <p:cNvPr id="63" name="AutoShape 6"/>
                    <p:cNvSpPr>
                      <a:spLocks noChangeArrowheads="1"/>
                    </p:cNvSpPr>
                    <p:nvPr/>
                  </p:nvSpPr>
                  <p:spPr bwMode="gray">
                    <a:xfrm>
                      <a:off x="880" y="1295"/>
                      <a:ext cx="2928" cy="377"/>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sp>
                  <p:nvSpPr>
                    <p:cNvPr id="64" name="AutoShape 7"/>
                    <p:cNvSpPr>
                      <a:spLocks noChangeArrowheads="1"/>
                    </p:cNvSpPr>
                    <p:nvPr/>
                  </p:nvSpPr>
                  <p:spPr bwMode="gray">
                    <a:xfrm>
                      <a:off x="880" y="1279"/>
                      <a:ext cx="2930" cy="381"/>
                    </a:xfrm>
                    <a:prstGeom prst="roundRect">
                      <a:avLst>
                        <a:gd name="adj" fmla="val 50000"/>
                      </a:avLst>
                    </a:prstGeom>
                    <a:gradFill rotWithShape="1">
                      <a:gsLst>
                        <a:gs pos="0">
                          <a:schemeClr val="bg2"/>
                        </a:gs>
                        <a:gs pos="100000">
                          <a:schemeClr val="bg2">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grpSp>
              <p:sp>
                <p:nvSpPr>
                  <p:cNvPr id="62" name="Rectangle 61"/>
                  <p:cNvSpPr/>
                  <p:nvPr/>
                </p:nvSpPr>
                <p:spPr>
                  <a:xfrm>
                    <a:off x="8779054" y="1519210"/>
                    <a:ext cx="99956" cy="369332"/>
                  </a:xfrm>
                  <a:prstGeom prst="rect">
                    <a:avLst/>
                  </a:prstGeom>
                </p:spPr>
                <p:txBody>
                  <a:bodyPr wrap="none">
                    <a:spAutoFit/>
                  </a:bodyPr>
                  <a:lstStyle/>
                  <a:p>
                    <a:pPr eaLnBrk="0" fontAlgn="base" hangingPunct="0">
                      <a:spcBef>
                        <a:spcPct val="0"/>
                      </a:spcBef>
                      <a:spcAft>
                        <a:spcPct val="0"/>
                      </a:spcAft>
                    </a:pPr>
                    <a:endParaRPr lang="fa-IR" dirty="0">
                      <a:solidFill>
                        <a:prstClr val="black"/>
                      </a:solidFill>
                      <a:latin typeface="Times New Roman" pitchFamily="18" charset="0"/>
                      <a:cs typeface="B Roya" panose="00000400000000000000" pitchFamily="2" charset="-78"/>
                    </a:endParaRPr>
                  </a:p>
                </p:txBody>
              </p:sp>
            </p:grpSp>
            <p:sp>
              <p:nvSpPr>
                <p:cNvPr id="60" name="Rectangle 59"/>
                <p:cNvSpPr/>
                <p:nvPr/>
              </p:nvSpPr>
              <p:spPr>
                <a:xfrm>
                  <a:off x="265047" y="1402178"/>
                  <a:ext cx="8575275" cy="369332"/>
                </a:xfrm>
                <a:prstGeom prst="rect">
                  <a:avLst/>
                </a:prstGeom>
              </p:spPr>
              <p:txBody>
                <a:bodyPr wrap="square">
                  <a:spAutoFit/>
                </a:bodyPr>
                <a:lstStyle/>
                <a:p>
                  <a:pPr eaLnBrk="0" fontAlgn="base" hangingPunct="0">
                    <a:spcBef>
                      <a:spcPct val="0"/>
                    </a:spcBef>
                    <a:spcAft>
                      <a:spcPct val="0"/>
                    </a:spcAft>
                  </a:pPr>
                  <a:endParaRPr lang="en-US" dirty="0">
                    <a:solidFill>
                      <a:prstClr val="black"/>
                    </a:solidFill>
                    <a:latin typeface="Times New Roman" pitchFamily="18" charset="0"/>
                    <a:cs typeface="B Roya" panose="00000400000000000000" pitchFamily="2" charset="-78"/>
                  </a:endParaRPr>
                </a:p>
              </p:txBody>
            </p:sp>
          </p:grpSp>
          <p:sp>
            <p:nvSpPr>
              <p:cNvPr id="58" name="Rectangle 57"/>
              <p:cNvSpPr/>
              <p:nvPr/>
            </p:nvSpPr>
            <p:spPr>
              <a:xfrm>
                <a:off x="223455" y="1636114"/>
                <a:ext cx="8748686" cy="461665"/>
              </a:xfrm>
              <a:prstGeom prst="rect">
                <a:avLst/>
              </a:prstGeom>
            </p:spPr>
            <p:txBody>
              <a:bodyPr wrap="square">
                <a:spAutoFit/>
              </a:bodyPr>
              <a:lstStyle/>
              <a:p>
                <a:pPr eaLnBrk="0" fontAlgn="base" hangingPunct="0">
                  <a:spcBef>
                    <a:spcPct val="0"/>
                  </a:spcBef>
                  <a:spcAft>
                    <a:spcPct val="0"/>
                  </a:spcAft>
                </a:pPr>
                <a:endParaRPr lang="en-US" sz="2400" dirty="0">
                  <a:solidFill>
                    <a:prstClr val="black"/>
                  </a:solidFill>
                  <a:latin typeface="Times New Roman" pitchFamily="18" charset="0"/>
                  <a:cs typeface="B Roya" panose="00000400000000000000" pitchFamily="2" charset="-78"/>
                </a:endParaRPr>
              </a:p>
            </p:txBody>
          </p:sp>
        </p:grpSp>
        <p:sp>
          <p:nvSpPr>
            <p:cNvPr id="13" name="Rectangle 12"/>
            <p:cNvSpPr/>
            <p:nvPr/>
          </p:nvSpPr>
          <p:spPr>
            <a:xfrm>
              <a:off x="908998" y="3084502"/>
              <a:ext cx="5736500" cy="388696"/>
            </a:xfrm>
            <a:prstGeom prst="rect">
              <a:avLst/>
            </a:prstGeom>
          </p:spPr>
          <p:txBody>
            <a:bodyPr wrap="square">
              <a:spAutoFit/>
            </a:bodyPr>
            <a:lstStyle/>
            <a:p>
              <a:pPr eaLnBrk="0" fontAlgn="base" hangingPunct="0">
                <a:lnSpc>
                  <a:spcPct val="107000"/>
                </a:lnSpc>
                <a:spcAft>
                  <a:spcPts val="800"/>
                </a:spcAft>
                <a:tabLst>
                  <a:tab pos="4084955" algn="l"/>
                </a:tabLst>
              </a:pPr>
              <a:r>
                <a:rPr lang="fa-IR" b="1" dirty="0">
                  <a:solidFill>
                    <a:prstClr val="black"/>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B Roya" panose="00000400000000000000" pitchFamily="2" charset="-78"/>
                </a:rPr>
                <a:t>جمعیت پیش بینی شده</a:t>
              </a: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:6/7 ملیون (انفجار جمعیتی در </a:t>
              </a: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منطقه </a:t>
              </a: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خواهد انجامید)</a:t>
              </a:r>
              <a:endParaRPr lang="en-US" sz="1400" dirty="0">
                <a:solidFill>
                  <a:prstClr val="black"/>
                </a:solidFill>
                <a:latin typeface="Calibri" panose="020F0502020204030204" pitchFamily="34" charset="0"/>
                <a:ea typeface="Calibri" panose="020F0502020204030204" pitchFamily="34" charset="0"/>
                <a:cs typeface="B Roya" panose="00000400000000000000" pitchFamily="2" charset="-78"/>
              </a:endParaRPr>
            </a:p>
          </p:txBody>
        </p:sp>
      </p:grpSp>
      <p:grpSp>
        <p:nvGrpSpPr>
          <p:cNvPr id="31" name="Group 30"/>
          <p:cNvGrpSpPr/>
          <p:nvPr/>
        </p:nvGrpSpPr>
        <p:grpSpPr>
          <a:xfrm>
            <a:off x="24447" y="4009705"/>
            <a:ext cx="9071094" cy="724434"/>
            <a:chOff x="0" y="3844846"/>
            <a:chExt cx="9071094" cy="724434"/>
          </a:xfrm>
        </p:grpSpPr>
        <p:grpSp>
          <p:nvGrpSpPr>
            <p:cNvPr id="84" name="Group 83"/>
            <p:cNvGrpSpPr/>
            <p:nvPr/>
          </p:nvGrpSpPr>
          <p:grpSpPr>
            <a:xfrm>
              <a:off x="0" y="3858388"/>
              <a:ext cx="9035138" cy="710892"/>
              <a:chOff x="401739" y="2868957"/>
              <a:chExt cx="8484016" cy="710892"/>
            </a:xfrm>
          </p:grpSpPr>
          <p:grpSp>
            <p:nvGrpSpPr>
              <p:cNvPr id="85" name="Group 84"/>
              <p:cNvGrpSpPr/>
              <p:nvPr/>
            </p:nvGrpSpPr>
            <p:grpSpPr>
              <a:xfrm>
                <a:off x="401739" y="2868957"/>
                <a:ext cx="8484016" cy="710892"/>
                <a:chOff x="481936" y="2493184"/>
                <a:chExt cx="8484016" cy="710892"/>
              </a:xfrm>
            </p:grpSpPr>
            <p:grpSp>
              <p:nvGrpSpPr>
                <p:cNvPr id="87" name="Group 86"/>
                <p:cNvGrpSpPr/>
                <p:nvPr/>
              </p:nvGrpSpPr>
              <p:grpSpPr>
                <a:xfrm>
                  <a:off x="481936" y="2493184"/>
                  <a:ext cx="8484016" cy="710892"/>
                  <a:chOff x="274129" y="4229525"/>
                  <a:chExt cx="6563366" cy="718349"/>
                </a:xfrm>
              </p:grpSpPr>
              <p:grpSp>
                <p:nvGrpSpPr>
                  <p:cNvPr id="89" name="Group 33"/>
                  <p:cNvGrpSpPr>
                    <a:grpSpLocks/>
                  </p:cNvGrpSpPr>
                  <p:nvPr/>
                </p:nvGrpSpPr>
                <p:grpSpPr bwMode="auto">
                  <a:xfrm>
                    <a:off x="274129" y="4229525"/>
                    <a:ext cx="6563366" cy="718349"/>
                    <a:chOff x="888" y="2879"/>
                    <a:chExt cx="2930" cy="393"/>
                  </a:xfrm>
                </p:grpSpPr>
                <p:sp>
                  <p:nvSpPr>
                    <p:cNvPr id="91" name="AutoShape 18"/>
                    <p:cNvSpPr>
                      <a:spLocks noChangeArrowheads="1"/>
                    </p:cNvSpPr>
                    <p:nvPr/>
                  </p:nvSpPr>
                  <p:spPr bwMode="gray">
                    <a:xfrm>
                      <a:off x="888" y="2895"/>
                      <a:ext cx="2928" cy="377"/>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sp>
                  <p:nvSpPr>
                    <p:cNvPr id="92" name="AutoShape 19"/>
                    <p:cNvSpPr>
                      <a:spLocks noChangeArrowheads="1"/>
                    </p:cNvSpPr>
                    <p:nvPr/>
                  </p:nvSpPr>
                  <p:spPr bwMode="gray">
                    <a:xfrm>
                      <a:off x="888" y="2879"/>
                      <a:ext cx="2930" cy="381"/>
                    </a:xfrm>
                    <a:prstGeom prst="roundRect">
                      <a:avLst>
                        <a:gd name="adj" fmla="val 50000"/>
                      </a:avLst>
                    </a:prstGeom>
                    <a:gradFill rotWithShape="1">
                      <a:gsLst>
                        <a:gs pos="0">
                          <a:schemeClr val="folHlink"/>
                        </a:gs>
                        <a:gs pos="100000">
                          <a:schemeClr val="folHlink">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grpSp>
              <p:sp>
                <p:nvSpPr>
                  <p:cNvPr id="90" name="TextBox 89"/>
                  <p:cNvSpPr txBox="1"/>
                  <p:nvPr/>
                </p:nvSpPr>
                <p:spPr>
                  <a:xfrm>
                    <a:off x="487231" y="4376847"/>
                    <a:ext cx="6345784" cy="380090"/>
                  </a:xfrm>
                  <a:prstGeom prst="rect">
                    <a:avLst/>
                  </a:prstGeom>
                  <a:noFill/>
                </p:spPr>
                <p:txBody>
                  <a:bodyPr wrap="square" rtlCol="0">
                    <a:spAutoFit/>
                  </a:bodyPr>
                  <a:lstStyle/>
                  <a:p>
                    <a:pPr eaLnBrk="0" fontAlgn="base" hangingPunct="0">
                      <a:spcBef>
                        <a:spcPct val="0"/>
                      </a:spcBef>
                      <a:spcAft>
                        <a:spcPct val="0"/>
                      </a:spcAft>
                    </a:pPr>
                    <a:endParaRPr lang="en-US" dirty="0">
                      <a:solidFill>
                        <a:prstClr val="black"/>
                      </a:solidFill>
                      <a:latin typeface="Times New Roman" pitchFamily="18" charset="0"/>
                      <a:cs typeface="B Roya" panose="00000400000000000000" pitchFamily="2" charset="-78"/>
                    </a:endParaRPr>
                  </a:p>
                </p:txBody>
              </p:sp>
            </p:grpSp>
            <p:sp>
              <p:nvSpPr>
                <p:cNvPr id="88" name="Rectangle 87"/>
                <p:cNvSpPr/>
                <p:nvPr/>
              </p:nvSpPr>
              <p:spPr>
                <a:xfrm>
                  <a:off x="522227" y="2520535"/>
                  <a:ext cx="8229599" cy="369332"/>
                </a:xfrm>
                <a:prstGeom prst="rect">
                  <a:avLst/>
                </a:prstGeom>
              </p:spPr>
              <p:txBody>
                <a:bodyPr wrap="square">
                  <a:spAutoFit/>
                </a:bodyPr>
                <a:lstStyle/>
                <a:p>
                  <a:pPr eaLnBrk="0" fontAlgn="base" hangingPunct="0">
                    <a:spcBef>
                      <a:spcPct val="0"/>
                    </a:spcBef>
                    <a:spcAft>
                      <a:spcPct val="0"/>
                    </a:spcAft>
                  </a:pPr>
                  <a:endParaRPr lang="en-US" dirty="0">
                    <a:solidFill>
                      <a:prstClr val="black"/>
                    </a:solidFill>
                    <a:latin typeface="Times New Roman" pitchFamily="18" charset="0"/>
                  </a:endParaRPr>
                </a:p>
              </p:txBody>
            </p:sp>
          </p:grpSp>
          <p:sp>
            <p:nvSpPr>
              <p:cNvPr id="86" name="Rectangle 85"/>
              <p:cNvSpPr/>
              <p:nvPr/>
            </p:nvSpPr>
            <p:spPr>
              <a:xfrm>
                <a:off x="583372" y="2921125"/>
                <a:ext cx="8269890" cy="388696"/>
              </a:xfrm>
              <a:prstGeom prst="rect">
                <a:avLst/>
              </a:prstGeom>
            </p:spPr>
            <p:txBody>
              <a:bodyPr wrap="square">
                <a:spAutoFit/>
              </a:bodyPr>
              <a:lstStyle/>
              <a:p>
                <a:pPr eaLnBrk="0" fontAlgn="base" hangingPunct="0">
                  <a:lnSpc>
                    <a:spcPct val="107000"/>
                  </a:lnSpc>
                  <a:spcAft>
                    <a:spcPts val="800"/>
                  </a:spcAft>
                  <a:tabLst>
                    <a:tab pos="4084955" algn="l"/>
                  </a:tabLst>
                </a:pP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 </a:t>
                </a:r>
                <a:endParaRPr lang="en-US" sz="1100" dirty="0">
                  <a:solidFill>
                    <a:prstClr val="black"/>
                  </a:solidFill>
                  <a:latin typeface="Calibri" panose="020F0502020204030204" pitchFamily="34" charset="0"/>
                  <a:ea typeface="Calibri" panose="020F0502020204030204" pitchFamily="34" charset="0"/>
                  <a:cs typeface="Arial" panose="020B0604020202020204" pitchFamily="34" charset="0"/>
                </a:endParaRPr>
              </a:p>
            </p:txBody>
          </p:sp>
        </p:grpSp>
        <p:sp>
          <p:nvSpPr>
            <p:cNvPr id="30" name="Rectangle 29"/>
            <p:cNvSpPr/>
            <p:nvPr/>
          </p:nvSpPr>
          <p:spPr>
            <a:xfrm>
              <a:off x="0" y="3844846"/>
              <a:ext cx="9071094" cy="685059"/>
            </a:xfrm>
            <a:prstGeom prst="rect">
              <a:avLst/>
            </a:prstGeom>
          </p:spPr>
          <p:txBody>
            <a:bodyPr wrap="square">
              <a:spAutoFit/>
            </a:bodyPr>
            <a:lstStyle/>
            <a:p>
              <a:pPr eaLnBrk="0" fontAlgn="base" hangingPunct="0">
                <a:lnSpc>
                  <a:spcPct val="107000"/>
                </a:lnSpc>
                <a:spcAft>
                  <a:spcPts val="800"/>
                </a:spcAft>
                <a:tabLst>
                  <a:tab pos="4084955" algn="l"/>
                </a:tabLst>
              </a:pP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درصورت اتخاذ بهترین سیاست ها و برنامه ها در جهت کنترل رشد جمعیت و پایین </a:t>
              </a: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آوردن </a:t>
              </a: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و متوقف کردن میزان مهاجرت به منطقه </a:t>
              </a: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می‌توان </a:t>
              </a: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احتمال داد که جمعیت در ده سال آینده از 1/3 و در 25 سال آینده از 4/4 ملیون نفر تجاوز نکند.</a:t>
              </a:r>
              <a:endParaRPr lang="en-US" sz="1400" dirty="0">
                <a:solidFill>
                  <a:prstClr val="black"/>
                </a:solidFill>
                <a:latin typeface="Calibri" panose="020F0502020204030204" pitchFamily="34" charset="0"/>
                <a:ea typeface="Calibri" panose="020F0502020204030204" pitchFamily="34" charset="0"/>
                <a:cs typeface="B Roya" panose="00000400000000000000" pitchFamily="2" charset="-78"/>
              </a:endParaRPr>
            </a:p>
          </p:txBody>
        </p:sp>
      </p:grpSp>
      <p:grpSp>
        <p:nvGrpSpPr>
          <p:cNvPr id="33" name="Group 32"/>
          <p:cNvGrpSpPr/>
          <p:nvPr/>
        </p:nvGrpSpPr>
        <p:grpSpPr>
          <a:xfrm>
            <a:off x="141408" y="4905834"/>
            <a:ext cx="8848425" cy="753447"/>
            <a:chOff x="211640" y="4569291"/>
            <a:chExt cx="8524585" cy="753447"/>
          </a:xfrm>
        </p:grpSpPr>
        <p:grpSp>
          <p:nvGrpSpPr>
            <p:cNvPr id="94" name="Group 93"/>
            <p:cNvGrpSpPr/>
            <p:nvPr/>
          </p:nvGrpSpPr>
          <p:grpSpPr>
            <a:xfrm>
              <a:off x="368682" y="4569291"/>
              <a:ext cx="8367543" cy="722193"/>
              <a:chOff x="164488" y="1636114"/>
              <a:chExt cx="8899550" cy="722193"/>
            </a:xfrm>
          </p:grpSpPr>
          <p:grpSp>
            <p:nvGrpSpPr>
              <p:cNvPr id="95" name="Group 94"/>
              <p:cNvGrpSpPr/>
              <p:nvPr/>
            </p:nvGrpSpPr>
            <p:grpSpPr>
              <a:xfrm>
                <a:off x="164488" y="1661794"/>
                <a:ext cx="8899550" cy="696513"/>
                <a:chOff x="265047" y="1296996"/>
                <a:chExt cx="8686404" cy="623887"/>
              </a:xfrm>
            </p:grpSpPr>
            <p:grpSp>
              <p:nvGrpSpPr>
                <p:cNvPr id="97" name="Group 96"/>
                <p:cNvGrpSpPr/>
                <p:nvPr/>
              </p:nvGrpSpPr>
              <p:grpSpPr>
                <a:xfrm>
                  <a:off x="328484" y="1296996"/>
                  <a:ext cx="8622967" cy="623887"/>
                  <a:chOff x="4937473" y="1414028"/>
                  <a:chExt cx="4089864" cy="623887"/>
                </a:xfrm>
              </p:grpSpPr>
              <p:grpSp>
                <p:nvGrpSpPr>
                  <p:cNvPr id="99" name="Group 31"/>
                  <p:cNvGrpSpPr>
                    <a:grpSpLocks/>
                  </p:cNvGrpSpPr>
                  <p:nvPr/>
                </p:nvGrpSpPr>
                <p:grpSpPr bwMode="auto">
                  <a:xfrm>
                    <a:off x="4937473" y="1414028"/>
                    <a:ext cx="4089864" cy="623887"/>
                    <a:chOff x="880" y="1279"/>
                    <a:chExt cx="2930" cy="393"/>
                  </a:xfrm>
                </p:grpSpPr>
                <p:sp>
                  <p:nvSpPr>
                    <p:cNvPr id="101" name="AutoShape 6"/>
                    <p:cNvSpPr>
                      <a:spLocks noChangeArrowheads="1"/>
                    </p:cNvSpPr>
                    <p:nvPr/>
                  </p:nvSpPr>
                  <p:spPr bwMode="gray">
                    <a:xfrm>
                      <a:off x="880" y="1295"/>
                      <a:ext cx="2928" cy="377"/>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sp>
                  <p:nvSpPr>
                    <p:cNvPr id="102" name="AutoShape 7"/>
                    <p:cNvSpPr>
                      <a:spLocks noChangeArrowheads="1"/>
                    </p:cNvSpPr>
                    <p:nvPr/>
                  </p:nvSpPr>
                  <p:spPr bwMode="gray">
                    <a:xfrm>
                      <a:off x="880" y="1279"/>
                      <a:ext cx="2930" cy="381"/>
                    </a:xfrm>
                    <a:prstGeom prst="roundRect">
                      <a:avLst>
                        <a:gd name="adj" fmla="val 50000"/>
                      </a:avLst>
                    </a:prstGeom>
                    <a:gradFill rotWithShape="1">
                      <a:gsLst>
                        <a:gs pos="0">
                          <a:schemeClr val="bg2"/>
                        </a:gs>
                        <a:gs pos="100000">
                          <a:schemeClr val="bg2">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grpSp>
              <p:sp>
                <p:nvSpPr>
                  <p:cNvPr id="100" name="Rectangle 99"/>
                  <p:cNvSpPr/>
                  <p:nvPr/>
                </p:nvSpPr>
                <p:spPr>
                  <a:xfrm>
                    <a:off x="8779054" y="1519210"/>
                    <a:ext cx="99956" cy="369332"/>
                  </a:xfrm>
                  <a:prstGeom prst="rect">
                    <a:avLst/>
                  </a:prstGeom>
                </p:spPr>
                <p:txBody>
                  <a:bodyPr wrap="none">
                    <a:spAutoFit/>
                  </a:bodyPr>
                  <a:lstStyle/>
                  <a:p>
                    <a:pPr eaLnBrk="0" fontAlgn="base" hangingPunct="0">
                      <a:spcBef>
                        <a:spcPct val="0"/>
                      </a:spcBef>
                      <a:spcAft>
                        <a:spcPct val="0"/>
                      </a:spcAft>
                    </a:pPr>
                    <a:endParaRPr lang="fa-IR" dirty="0">
                      <a:solidFill>
                        <a:prstClr val="black"/>
                      </a:solidFill>
                      <a:latin typeface="Times New Roman" pitchFamily="18" charset="0"/>
                      <a:cs typeface="B Roya" panose="00000400000000000000" pitchFamily="2" charset="-78"/>
                    </a:endParaRPr>
                  </a:p>
                </p:txBody>
              </p:sp>
            </p:grpSp>
            <p:sp>
              <p:nvSpPr>
                <p:cNvPr id="98" name="Rectangle 97"/>
                <p:cNvSpPr/>
                <p:nvPr/>
              </p:nvSpPr>
              <p:spPr>
                <a:xfrm>
                  <a:off x="265047" y="1402178"/>
                  <a:ext cx="8575275" cy="369332"/>
                </a:xfrm>
                <a:prstGeom prst="rect">
                  <a:avLst/>
                </a:prstGeom>
              </p:spPr>
              <p:txBody>
                <a:bodyPr wrap="square">
                  <a:spAutoFit/>
                </a:bodyPr>
                <a:lstStyle/>
                <a:p>
                  <a:pPr eaLnBrk="0" fontAlgn="base" hangingPunct="0">
                    <a:spcBef>
                      <a:spcPct val="0"/>
                    </a:spcBef>
                    <a:spcAft>
                      <a:spcPct val="0"/>
                    </a:spcAft>
                  </a:pPr>
                  <a:endParaRPr lang="en-US" dirty="0">
                    <a:solidFill>
                      <a:prstClr val="black"/>
                    </a:solidFill>
                    <a:latin typeface="Times New Roman" pitchFamily="18" charset="0"/>
                    <a:cs typeface="B Roya" panose="00000400000000000000" pitchFamily="2" charset="-78"/>
                  </a:endParaRPr>
                </a:p>
              </p:txBody>
            </p:sp>
          </p:grpSp>
          <p:sp>
            <p:nvSpPr>
              <p:cNvPr id="96" name="Rectangle 95"/>
              <p:cNvSpPr/>
              <p:nvPr/>
            </p:nvSpPr>
            <p:spPr>
              <a:xfrm>
                <a:off x="223455" y="1636114"/>
                <a:ext cx="8748686" cy="461665"/>
              </a:xfrm>
              <a:prstGeom prst="rect">
                <a:avLst/>
              </a:prstGeom>
            </p:spPr>
            <p:txBody>
              <a:bodyPr wrap="square">
                <a:spAutoFit/>
              </a:bodyPr>
              <a:lstStyle/>
              <a:p>
                <a:pPr eaLnBrk="0" fontAlgn="base" hangingPunct="0">
                  <a:spcBef>
                    <a:spcPct val="0"/>
                  </a:spcBef>
                  <a:spcAft>
                    <a:spcPct val="0"/>
                  </a:spcAft>
                </a:pPr>
                <a:endParaRPr lang="en-US" sz="2400" dirty="0">
                  <a:solidFill>
                    <a:prstClr val="black"/>
                  </a:solidFill>
                  <a:latin typeface="Times New Roman" pitchFamily="18" charset="0"/>
                  <a:cs typeface="B Roya" panose="00000400000000000000" pitchFamily="2" charset="-78"/>
                </a:endParaRPr>
              </a:p>
            </p:txBody>
          </p:sp>
        </p:grpSp>
        <p:sp>
          <p:nvSpPr>
            <p:cNvPr id="32" name="Rectangle 31"/>
            <p:cNvSpPr/>
            <p:nvPr/>
          </p:nvSpPr>
          <p:spPr>
            <a:xfrm>
              <a:off x="211640" y="4637679"/>
              <a:ext cx="8513745" cy="685059"/>
            </a:xfrm>
            <a:prstGeom prst="rect">
              <a:avLst/>
            </a:prstGeom>
          </p:spPr>
          <p:txBody>
            <a:bodyPr wrap="square">
              <a:spAutoFit/>
            </a:bodyPr>
            <a:lstStyle/>
            <a:p>
              <a:pPr eaLnBrk="0" fontAlgn="base" hangingPunct="0">
                <a:lnSpc>
                  <a:spcPct val="107000"/>
                </a:lnSpc>
                <a:spcAft>
                  <a:spcPts val="800"/>
                </a:spcAft>
                <a:tabLst>
                  <a:tab pos="4084955" algn="l"/>
                </a:tabLst>
              </a:pP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برنامه ریزان طرح منطقه اصفهان اسکان بخشی از جمعیت شهری منطقه را در نقاط مسکونی روستایی و نقاط مسکونی با عملکرد غالب کشاورزی پیشنهاد داده اند.</a:t>
              </a:r>
              <a:endParaRPr lang="en-US" sz="1400" dirty="0">
                <a:solidFill>
                  <a:prstClr val="black"/>
                </a:solidFill>
                <a:latin typeface="Calibri" panose="020F0502020204030204" pitchFamily="34" charset="0"/>
                <a:ea typeface="Calibri" panose="020F0502020204030204" pitchFamily="34" charset="0"/>
                <a:cs typeface="B Roya" panose="00000400000000000000" pitchFamily="2" charset="-78"/>
              </a:endParaRPr>
            </a:p>
          </p:txBody>
        </p:sp>
      </p:grpSp>
    </p:spTree>
    <p:extLst>
      <p:ext uri="{BB962C8B-B14F-4D97-AF65-F5344CB8AC3E}">
        <p14:creationId xmlns:p14="http://schemas.microsoft.com/office/powerpoint/2010/main" val="2650148581"/>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500"/>
                                        <p:tgtEl>
                                          <p:spTgt spid="1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500"/>
                                        <p:tgtEl>
                                          <p:spTgt spid="1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fade">
                                      <p:cBhvr>
                                        <p:cTn id="22" dur="500"/>
                                        <p:tgtEl>
                                          <p:spTgt spid="31"/>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3"/>
                                        </p:tgtEl>
                                        <p:attrNameLst>
                                          <p:attrName>style.visibility</p:attrName>
                                        </p:attrNameLst>
                                      </p:cBhvr>
                                      <p:to>
                                        <p:strVal val="visible"/>
                                      </p:to>
                                    </p:set>
                                    <p:animEffect transition="in" filter="fade">
                                      <p:cBhvr>
                                        <p:cTn id="27"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51270" y="202454"/>
            <a:ext cx="837127" cy="400110"/>
          </a:xfrm>
          <a:prstGeom prst="rect">
            <a:avLst/>
          </a:prstGeom>
          <a:noFill/>
        </p:spPr>
        <p:txBody>
          <a:bodyPr wrap="square" rtlCol="0">
            <a:spAutoFit/>
          </a:bodyPr>
          <a:lstStyle/>
          <a:p>
            <a:pPr algn="l" rtl="0" eaLnBrk="0" fontAlgn="base" hangingPunct="0">
              <a:spcBef>
                <a:spcPct val="0"/>
              </a:spcBef>
              <a:spcAft>
                <a:spcPct val="0"/>
              </a:spcAft>
            </a:pPr>
            <a:r>
              <a:rPr lang="fa-IR" sz="2000" dirty="0">
                <a:solidFill>
                  <a:prstClr val="black"/>
                </a:solidFill>
                <a:latin typeface="Times New Roman" pitchFamily="18" charset="0"/>
                <a:cs typeface="B Titr" panose="00000700000000000000" pitchFamily="2" charset="-78"/>
              </a:rPr>
              <a:t>شناخت</a:t>
            </a:r>
            <a:endParaRPr lang="en-US" sz="2000" dirty="0">
              <a:solidFill>
                <a:prstClr val="black"/>
              </a:solidFill>
              <a:latin typeface="Times New Roman" pitchFamily="18" charset="0"/>
              <a:cs typeface="B Titr" panose="00000700000000000000" pitchFamily="2" charset="-78"/>
            </a:endParaRPr>
          </a:p>
        </p:txBody>
      </p:sp>
      <p:sp>
        <p:nvSpPr>
          <p:cNvPr id="3" name="TextBox 2"/>
          <p:cNvSpPr txBox="1"/>
          <p:nvPr/>
        </p:nvSpPr>
        <p:spPr>
          <a:xfrm>
            <a:off x="1603537" y="202454"/>
            <a:ext cx="837127" cy="400110"/>
          </a:xfrm>
          <a:prstGeom prst="rect">
            <a:avLst/>
          </a:prstGeom>
          <a:noFill/>
        </p:spPr>
        <p:txBody>
          <a:bodyPr wrap="square" rtlCol="0">
            <a:spAutoFit/>
          </a:bodyPr>
          <a:lstStyle/>
          <a:p>
            <a:pPr algn="l" rtl="0" eaLnBrk="0" fontAlgn="base" hangingPunct="0">
              <a:spcBef>
                <a:spcPct val="0"/>
              </a:spcBef>
              <a:spcAft>
                <a:spcPct val="0"/>
              </a:spcAft>
            </a:pPr>
            <a:r>
              <a:rPr lang="fa-IR" sz="2000" dirty="0">
                <a:solidFill>
                  <a:prstClr val="black"/>
                </a:solidFill>
                <a:latin typeface="Times New Roman" pitchFamily="18" charset="0"/>
                <a:cs typeface="B Titr" panose="00000700000000000000" pitchFamily="2" charset="-78"/>
              </a:rPr>
              <a:t>تحلیل</a:t>
            </a:r>
            <a:endParaRPr lang="en-US" sz="2000" dirty="0">
              <a:solidFill>
                <a:prstClr val="black"/>
              </a:solidFill>
              <a:latin typeface="Times New Roman" pitchFamily="18" charset="0"/>
              <a:cs typeface="B Titr" panose="00000700000000000000" pitchFamily="2" charset="-78"/>
            </a:endParaRPr>
          </a:p>
        </p:txBody>
      </p:sp>
      <p:sp>
        <p:nvSpPr>
          <p:cNvPr id="4" name="TextBox 3"/>
          <p:cNvSpPr txBox="1"/>
          <p:nvPr/>
        </p:nvSpPr>
        <p:spPr>
          <a:xfrm>
            <a:off x="368682" y="189575"/>
            <a:ext cx="837127" cy="400110"/>
          </a:xfrm>
          <a:prstGeom prst="rect">
            <a:avLst/>
          </a:prstGeom>
          <a:noFill/>
        </p:spPr>
        <p:txBody>
          <a:bodyPr wrap="square" rtlCol="0">
            <a:spAutoFit/>
          </a:bodyPr>
          <a:lstStyle/>
          <a:p>
            <a:pPr algn="l" rtl="0" eaLnBrk="0" fontAlgn="base" hangingPunct="0">
              <a:spcBef>
                <a:spcPct val="0"/>
              </a:spcBef>
              <a:spcAft>
                <a:spcPct val="0"/>
              </a:spcAft>
            </a:pPr>
            <a:r>
              <a:rPr lang="fa-IR" sz="2000" dirty="0">
                <a:solidFill>
                  <a:prstClr val="black"/>
                </a:solidFill>
                <a:latin typeface="Times New Roman" pitchFamily="18" charset="0"/>
                <a:cs typeface="B Titr" panose="00000700000000000000" pitchFamily="2" charset="-78"/>
              </a:rPr>
              <a:t>طرح</a:t>
            </a:r>
            <a:endParaRPr lang="en-US" sz="2000" dirty="0">
              <a:solidFill>
                <a:prstClr val="black"/>
              </a:solidFill>
              <a:latin typeface="Times New Roman" pitchFamily="18" charset="0"/>
              <a:cs typeface="B Titr" panose="00000700000000000000" pitchFamily="2" charset="-78"/>
            </a:endParaRPr>
          </a:p>
        </p:txBody>
      </p:sp>
      <p:sp>
        <p:nvSpPr>
          <p:cNvPr id="5" name="TextBox 4"/>
          <p:cNvSpPr txBox="1"/>
          <p:nvPr/>
        </p:nvSpPr>
        <p:spPr>
          <a:xfrm>
            <a:off x="3798566" y="150781"/>
            <a:ext cx="3902299" cy="461665"/>
          </a:xfrm>
          <a:prstGeom prst="rect">
            <a:avLst/>
          </a:prstGeom>
          <a:noFill/>
        </p:spPr>
        <p:txBody>
          <a:bodyPr wrap="square" rtlCol="0">
            <a:spAutoFit/>
          </a:bodyPr>
          <a:lstStyle/>
          <a:p>
            <a:pPr eaLnBrk="0" fontAlgn="base" hangingPunct="0">
              <a:spcBef>
                <a:spcPct val="0"/>
              </a:spcBef>
              <a:spcAft>
                <a:spcPct val="0"/>
              </a:spcAft>
            </a:pPr>
            <a:r>
              <a:rPr lang="fa-IR" sz="2400" dirty="0">
                <a:solidFill>
                  <a:prstClr val="white"/>
                </a:solidFill>
                <a:latin typeface="Times New Roman" pitchFamily="18" charset="0"/>
                <a:cs typeface="B Titr" panose="00000700000000000000" pitchFamily="2" charset="-78"/>
              </a:rPr>
              <a:t>پیش بینی بخش آب</a:t>
            </a:r>
            <a:endParaRPr lang="en-US" sz="2400" dirty="0">
              <a:solidFill>
                <a:prstClr val="white"/>
              </a:solidFill>
              <a:latin typeface="Times New Roman" pitchFamily="18" charset="0"/>
              <a:cs typeface="B Titr" panose="00000700000000000000" pitchFamily="2" charset="-78"/>
            </a:endParaRPr>
          </a:p>
        </p:txBody>
      </p:sp>
      <p:grpSp>
        <p:nvGrpSpPr>
          <p:cNvPr id="35" name="Group 34"/>
          <p:cNvGrpSpPr/>
          <p:nvPr/>
        </p:nvGrpSpPr>
        <p:grpSpPr>
          <a:xfrm>
            <a:off x="330895" y="1746489"/>
            <a:ext cx="8656299" cy="722193"/>
            <a:chOff x="368682" y="1244573"/>
            <a:chExt cx="8656299" cy="722193"/>
          </a:xfrm>
        </p:grpSpPr>
        <p:grpSp>
          <p:nvGrpSpPr>
            <p:cNvPr id="7" name="Group 6"/>
            <p:cNvGrpSpPr/>
            <p:nvPr/>
          </p:nvGrpSpPr>
          <p:grpSpPr>
            <a:xfrm>
              <a:off x="368682" y="1244573"/>
              <a:ext cx="8656299" cy="722193"/>
              <a:chOff x="164488" y="1636114"/>
              <a:chExt cx="8899550" cy="722193"/>
            </a:xfrm>
          </p:grpSpPr>
          <p:grpSp>
            <p:nvGrpSpPr>
              <p:cNvPr id="9" name="Group 8"/>
              <p:cNvGrpSpPr/>
              <p:nvPr/>
            </p:nvGrpSpPr>
            <p:grpSpPr>
              <a:xfrm>
                <a:off x="164488" y="1661794"/>
                <a:ext cx="8899550" cy="696513"/>
                <a:chOff x="265047" y="1296996"/>
                <a:chExt cx="8686404" cy="623887"/>
              </a:xfrm>
            </p:grpSpPr>
            <p:grpSp>
              <p:nvGrpSpPr>
                <p:cNvPr id="11" name="Group 10"/>
                <p:cNvGrpSpPr/>
                <p:nvPr/>
              </p:nvGrpSpPr>
              <p:grpSpPr>
                <a:xfrm>
                  <a:off x="328484" y="1296996"/>
                  <a:ext cx="8622967" cy="623887"/>
                  <a:chOff x="4937473" y="1414028"/>
                  <a:chExt cx="4089864" cy="623887"/>
                </a:xfrm>
              </p:grpSpPr>
              <p:grpSp>
                <p:nvGrpSpPr>
                  <p:cNvPr id="15" name="Group 31"/>
                  <p:cNvGrpSpPr>
                    <a:grpSpLocks/>
                  </p:cNvGrpSpPr>
                  <p:nvPr/>
                </p:nvGrpSpPr>
                <p:grpSpPr bwMode="auto">
                  <a:xfrm>
                    <a:off x="4937473" y="1414028"/>
                    <a:ext cx="4089864" cy="623887"/>
                    <a:chOff x="880" y="1279"/>
                    <a:chExt cx="2930" cy="393"/>
                  </a:xfrm>
                </p:grpSpPr>
                <p:sp>
                  <p:nvSpPr>
                    <p:cNvPr id="17" name="AutoShape 6"/>
                    <p:cNvSpPr>
                      <a:spLocks noChangeArrowheads="1"/>
                    </p:cNvSpPr>
                    <p:nvPr/>
                  </p:nvSpPr>
                  <p:spPr bwMode="gray">
                    <a:xfrm>
                      <a:off x="880" y="1295"/>
                      <a:ext cx="2928" cy="377"/>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sp>
                  <p:nvSpPr>
                    <p:cNvPr id="18" name="AutoShape 7"/>
                    <p:cNvSpPr>
                      <a:spLocks noChangeArrowheads="1"/>
                    </p:cNvSpPr>
                    <p:nvPr/>
                  </p:nvSpPr>
                  <p:spPr bwMode="gray">
                    <a:xfrm>
                      <a:off x="880" y="1279"/>
                      <a:ext cx="2930" cy="381"/>
                    </a:xfrm>
                    <a:prstGeom prst="roundRect">
                      <a:avLst>
                        <a:gd name="adj" fmla="val 50000"/>
                      </a:avLst>
                    </a:prstGeom>
                    <a:gradFill rotWithShape="1">
                      <a:gsLst>
                        <a:gs pos="0">
                          <a:schemeClr val="bg2"/>
                        </a:gs>
                        <a:gs pos="100000">
                          <a:schemeClr val="bg2">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grpSp>
              <p:sp>
                <p:nvSpPr>
                  <p:cNvPr id="14" name="Rectangle 13"/>
                  <p:cNvSpPr/>
                  <p:nvPr/>
                </p:nvSpPr>
                <p:spPr>
                  <a:xfrm>
                    <a:off x="8779054" y="1519210"/>
                    <a:ext cx="99956" cy="369332"/>
                  </a:xfrm>
                  <a:prstGeom prst="rect">
                    <a:avLst/>
                  </a:prstGeom>
                </p:spPr>
                <p:txBody>
                  <a:bodyPr wrap="none">
                    <a:spAutoFit/>
                  </a:bodyPr>
                  <a:lstStyle/>
                  <a:p>
                    <a:pPr eaLnBrk="0" fontAlgn="base" hangingPunct="0">
                      <a:spcBef>
                        <a:spcPct val="0"/>
                      </a:spcBef>
                      <a:spcAft>
                        <a:spcPct val="0"/>
                      </a:spcAft>
                    </a:pPr>
                    <a:endParaRPr lang="fa-IR" dirty="0">
                      <a:solidFill>
                        <a:prstClr val="black"/>
                      </a:solidFill>
                      <a:latin typeface="Times New Roman" pitchFamily="18" charset="0"/>
                      <a:cs typeface="B Roya" panose="00000400000000000000" pitchFamily="2" charset="-78"/>
                    </a:endParaRPr>
                  </a:p>
                </p:txBody>
              </p:sp>
            </p:grpSp>
            <p:sp>
              <p:nvSpPr>
                <p:cNvPr id="12" name="Rectangle 11"/>
                <p:cNvSpPr/>
                <p:nvPr/>
              </p:nvSpPr>
              <p:spPr>
                <a:xfrm>
                  <a:off x="265047" y="1402178"/>
                  <a:ext cx="8575275" cy="369332"/>
                </a:xfrm>
                <a:prstGeom prst="rect">
                  <a:avLst/>
                </a:prstGeom>
              </p:spPr>
              <p:txBody>
                <a:bodyPr wrap="square">
                  <a:spAutoFit/>
                </a:bodyPr>
                <a:lstStyle/>
                <a:p>
                  <a:pPr eaLnBrk="0" fontAlgn="base" hangingPunct="0">
                    <a:spcBef>
                      <a:spcPct val="0"/>
                    </a:spcBef>
                    <a:spcAft>
                      <a:spcPct val="0"/>
                    </a:spcAft>
                  </a:pPr>
                  <a:endParaRPr lang="en-US" dirty="0">
                    <a:solidFill>
                      <a:prstClr val="black"/>
                    </a:solidFill>
                    <a:latin typeface="Times New Roman" pitchFamily="18" charset="0"/>
                    <a:cs typeface="B Roya" panose="00000400000000000000" pitchFamily="2" charset="-78"/>
                  </a:endParaRPr>
                </a:p>
              </p:txBody>
            </p:sp>
          </p:grpSp>
          <p:sp>
            <p:nvSpPr>
              <p:cNvPr id="10" name="Rectangle 9"/>
              <p:cNvSpPr/>
              <p:nvPr/>
            </p:nvSpPr>
            <p:spPr>
              <a:xfrm>
                <a:off x="223455" y="1636114"/>
                <a:ext cx="8748686" cy="461665"/>
              </a:xfrm>
              <a:prstGeom prst="rect">
                <a:avLst/>
              </a:prstGeom>
            </p:spPr>
            <p:txBody>
              <a:bodyPr wrap="square">
                <a:spAutoFit/>
              </a:bodyPr>
              <a:lstStyle/>
              <a:p>
                <a:pPr eaLnBrk="0" fontAlgn="base" hangingPunct="0">
                  <a:spcBef>
                    <a:spcPct val="0"/>
                  </a:spcBef>
                  <a:spcAft>
                    <a:spcPct val="0"/>
                  </a:spcAft>
                </a:pPr>
                <a:endParaRPr lang="en-US" sz="2400" dirty="0">
                  <a:solidFill>
                    <a:prstClr val="black"/>
                  </a:solidFill>
                  <a:latin typeface="Times New Roman" pitchFamily="18" charset="0"/>
                  <a:cs typeface="B Roya" panose="00000400000000000000" pitchFamily="2" charset="-78"/>
                </a:endParaRPr>
              </a:p>
            </p:txBody>
          </p:sp>
        </p:grpSp>
        <p:sp>
          <p:nvSpPr>
            <p:cNvPr id="34" name="Rectangle 33"/>
            <p:cNvSpPr/>
            <p:nvPr/>
          </p:nvSpPr>
          <p:spPr>
            <a:xfrm>
              <a:off x="407319" y="1319291"/>
              <a:ext cx="8539767" cy="646331"/>
            </a:xfrm>
            <a:prstGeom prst="rect">
              <a:avLst/>
            </a:prstGeom>
          </p:spPr>
          <p:txBody>
            <a:bodyPr wrap="square">
              <a:spAutoFit/>
            </a:bodyPr>
            <a:lstStyle/>
            <a:p>
              <a:pPr eaLnBrk="0" fontAlgn="base" hangingPunct="0">
                <a:spcBef>
                  <a:spcPct val="0"/>
                </a:spcBef>
                <a:spcAft>
                  <a:spcPct val="0"/>
                </a:spcAft>
              </a:pP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منطقه اصفهان علی رغم آنکه سهم اصلی منابع قابل استفاده آب استان و به خصوص زاینده رود را در اختیار دارد ، از نظر آب در حال حاضر در مضیقه است </a:t>
              </a:r>
              <a:endParaRPr lang="en-US" dirty="0">
                <a:solidFill>
                  <a:prstClr val="black"/>
                </a:solidFill>
                <a:latin typeface="Times New Roman" pitchFamily="18" charset="0"/>
                <a:cs typeface="B Roya" panose="00000400000000000000" pitchFamily="2" charset="-78"/>
              </a:endParaRPr>
            </a:p>
          </p:txBody>
        </p:sp>
      </p:grpSp>
      <p:grpSp>
        <p:nvGrpSpPr>
          <p:cNvPr id="37" name="Group 36"/>
          <p:cNvGrpSpPr/>
          <p:nvPr/>
        </p:nvGrpSpPr>
        <p:grpSpPr>
          <a:xfrm>
            <a:off x="298494" y="2849646"/>
            <a:ext cx="8637102" cy="710892"/>
            <a:chOff x="361964" y="2176889"/>
            <a:chExt cx="8637102" cy="710892"/>
          </a:xfrm>
        </p:grpSpPr>
        <p:grpSp>
          <p:nvGrpSpPr>
            <p:cNvPr id="20" name="Group 19"/>
            <p:cNvGrpSpPr/>
            <p:nvPr/>
          </p:nvGrpSpPr>
          <p:grpSpPr>
            <a:xfrm>
              <a:off x="426038" y="2176889"/>
              <a:ext cx="8573028" cy="710892"/>
              <a:chOff x="401739" y="2868957"/>
              <a:chExt cx="8484016" cy="710892"/>
            </a:xfrm>
          </p:grpSpPr>
          <p:grpSp>
            <p:nvGrpSpPr>
              <p:cNvPr id="22" name="Group 21"/>
              <p:cNvGrpSpPr/>
              <p:nvPr/>
            </p:nvGrpSpPr>
            <p:grpSpPr>
              <a:xfrm>
                <a:off x="401739" y="2868957"/>
                <a:ext cx="8484016" cy="710892"/>
                <a:chOff x="481936" y="2493184"/>
                <a:chExt cx="8484016" cy="710892"/>
              </a:xfrm>
            </p:grpSpPr>
            <p:grpSp>
              <p:nvGrpSpPr>
                <p:cNvPr id="24" name="Group 23"/>
                <p:cNvGrpSpPr/>
                <p:nvPr/>
              </p:nvGrpSpPr>
              <p:grpSpPr>
                <a:xfrm>
                  <a:off x="481936" y="2493184"/>
                  <a:ext cx="8484016" cy="710892"/>
                  <a:chOff x="274129" y="4229525"/>
                  <a:chExt cx="6563366" cy="718349"/>
                </a:xfrm>
              </p:grpSpPr>
              <p:grpSp>
                <p:nvGrpSpPr>
                  <p:cNvPr id="26" name="Group 33"/>
                  <p:cNvGrpSpPr>
                    <a:grpSpLocks/>
                  </p:cNvGrpSpPr>
                  <p:nvPr/>
                </p:nvGrpSpPr>
                <p:grpSpPr bwMode="auto">
                  <a:xfrm>
                    <a:off x="274129" y="4229525"/>
                    <a:ext cx="6563366" cy="718349"/>
                    <a:chOff x="888" y="2879"/>
                    <a:chExt cx="2930" cy="393"/>
                  </a:xfrm>
                </p:grpSpPr>
                <p:sp>
                  <p:nvSpPr>
                    <p:cNvPr id="28" name="AutoShape 18"/>
                    <p:cNvSpPr>
                      <a:spLocks noChangeArrowheads="1"/>
                    </p:cNvSpPr>
                    <p:nvPr/>
                  </p:nvSpPr>
                  <p:spPr bwMode="gray">
                    <a:xfrm>
                      <a:off x="888" y="2895"/>
                      <a:ext cx="2928" cy="377"/>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sp>
                  <p:nvSpPr>
                    <p:cNvPr id="29" name="AutoShape 19"/>
                    <p:cNvSpPr>
                      <a:spLocks noChangeArrowheads="1"/>
                    </p:cNvSpPr>
                    <p:nvPr/>
                  </p:nvSpPr>
                  <p:spPr bwMode="gray">
                    <a:xfrm>
                      <a:off x="888" y="2879"/>
                      <a:ext cx="2930" cy="381"/>
                    </a:xfrm>
                    <a:prstGeom prst="roundRect">
                      <a:avLst>
                        <a:gd name="adj" fmla="val 50000"/>
                      </a:avLst>
                    </a:prstGeom>
                    <a:gradFill rotWithShape="1">
                      <a:gsLst>
                        <a:gs pos="0">
                          <a:schemeClr val="folHlink"/>
                        </a:gs>
                        <a:gs pos="100000">
                          <a:schemeClr val="folHlink">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grpSp>
              <p:sp>
                <p:nvSpPr>
                  <p:cNvPr id="27" name="TextBox 26"/>
                  <p:cNvSpPr txBox="1"/>
                  <p:nvPr/>
                </p:nvSpPr>
                <p:spPr>
                  <a:xfrm>
                    <a:off x="487231" y="4376847"/>
                    <a:ext cx="6345784" cy="380090"/>
                  </a:xfrm>
                  <a:prstGeom prst="rect">
                    <a:avLst/>
                  </a:prstGeom>
                  <a:noFill/>
                </p:spPr>
                <p:txBody>
                  <a:bodyPr wrap="square" rtlCol="0">
                    <a:spAutoFit/>
                  </a:bodyPr>
                  <a:lstStyle/>
                  <a:p>
                    <a:pPr eaLnBrk="0" fontAlgn="base" hangingPunct="0">
                      <a:spcBef>
                        <a:spcPct val="0"/>
                      </a:spcBef>
                      <a:spcAft>
                        <a:spcPct val="0"/>
                      </a:spcAft>
                    </a:pPr>
                    <a:endParaRPr lang="en-US" dirty="0">
                      <a:solidFill>
                        <a:prstClr val="black"/>
                      </a:solidFill>
                      <a:latin typeface="Times New Roman" pitchFamily="18" charset="0"/>
                      <a:cs typeface="B Roya" panose="00000400000000000000" pitchFamily="2" charset="-78"/>
                    </a:endParaRPr>
                  </a:p>
                </p:txBody>
              </p:sp>
            </p:grpSp>
            <p:sp>
              <p:nvSpPr>
                <p:cNvPr id="25" name="Rectangle 24"/>
                <p:cNvSpPr/>
                <p:nvPr/>
              </p:nvSpPr>
              <p:spPr>
                <a:xfrm>
                  <a:off x="522227" y="2520535"/>
                  <a:ext cx="8229599" cy="369332"/>
                </a:xfrm>
                <a:prstGeom prst="rect">
                  <a:avLst/>
                </a:prstGeom>
              </p:spPr>
              <p:txBody>
                <a:bodyPr wrap="square">
                  <a:spAutoFit/>
                </a:bodyPr>
                <a:lstStyle/>
                <a:p>
                  <a:pPr eaLnBrk="0" fontAlgn="base" hangingPunct="0">
                    <a:spcBef>
                      <a:spcPct val="0"/>
                    </a:spcBef>
                    <a:spcAft>
                      <a:spcPct val="0"/>
                    </a:spcAft>
                  </a:pPr>
                  <a:endParaRPr lang="en-US" dirty="0">
                    <a:solidFill>
                      <a:prstClr val="black"/>
                    </a:solidFill>
                    <a:latin typeface="Times New Roman" pitchFamily="18" charset="0"/>
                  </a:endParaRPr>
                </a:p>
              </p:txBody>
            </p:sp>
          </p:grpSp>
          <p:sp>
            <p:nvSpPr>
              <p:cNvPr id="23" name="Rectangle 22"/>
              <p:cNvSpPr/>
              <p:nvPr/>
            </p:nvSpPr>
            <p:spPr>
              <a:xfrm>
                <a:off x="583372" y="2921125"/>
                <a:ext cx="8269890" cy="388696"/>
              </a:xfrm>
              <a:prstGeom prst="rect">
                <a:avLst/>
              </a:prstGeom>
            </p:spPr>
            <p:txBody>
              <a:bodyPr wrap="square">
                <a:spAutoFit/>
              </a:bodyPr>
              <a:lstStyle/>
              <a:p>
                <a:pPr eaLnBrk="0" fontAlgn="base" hangingPunct="0">
                  <a:lnSpc>
                    <a:spcPct val="107000"/>
                  </a:lnSpc>
                  <a:spcAft>
                    <a:spcPts val="800"/>
                  </a:spcAft>
                  <a:tabLst>
                    <a:tab pos="4084955" algn="l"/>
                  </a:tabLst>
                </a:pP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 </a:t>
                </a:r>
                <a:endParaRPr lang="en-US" sz="1100" dirty="0">
                  <a:solidFill>
                    <a:prstClr val="black"/>
                  </a:solidFill>
                  <a:latin typeface="Calibri" panose="020F0502020204030204" pitchFamily="34" charset="0"/>
                  <a:ea typeface="Calibri" panose="020F0502020204030204" pitchFamily="34" charset="0"/>
                  <a:cs typeface="Arial" panose="020B0604020202020204" pitchFamily="34" charset="0"/>
                </a:endParaRPr>
              </a:p>
            </p:txBody>
          </p:sp>
        </p:grpSp>
        <p:sp>
          <p:nvSpPr>
            <p:cNvPr id="36" name="Rectangle 35"/>
            <p:cNvSpPr/>
            <p:nvPr/>
          </p:nvSpPr>
          <p:spPr>
            <a:xfrm>
              <a:off x="361964" y="2181604"/>
              <a:ext cx="8516753" cy="646331"/>
            </a:xfrm>
            <a:prstGeom prst="rect">
              <a:avLst/>
            </a:prstGeom>
          </p:spPr>
          <p:txBody>
            <a:bodyPr wrap="square">
              <a:spAutoFit/>
            </a:bodyPr>
            <a:lstStyle/>
            <a:p>
              <a:pPr eaLnBrk="0" fontAlgn="base" hangingPunct="0">
                <a:spcBef>
                  <a:spcPct val="0"/>
                </a:spcBef>
                <a:spcAft>
                  <a:spcPct val="0"/>
                </a:spcAft>
              </a:pP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در آینده با بهره برداری از تونل دوم و سوم کوهرنگ به حجم آب زاینده رود اضافه شده و بدین ترتیب سهم منطقه از آب زاینده رود به طور کلی افزایش خواهد </a:t>
              </a: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یافت.</a:t>
              </a:r>
              <a:endParaRPr lang="en-US" dirty="0">
                <a:solidFill>
                  <a:prstClr val="black"/>
                </a:solidFill>
                <a:latin typeface="Times New Roman" pitchFamily="18" charset="0"/>
                <a:cs typeface="B Roya" panose="00000400000000000000" pitchFamily="2" charset="-78"/>
              </a:endParaRPr>
            </a:p>
          </p:txBody>
        </p:sp>
      </p:grpSp>
      <p:grpSp>
        <p:nvGrpSpPr>
          <p:cNvPr id="39" name="Group 38"/>
          <p:cNvGrpSpPr/>
          <p:nvPr/>
        </p:nvGrpSpPr>
        <p:grpSpPr>
          <a:xfrm>
            <a:off x="103031" y="3862887"/>
            <a:ext cx="8890183" cy="722193"/>
            <a:chOff x="298491" y="3064397"/>
            <a:chExt cx="8750615" cy="722193"/>
          </a:xfrm>
        </p:grpSpPr>
        <p:grpSp>
          <p:nvGrpSpPr>
            <p:cNvPr id="56" name="Group 55"/>
            <p:cNvGrpSpPr/>
            <p:nvPr/>
          </p:nvGrpSpPr>
          <p:grpSpPr>
            <a:xfrm>
              <a:off x="304416" y="3064397"/>
              <a:ext cx="8744690" cy="722193"/>
              <a:chOff x="164488" y="1636114"/>
              <a:chExt cx="8899550" cy="722193"/>
            </a:xfrm>
          </p:grpSpPr>
          <p:grpSp>
            <p:nvGrpSpPr>
              <p:cNvPr id="57" name="Group 56"/>
              <p:cNvGrpSpPr/>
              <p:nvPr/>
            </p:nvGrpSpPr>
            <p:grpSpPr>
              <a:xfrm>
                <a:off x="164488" y="1661794"/>
                <a:ext cx="8899550" cy="696513"/>
                <a:chOff x="265047" y="1296996"/>
                <a:chExt cx="8686404" cy="623887"/>
              </a:xfrm>
            </p:grpSpPr>
            <p:grpSp>
              <p:nvGrpSpPr>
                <p:cNvPr id="59" name="Group 58"/>
                <p:cNvGrpSpPr/>
                <p:nvPr/>
              </p:nvGrpSpPr>
              <p:grpSpPr>
                <a:xfrm>
                  <a:off x="328484" y="1296996"/>
                  <a:ext cx="8622967" cy="623887"/>
                  <a:chOff x="4937473" y="1414028"/>
                  <a:chExt cx="4089864" cy="623887"/>
                </a:xfrm>
              </p:grpSpPr>
              <p:grpSp>
                <p:nvGrpSpPr>
                  <p:cNvPr id="61" name="Group 31"/>
                  <p:cNvGrpSpPr>
                    <a:grpSpLocks/>
                  </p:cNvGrpSpPr>
                  <p:nvPr/>
                </p:nvGrpSpPr>
                <p:grpSpPr bwMode="auto">
                  <a:xfrm>
                    <a:off x="4937473" y="1414028"/>
                    <a:ext cx="4089864" cy="623887"/>
                    <a:chOff x="880" y="1279"/>
                    <a:chExt cx="2930" cy="393"/>
                  </a:xfrm>
                </p:grpSpPr>
                <p:sp>
                  <p:nvSpPr>
                    <p:cNvPr id="63" name="AutoShape 6"/>
                    <p:cNvSpPr>
                      <a:spLocks noChangeArrowheads="1"/>
                    </p:cNvSpPr>
                    <p:nvPr/>
                  </p:nvSpPr>
                  <p:spPr bwMode="gray">
                    <a:xfrm>
                      <a:off x="880" y="1295"/>
                      <a:ext cx="2928" cy="377"/>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sp>
                  <p:nvSpPr>
                    <p:cNvPr id="64" name="AutoShape 7"/>
                    <p:cNvSpPr>
                      <a:spLocks noChangeArrowheads="1"/>
                    </p:cNvSpPr>
                    <p:nvPr/>
                  </p:nvSpPr>
                  <p:spPr bwMode="gray">
                    <a:xfrm>
                      <a:off x="880" y="1279"/>
                      <a:ext cx="2930" cy="381"/>
                    </a:xfrm>
                    <a:prstGeom prst="roundRect">
                      <a:avLst>
                        <a:gd name="adj" fmla="val 50000"/>
                      </a:avLst>
                    </a:prstGeom>
                    <a:gradFill rotWithShape="1">
                      <a:gsLst>
                        <a:gs pos="0">
                          <a:schemeClr val="bg2"/>
                        </a:gs>
                        <a:gs pos="100000">
                          <a:schemeClr val="bg2">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grpSp>
              <p:sp>
                <p:nvSpPr>
                  <p:cNvPr id="62" name="Rectangle 61"/>
                  <p:cNvSpPr/>
                  <p:nvPr/>
                </p:nvSpPr>
                <p:spPr>
                  <a:xfrm>
                    <a:off x="8779054" y="1519210"/>
                    <a:ext cx="99956" cy="369332"/>
                  </a:xfrm>
                  <a:prstGeom prst="rect">
                    <a:avLst/>
                  </a:prstGeom>
                </p:spPr>
                <p:txBody>
                  <a:bodyPr wrap="none">
                    <a:spAutoFit/>
                  </a:bodyPr>
                  <a:lstStyle/>
                  <a:p>
                    <a:pPr eaLnBrk="0" fontAlgn="base" hangingPunct="0">
                      <a:spcBef>
                        <a:spcPct val="0"/>
                      </a:spcBef>
                      <a:spcAft>
                        <a:spcPct val="0"/>
                      </a:spcAft>
                    </a:pPr>
                    <a:endParaRPr lang="fa-IR" dirty="0">
                      <a:solidFill>
                        <a:prstClr val="black"/>
                      </a:solidFill>
                      <a:latin typeface="Times New Roman" pitchFamily="18" charset="0"/>
                      <a:cs typeface="B Roya" panose="00000400000000000000" pitchFamily="2" charset="-78"/>
                    </a:endParaRPr>
                  </a:p>
                </p:txBody>
              </p:sp>
            </p:grpSp>
            <p:sp>
              <p:nvSpPr>
                <p:cNvPr id="60" name="Rectangle 59"/>
                <p:cNvSpPr/>
                <p:nvPr/>
              </p:nvSpPr>
              <p:spPr>
                <a:xfrm>
                  <a:off x="265047" y="1402178"/>
                  <a:ext cx="8575275" cy="369332"/>
                </a:xfrm>
                <a:prstGeom prst="rect">
                  <a:avLst/>
                </a:prstGeom>
              </p:spPr>
              <p:txBody>
                <a:bodyPr wrap="square">
                  <a:spAutoFit/>
                </a:bodyPr>
                <a:lstStyle/>
                <a:p>
                  <a:pPr eaLnBrk="0" fontAlgn="base" hangingPunct="0">
                    <a:spcBef>
                      <a:spcPct val="0"/>
                    </a:spcBef>
                    <a:spcAft>
                      <a:spcPct val="0"/>
                    </a:spcAft>
                  </a:pPr>
                  <a:endParaRPr lang="en-US" dirty="0">
                    <a:solidFill>
                      <a:prstClr val="black"/>
                    </a:solidFill>
                    <a:latin typeface="Times New Roman" pitchFamily="18" charset="0"/>
                    <a:cs typeface="B Roya" panose="00000400000000000000" pitchFamily="2" charset="-78"/>
                  </a:endParaRPr>
                </a:p>
              </p:txBody>
            </p:sp>
          </p:grpSp>
          <p:sp>
            <p:nvSpPr>
              <p:cNvPr id="58" name="Rectangle 57"/>
              <p:cNvSpPr/>
              <p:nvPr/>
            </p:nvSpPr>
            <p:spPr>
              <a:xfrm>
                <a:off x="223455" y="1636114"/>
                <a:ext cx="8748686" cy="461665"/>
              </a:xfrm>
              <a:prstGeom prst="rect">
                <a:avLst/>
              </a:prstGeom>
            </p:spPr>
            <p:txBody>
              <a:bodyPr wrap="square">
                <a:spAutoFit/>
              </a:bodyPr>
              <a:lstStyle/>
              <a:p>
                <a:pPr eaLnBrk="0" fontAlgn="base" hangingPunct="0">
                  <a:spcBef>
                    <a:spcPct val="0"/>
                  </a:spcBef>
                  <a:spcAft>
                    <a:spcPct val="0"/>
                  </a:spcAft>
                </a:pPr>
                <a:endParaRPr lang="en-US" sz="2400" dirty="0">
                  <a:solidFill>
                    <a:prstClr val="black"/>
                  </a:solidFill>
                  <a:latin typeface="Times New Roman" pitchFamily="18" charset="0"/>
                  <a:cs typeface="B Roya" panose="00000400000000000000" pitchFamily="2" charset="-78"/>
                </a:endParaRPr>
              </a:p>
            </p:txBody>
          </p:sp>
        </p:grpSp>
        <p:sp>
          <p:nvSpPr>
            <p:cNvPr id="38" name="Rectangle 37"/>
            <p:cNvSpPr/>
            <p:nvPr/>
          </p:nvSpPr>
          <p:spPr>
            <a:xfrm>
              <a:off x="298491" y="3065912"/>
              <a:ext cx="8610120" cy="685059"/>
            </a:xfrm>
            <a:prstGeom prst="rect">
              <a:avLst/>
            </a:prstGeom>
          </p:spPr>
          <p:txBody>
            <a:bodyPr wrap="square">
              <a:spAutoFit/>
            </a:bodyPr>
            <a:lstStyle/>
            <a:p>
              <a:pPr eaLnBrk="0" fontAlgn="base" hangingPunct="0">
                <a:lnSpc>
                  <a:spcPct val="107000"/>
                </a:lnSpc>
                <a:spcAft>
                  <a:spcPts val="800"/>
                </a:spcAft>
                <a:tabLst>
                  <a:tab pos="4084955" algn="l"/>
                </a:tabLst>
              </a:pP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به موازات این امر با افزایش کارائی آب در بخش کشاورزی </a:t>
              </a: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و </a:t>
              </a: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با توسعه منطقی صنایع منطقه درجهت ایجاد صنایعی که مصرف آب </a:t>
              </a: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آن‌ها </a:t>
              </a: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کم است، می توان امیدوار بود که آب مورد نیاز منطقه در آینده تامین </a:t>
              </a: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شود.</a:t>
              </a:r>
              <a:endParaRPr lang="en-US" sz="1400" dirty="0">
                <a:solidFill>
                  <a:prstClr val="black"/>
                </a:solidFill>
                <a:latin typeface="Calibri" panose="020F0502020204030204" pitchFamily="34" charset="0"/>
                <a:ea typeface="Calibri" panose="020F0502020204030204" pitchFamily="34" charset="0"/>
                <a:cs typeface="B Roya" panose="00000400000000000000" pitchFamily="2" charset="-78"/>
              </a:endParaRPr>
            </a:p>
          </p:txBody>
        </p:sp>
      </p:grpSp>
    </p:spTree>
    <p:extLst>
      <p:ext uri="{BB962C8B-B14F-4D97-AF65-F5344CB8AC3E}">
        <p14:creationId xmlns:p14="http://schemas.microsoft.com/office/powerpoint/2010/main" val="3352638178"/>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500"/>
                                        <p:tgtEl>
                                          <p:spTgt spid="3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7"/>
                                        </p:tgtEl>
                                        <p:attrNameLst>
                                          <p:attrName>style.visibility</p:attrName>
                                        </p:attrNameLst>
                                      </p:cBhvr>
                                      <p:to>
                                        <p:strVal val="visible"/>
                                      </p:to>
                                    </p:set>
                                    <p:animEffect transition="in" filter="fade">
                                      <p:cBhvr>
                                        <p:cTn id="12" dur="500"/>
                                        <p:tgtEl>
                                          <p:spTgt spid="3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9"/>
                                        </p:tgtEl>
                                        <p:attrNameLst>
                                          <p:attrName>style.visibility</p:attrName>
                                        </p:attrNameLst>
                                      </p:cBhvr>
                                      <p:to>
                                        <p:strVal val="visible"/>
                                      </p:to>
                                    </p:set>
                                    <p:animEffect transition="in" filter="fade">
                                      <p:cBhvr>
                                        <p:cTn id="17"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51270" y="202454"/>
            <a:ext cx="837127" cy="400110"/>
          </a:xfrm>
          <a:prstGeom prst="rect">
            <a:avLst/>
          </a:prstGeom>
          <a:noFill/>
        </p:spPr>
        <p:txBody>
          <a:bodyPr wrap="square" rtlCol="0">
            <a:spAutoFit/>
          </a:bodyPr>
          <a:lstStyle/>
          <a:p>
            <a:pPr algn="l" rtl="0" eaLnBrk="0" fontAlgn="base" hangingPunct="0">
              <a:spcBef>
                <a:spcPct val="0"/>
              </a:spcBef>
              <a:spcAft>
                <a:spcPct val="0"/>
              </a:spcAft>
            </a:pPr>
            <a:r>
              <a:rPr lang="fa-IR" sz="2000" dirty="0">
                <a:solidFill>
                  <a:prstClr val="black"/>
                </a:solidFill>
                <a:latin typeface="Times New Roman" pitchFamily="18" charset="0"/>
                <a:cs typeface="B Titr" panose="00000700000000000000" pitchFamily="2" charset="-78"/>
              </a:rPr>
              <a:t>شناخت</a:t>
            </a:r>
            <a:endParaRPr lang="en-US" sz="2000" dirty="0">
              <a:solidFill>
                <a:prstClr val="black"/>
              </a:solidFill>
              <a:latin typeface="Times New Roman" pitchFamily="18" charset="0"/>
              <a:cs typeface="B Titr" panose="00000700000000000000" pitchFamily="2" charset="-78"/>
            </a:endParaRPr>
          </a:p>
        </p:txBody>
      </p:sp>
      <p:sp>
        <p:nvSpPr>
          <p:cNvPr id="3" name="TextBox 2"/>
          <p:cNvSpPr txBox="1"/>
          <p:nvPr/>
        </p:nvSpPr>
        <p:spPr>
          <a:xfrm>
            <a:off x="1603537" y="202454"/>
            <a:ext cx="837127" cy="400110"/>
          </a:xfrm>
          <a:prstGeom prst="rect">
            <a:avLst/>
          </a:prstGeom>
          <a:noFill/>
        </p:spPr>
        <p:txBody>
          <a:bodyPr wrap="square" rtlCol="0">
            <a:spAutoFit/>
          </a:bodyPr>
          <a:lstStyle/>
          <a:p>
            <a:pPr algn="l" rtl="0" eaLnBrk="0" fontAlgn="base" hangingPunct="0">
              <a:spcBef>
                <a:spcPct val="0"/>
              </a:spcBef>
              <a:spcAft>
                <a:spcPct val="0"/>
              </a:spcAft>
            </a:pPr>
            <a:r>
              <a:rPr lang="fa-IR" sz="2000" dirty="0">
                <a:solidFill>
                  <a:prstClr val="black"/>
                </a:solidFill>
                <a:latin typeface="Times New Roman" pitchFamily="18" charset="0"/>
                <a:cs typeface="B Titr" panose="00000700000000000000" pitchFamily="2" charset="-78"/>
              </a:rPr>
              <a:t>تحلیل</a:t>
            </a:r>
            <a:endParaRPr lang="en-US" sz="2000" dirty="0">
              <a:solidFill>
                <a:prstClr val="black"/>
              </a:solidFill>
              <a:latin typeface="Times New Roman" pitchFamily="18" charset="0"/>
              <a:cs typeface="B Titr" panose="00000700000000000000" pitchFamily="2" charset="-78"/>
            </a:endParaRPr>
          </a:p>
        </p:txBody>
      </p:sp>
      <p:sp>
        <p:nvSpPr>
          <p:cNvPr id="4" name="TextBox 3"/>
          <p:cNvSpPr txBox="1"/>
          <p:nvPr/>
        </p:nvSpPr>
        <p:spPr>
          <a:xfrm>
            <a:off x="368682" y="189575"/>
            <a:ext cx="837127" cy="400110"/>
          </a:xfrm>
          <a:prstGeom prst="rect">
            <a:avLst/>
          </a:prstGeom>
          <a:noFill/>
        </p:spPr>
        <p:txBody>
          <a:bodyPr wrap="square" rtlCol="0">
            <a:spAutoFit/>
          </a:bodyPr>
          <a:lstStyle/>
          <a:p>
            <a:pPr algn="l" rtl="0" eaLnBrk="0" fontAlgn="base" hangingPunct="0">
              <a:spcBef>
                <a:spcPct val="0"/>
              </a:spcBef>
              <a:spcAft>
                <a:spcPct val="0"/>
              </a:spcAft>
            </a:pPr>
            <a:r>
              <a:rPr lang="fa-IR" sz="2000" dirty="0">
                <a:solidFill>
                  <a:prstClr val="black"/>
                </a:solidFill>
                <a:latin typeface="Times New Roman" pitchFamily="18" charset="0"/>
                <a:cs typeface="B Titr" panose="00000700000000000000" pitchFamily="2" charset="-78"/>
              </a:rPr>
              <a:t>طرح</a:t>
            </a:r>
            <a:endParaRPr lang="en-US" sz="2000" dirty="0">
              <a:solidFill>
                <a:prstClr val="black"/>
              </a:solidFill>
              <a:latin typeface="Times New Roman" pitchFamily="18" charset="0"/>
              <a:cs typeface="B Titr" panose="00000700000000000000" pitchFamily="2" charset="-78"/>
            </a:endParaRPr>
          </a:p>
        </p:txBody>
      </p:sp>
      <p:sp>
        <p:nvSpPr>
          <p:cNvPr id="5" name="TextBox 4"/>
          <p:cNvSpPr txBox="1"/>
          <p:nvPr/>
        </p:nvSpPr>
        <p:spPr>
          <a:xfrm>
            <a:off x="3798566" y="150781"/>
            <a:ext cx="3902299" cy="461665"/>
          </a:xfrm>
          <a:prstGeom prst="rect">
            <a:avLst/>
          </a:prstGeom>
          <a:noFill/>
        </p:spPr>
        <p:txBody>
          <a:bodyPr wrap="square" rtlCol="0">
            <a:spAutoFit/>
          </a:bodyPr>
          <a:lstStyle/>
          <a:p>
            <a:pPr eaLnBrk="0" fontAlgn="base" hangingPunct="0">
              <a:spcBef>
                <a:spcPct val="0"/>
              </a:spcBef>
              <a:spcAft>
                <a:spcPct val="0"/>
              </a:spcAft>
            </a:pPr>
            <a:r>
              <a:rPr lang="fa-IR" sz="2400" dirty="0">
                <a:solidFill>
                  <a:prstClr val="white"/>
                </a:solidFill>
                <a:latin typeface="Times New Roman" pitchFamily="18" charset="0"/>
                <a:cs typeface="B Titr" panose="00000700000000000000" pitchFamily="2" charset="-78"/>
              </a:rPr>
              <a:t>پیش بینی بخش کشاورزی</a:t>
            </a:r>
            <a:endParaRPr lang="en-US" sz="2400" dirty="0">
              <a:solidFill>
                <a:prstClr val="white"/>
              </a:solidFill>
              <a:latin typeface="Times New Roman" pitchFamily="18" charset="0"/>
              <a:cs typeface="B Titr" panose="00000700000000000000" pitchFamily="2" charset="-78"/>
            </a:endParaRPr>
          </a:p>
        </p:txBody>
      </p:sp>
      <p:grpSp>
        <p:nvGrpSpPr>
          <p:cNvPr id="8" name="Group 7"/>
          <p:cNvGrpSpPr/>
          <p:nvPr/>
        </p:nvGrpSpPr>
        <p:grpSpPr>
          <a:xfrm>
            <a:off x="380782" y="2035507"/>
            <a:ext cx="8656299" cy="1249820"/>
            <a:chOff x="330895" y="1746489"/>
            <a:chExt cx="8656299" cy="875123"/>
          </a:xfrm>
        </p:grpSpPr>
        <p:grpSp>
          <p:nvGrpSpPr>
            <p:cNvPr id="7" name="Group 6"/>
            <p:cNvGrpSpPr/>
            <p:nvPr/>
          </p:nvGrpSpPr>
          <p:grpSpPr>
            <a:xfrm>
              <a:off x="330895" y="1746489"/>
              <a:ext cx="8656299" cy="722193"/>
              <a:chOff x="164488" y="1636114"/>
              <a:chExt cx="8899550" cy="722193"/>
            </a:xfrm>
          </p:grpSpPr>
          <p:grpSp>
            <p:nvGrpSpPr>
              <p:cNvPr id="9" name="Group 8"/>
              <p:cNvGrpSpPr/>
              <p:nvPr/>
            </p:nvGrpSpPr>
            <p:grpSpPr>
              <a:xfrm>
                <a:off x="164488" y="1661794"/>
                <a:ext cx="8899550" cy="696513"/>
                <a:chOff x="265047" y="1296996"/>
                <a:chExt cx="8686404" cy="623887"/>
              </a:xfrm>
            </p:grpSpPr>
            <p:grpSp>
              <p:nvGrpSpPr>
                <p:cNvPr id="11" name="Group 10"/>
                <p:cNvGrpSpPr/>
                <p:nvPr/>
              </p:nvGrpSpPr>
              <p:grpSpPr>
                <a:xfrm>
                  <a:off x="328484" y="1296996"/>
                  <a:ext cx="8622967" cy="623887"/>
                  <a:chOff x="4937473" y="1414028"/>
                  <a:chExt cx="4089864" cy="623887"/>
                </a:xfrm>
              </p:grpSpPr>
              <p:grpSp>
                <p:nvGrpSpPr>
                  <p:cNvPr id="15" name="Group 31"/>
                  <p:cNvGrpSpPr>
                    <a:grpSpLocks/>
                  </p:cNvGrpSpPr>
                  <p:nvPr/>
                </p:nvGrpSpPr>
                <p:grpSpPr bwMode="auto">
                  <a:xfrm>
                    <a:off x="4937473" y="1414028"/>
                    <a:ext cx="4089864" cy="623887"/>
                    <a:chOff x="880" y="1279"/>
                    <a:chExt cx="2930" cy="393"/>
                  </a:xfrm>
                </p:grpSpPr>
                <p:sp>
                  <p:nvSpPr>
                    <p:cNvPr id="17" name="AutoShape 6"/>
                    <p:cNvSpPr>
                      <a:spLocks noChangeArrowheads="1"/>
                    </p:cNvSpPr>
                    <p:nvPr/>
                  </p:nvSpPr>
                  <p:spPr bwMode="gray">
                    <a:xfrm>
                      <a:off x="880" y="1295"/>
                      <a:ext cx="2928" cy="377"/>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sp>
                  <p:nvSpPr>
                    <p:cNvPr id="18" name="AutoShape 7"/>
                    <p:cNvSpPr>
                      <a:spLocks noChangeArrowheads="1"/>
                    </p:cNvSpPr>
                    <p:nvPr/>
                  </p:nvSpPr>
                  <p:spPr bwMode="gray">
                    <a:xfrm>
                      <a:off x="880" y="1279"/>
                      <a:ext cx="2930" cy="381"/>
                    </a:xfrm>
                    <a:prstGeom prst="roundRect">
                      <a:avLst>
                        <a:gd name="adj" fmla="val 50000"/>
                      </a:avLst>
                    </a:prstGeom>
                    <a:gradFill rotWithShape="1">
                      <a:gsLst>
                        <a:gs pos="0">
                          <a:schemeClr val="bg2"/>
                        </a:gs>
                        <a:gs pos="100000">
                          <a:schemeClr val="bg2">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grpSp>
              <p:sp>
                <p:nvSpPr>
                  <p:cNvPr id="14" name="Rectangle 13"/>
                  <p:cNvSpPr/>
                  <p:nvPr/>
                </p:nvSpPr>
                <p:spPr>
                  <a:xfrm>
                    <a:off x="8779054" y="1519210"/>
                    <a:ext cx="99956" cy="369332"/>
                  </a:xfrm>
                  <a:prstGeom prst="rect">
                    <a:avLst/>
                  </a:prstGeom>
                </p:spPr>
                <p:txBody>
                  <a:bodyPr wrap="none">
                    <a:spAutoFit/>
                  </a:bodyPr>
                  <a:lstStyle/>
                  <a:p>
                    <a:pPr eaLnBrk="0" fontAlgn="base" hangingPunct="0">
                      <a:spcBef>
                        <a:spcPct val="0"/>
                      </a:spcBef>
                      <a:spcAft>
                        <a:spcPct val="0"/>
                      </a:spcAft>
                    </a:pPr>
                    <a:endParaRPr lang="fa-IR" dirty="0">
                      <a:solidFill>
                        <a:prstClr val="black"/>
                      </a:solidFill>
                      <a:latin typeface="Times New Roman" pitchFamily="18" charset="0"/>
                      <a:cs typeface="B Roya" panose="00000400000000000000" pitchFamily="2" charset="-78"/>
                    </a:endParaRPr>
                  </a:p>
                </p:txBody>
              </p:sp>
            </p:grpSp>
            <p:sp>
              <p:nvSpPr>
                <p:cNvPr id="12" name="Rectangle 11"/>
                <p:cNvSpPr/>
                <p:nvPr/>
              </p:nvSpPr>
              <p:spPr>
                <a:xfrm>
                  <a:off x="265047" y="1402178"/>
                  <a:ext cx="8575275" cy="369332"/>
                </a:xfrm>
                <a:prstGeom prst="rect">
                  <a:avLst/>
                </a:prstGeom>
              </p:spPr>
              <p:txBody>
                <a:bodyPr wrap="square">
                  <a:spAutoFit/>
                </a:bodyPr>
                <a:lstStyle/>
                <a:p>
                  <a:pPr eaLnBrk="0" fontAlgn="base" hangingPunct="0">
                    <a:spcBef>
                      <a:spcPct val="0"/>
                    </a:spcBef>
                    <a:spcAft>
                      <a:spcPct val="0"/>
                    </a:spcAft>
                  </a:pPr>
                  <a:endParaRPr lang="en-US" dirty="0">
                    <a:solidFill>
                      <a:prstClr val="black"/>
                    </a:solidFill>
                    <a:latin typeface="Times New Roman" pitchFamily="18" charset="0"/>
                    <a:cs typeface="B Roya" panose="00000400000000000000" pitchFamily="2" charset="-78"/>
                  </a:endParaRPr>
                </a:p>
              </p:txBody>
            </p:sp>
          </p:grpSp>
          <p:sp>
            <p:nvSpPr>
              <p:cNvPr id="10" name="Rectangle 9"/>
              <p:cNvSpPr/>
              <p:nvPr/>
            </p:nvSpPr>
            <p:spPr>
              <a:xfrm>
                <a:off x="223455" y="1636114"/>
                <a:ext cx="8748686" cy="461665"/>
              </a:xfrm>
              <a:prstGeom prst="rect">
                <a:avLst/>
              </a:prstGeom>
            </p:spPr>
            <p:txBody>
              <a:bodyPr wrap="square">
                <a:spAutoFit/>
              </a:bodyPr>
              <a:lstStyle/>
              <a:p>
                <a:pPr eaLnBrk="0" fontAlgn="base" hangingPunct="0">
                  <a:spcBef>
                    <a:spcPct val="0"/>
                  </a:spcBef>
                  <a:spcAft>
                    <a:spcPct val="0"/>
                  </a:spcAft>
                </a:pPr>
                <a:endParaRPr lang="en-US" sz="2400" dirty="0">
                  <a:solidFill>
                    <a:prstClr val="black"/>
                  </a:solidFill>
                  <a:latin typeface="Times New Roman" pitchFamily="18" charset="0"/>
                  <a:cs typeface="B Roya" panose="00000400000000000000" pitchFamily="2" charset="-78"/>
                </a:endParaRPr>
              </a:p>
            </p:txBody>
          </p:sp>
        </p:grpSp>
        <p:sp>
          <p:nvSpPr>
            <p:cNvPr id="6" name="Rectangle 5"/>
            <p:cNvSpPr/>
            <p:nvPr/>
          </p:nvSpPr>
          <p:spPr>
            <a:xfrm>
              <a:off x="516783" y="1781143"/>
              <a:ext cx="8344174" cy="840469"/>
            </a:xfrm>
            <a:prstGeom prst="rect">
              <a:avLst/>
            </a:prstGeom>
          </p:spPr>
          <p:txBody>
            <a:bodyPr wrap="square">
              <a:spAutoFit/>
            </a:bodyPr>
            <a:lstStyle/>
            <a:p>
              <a:pPr algn="justLow" eaLnBrk="0" fontAlgn="base" hangingPunct="0">
                <a:spcBef>
                  <a:spcPct val="0"/>
                </a:spcBef>
                <a:spcAft>
                  <a:spcPct val="0"/>
                </a:spcAft>
              </a:pP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درصورت استفاده صحیح از 100 هزار هکتار زمین کشاورزی و بالا بردن تولید محصولات کشاورزی به ازاء واحد سطح و برنامه ریزی امر تولید به منظور جلوگیری از هرگونه ضایعات می‌توان محصولات کشاورزی مورد نیاز جمعیت 4 </a:t>
              </a: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میلیونی </a:t>
              </a: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منطقه را در آینده تامین نمود که در این صورت خودکفا خواهد بود</a:t>
              </a:r>
              <a:endParaRPr lang="en-US" dirty="0">
                <a:solidFill>
                  <a:prstClr val="black"/>
                </a:solidFill>
                <a:latin typeface="Times New Roman" pitchFamily="18" charset="0"/>
                <a:cs typeface="B Roya" panose="00000400000000000000" pitchFamily="2" charset="-78"/>
              </a:endParaRPr>
            </a:p>
            <a:p>
              <a:pPr algn="justLow" eaLnBrk="0" fontAlgn="base" hangingPunct="0">
                <a:spcBef>
                  <a:spcPct val="0"/>
                </a:spcBef>
                <a:spcAft>
                  <a:spcPct val="0"/>
                </a:spcAft>
              </a:pPr>
              <a:endParaRPr lang="en-US" dirty="0">
                <a:solidFill>
                  <a:prstClr val="black"/>
                </a:solidFill>
                <a:latin typeface="Times New Roman" pitchFamily="18" charset="0"/>
                <a:cs typeface="B Roya" panose="00000400000000000000" pitchFamily="2" charset="-78"/>
              </a:endParaRPr>
            </a:p>
          </p:txBody>
        </p:sp>
      </p:grpSp>
    </p:spTree>
    <p:extLst>
      <p:ext uri="{BB962C8B-B14F-4D97-AF65-F5344CB8AC3E}">
        <p14:creationId xmlns:p14="http://schemas.microsoft.com/office/powerpoint/2010/main" val="1488884552"/>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51270" y="202454"/>
            <a:ext cx="837127" cy="400110"/>
          </a:xfrm>
          <a:prstGeom prst="rect">
            <a:avLst/>
          </a:prstGeom>
          <a:noFill/>
        </p:spPr>
        <p:txBody>
          <a:bodyPr wrap="square" rtlCol="0">
            <a:spAutoFit/>
          </a:bodyPr>
          <a:lstStyle/>
          <a:p>
            <a:pPr algn="l" rtl="0" eaLnBrk="0" fontAlgn="base" hangingPunct="0">
              <a:spcBef>
                <a:spcPct val="0"/>
              </a:spcBef>
              <a:spcAft>
                <a:spcPct val="0"/>
              </a:spcAft>
            </a:pPr>
            <a:r>
              <a:rPr lang="fa-IR" sz="2000" dirty="0">
                <a:solidFill>
                  <a:prstClr val="black"/>
                </a:solidFill>
                <a:latin typeface="Times New Roman" pitchFamily="18" charset="0"/>
                <a:cs typeface="B Titr" panose="00000700000000000000" pitchFamily="2" charset="-78"/>
              </a:rPr>
              <a:t>شناخت</a:t>
            </a:r>
            <a:endParaRPr lang="en-US" sz="2000" dirty="0">
              <a:solidFill>
                <a:prstClr val="black"/>
              </a:solidFill>
              <a:latin typeface="Times New Roman" pitchFamily="18" charset="0"/>
              <a:cs typeface="B Titr" panose="00000700000000000000" pitchFamily="2" charset="-78"/>
            </a:endParaRPr>
          </a:p>
        </p:txBody>
      </p:sp>
      <p:sp>
        <p:nvSpPr>
          <p:cNvPr id="3" name="TextBox 2"/>
          <p:cNvSpPr txBox="1"/>
          <p:nvPr/>
        </p:nvSpPr>
        <p:spPr>
          <a:xfrm>
            <a:off x="1603537" y="202454"/>
            <a:ext cx="837127" cy="400110"/>
          </a:xfrm>
          <a:prstGeom prst="rect">
            <a:avLst/>
          </a:prstGeom>
          <a:noFill/>
        </p:spPr>
        <p:txBody>
          <a:bodyPr wrap="square" rtlCol="0">
            <a:spAutoFit/>
          </a:bodyPr>
          <a:lstStyle/>
          <a:p>
            <a:pPr algn="l" rtl="0" eaLnBrk="0" fontAlgn="base" hangingPunct="0">
              <a:spcBef>
                <a:spcPct val="0"/>
              </a:spcBef>
              <a:spcAft>
                <a:spcPct val="0"/>
              </a:spcAft>
            </a:pPr>
            <a:r>
              <a:rPr lang="fa-IR" sz="2000" dirty="0">
                <a:solidFill>
                  <a:prstClr val="black"/>
                </a:solidFill>
                <a:latin typeface="Times New Roman" pitchFamily="18" charset="0"/>
                <a:cs typeface="B Titr" panose="00000700000000000000" pitchFamily="2" charset="-78"/>
              </a:rPr>
              <a:t>تحلیل</a:t>
            </a:r>
            <a:endParaRPr lang="en-US" sz="2000" dirty="0">
              <a:solidFill>
                <a:prstClr val="black"/>
              </a:solidFill>
              <a:latin typeface="Times New Roman" pitchFamily="18" charset="0"/>
              <a:cs typeface="B Titr" panose="00000700000000000000" pitchFamily="2" charset="-78"/>
            </a:endParaRPr>
          </a:p>
        </p:txBody>
      </p:sp>
      <p:sp>
        <p:nvSpPr>
          <p:cNvPr id="4" name="TextBox 3"/>
          <p:cNvSpPr txBox="1"/>
          <p:nvPr/>
        </p:nvSpPr>
        <p:spPr>
          <a:xfrm>
            <a:off x="368682" y="189575"/>
            <a:ext cx="837127" cy="400110"/>
          </a:xfrm>
          <a:prstGeom prst="rect">
            <a:avLst/>
          </a:prstGeom>
          <a:noFill/>
        </p:spPr>
        <p:txBody>
          <a:bodyPr wrap="square" rtlCol="0">
            <a:spAutoFit/>
          </a:bodyPr>
          <a:lstStyle/>
          <a:p>
            <a:pPr algn="l" rtl="0" eaLnBrk="0" fontAlgn="base" hangingPunct="0">
              <a:spcBef>
                <a:spcPct val="0"/>
              </a:spcBef>
              <a:spcAft>
                <a:spcPct val="0"/>
              </a:spcAft>
            </a:pPr>
            <a:r>
              <a:rPr lang="fa-IR" sz="2000" dirty="0">
                <a:solidFill>
                  <a:prstClr val="black"/>
                </a:solidFill>
                <a:latin typeface="Times New Roman" pitchFamily="18" charset="0"/>
                <a:cs typeface="B Titr" panose="00000700000000000000" pitchFamily="2" charset="-78"/>
              </a:rPr>
              <a:t>طرح</a:t>
            </a:r>
            <a:endParaRPr lang="en-US" sz="2000" dirty="0">
              <a:solidFill>
                <a:prstClr val="black"/>
              </a:solidFill>
              <a:latin typeface="Times New Roman" pitchFamily="18" charset="0"/>
              <a:cs typeface="B Titr" panose="00000700000000000000" pitchFamily="2" charset="-78"/>
            </a:endParaRPr>
          </a:p>
        </p:txBody>
      </p:sp>
      <p:sp>
        <p:nvSpPr>
          <p:cNvPr id="5" name="TextBox 4"/>
          <p:cNvSpPr txBox="1"/>
          <p:nvPr/>
        </p:nvSpPr>
        <p:spPr>
          <a:xfrm>
            <a:off x="3798566" y="150781"/>
            <a:ext cx="3902299" cy="461665"/>
          </a:xfrm>
          <a:prstGeom prst="rect">
            <a:avLst/>
          </a:prstGeom>
          <a:noFill/>
        </p:spPr>
        <p:txBody>
          <a:bodyPr wrap="square" rtlCol="0">
            <a:spAutoFit/>
          </a:bodyPr>
          <a:lstStyle/>
          <a:p>
            <a:pPr eaLnBrk="0" fontAlgn="base" hangingPunct="0">
              <a:spcBef>
                <a:spcPct val="0"/>
              </a:spcBef>
              <a:spcAft>
                <a:spcPct val="0"/>
              </a:spcAft>
            </a:pPr>
            <a:r>
              <a:rPr lang="fa-IR" sz="2400" dirty="0">
                <a:solidFill>
                  <a:prstClr val="white"/>
                </a:solidFill>
                <a:latin typeface="Times New Roman" pitchFamily="18" charset="0"/>
                <a:cs typeface="B Titr" panose="00000700000000000000" pitchFamily="2" charset="-78"/>
              </a:rPr>
              <a:t>پیش بینی بخش صنعت</a:t>
            </a:r>
            <a:endParaRPr lang="en-US" sz="2400" dirty="0">
              <a:solidFill>
                <a:prstClr val="white"/>
              </a:solidFill>
              <a:latin typeface="Times New Roman" pitchFamily="18" charset="0"/>
              <a:cs typeface="B Titr" panose="00000700000000000000" pitchFamily="2" charset="-78"/>
            </a:endParaRPr>
          </a:p>
        </p:txBody>
      </p:sp>
      <p:grpSp>
        <p:nvGrpSpPr>
          <p:cNvPr id="21" name="Group 20"/>
          <p:cNvGrpSpPr/>
          <p:nvPr/>
        </p:nvGrpSpPr>
        <p:grpSpPr>
          <a:xfrm>
            <a:off x="380782" y="2035508"/>
            <a:ext cx="8656299" cy="722193"/>
            <a:chOff x="380782" y="2035508"/>
            <a:chExt cx="8656299" cy="722193"/>
          </a:xfrm>
        </p:grpSpPr>
        <p:grpSp>
          <p:nvGrpSpPr>
            <p:cNvPr id="7" name="Group 6"/>
            <p:cNvGrpSpPr/>
            <p:nvPr/>
          </p:nvGrpSpPr>
          <p:grpSpPr>
            <a:xfrm>
              <a:off x="380782" y="2035508"/>
              <a:ext cx="8656299" cy="722193"/>
              <a:chOff x="164488" y="1636114"/>
              <a:chExt cx="8899550" cy="722193"/>
            </a:xfrm>
          </p:grpSpPr>
          <p:grpSp>
            <p:nvGrpSpPr>
              <p:cNvPr id="9" name="Group 8"/>
              <p:cNvGrpSpPr/>
              <p:nvPr/>
            </p:nvGrpSpPr>
            <p:grpSpPr>
              <a:xfrm>
                <a:off x="164488" y="1661794"/>
                <a:ext cx="8899550" cy="696513"/>
                <a:chOff x="265047" y="1296996"/>
                <a:chExt cx="8686404" cy="623887"/>
              </a:xfrm>
            </p:grpSpPr>
            <p:grpSp>
              <p:nvGrpSpPr>
                <p:cNvPr id="11" name="Group 10"/>
                <p:cNvGrpSpPr/>
                <p:nvPr/>
              </p:nvGrpSpPr>
              <p:grpSpPr>
                <a:xfrm>
                  <a:off x="328484" y="1296996"/>
                  <a:ext cx="8622967" cy="623887"/>
                  <a:chOff x="4937473" y="1414028"/>
                  <a:chExt cx="4089864" cy="623887"/>
                </a:xfrm>
              </p:grpSpPr>
              <p:grpSp>
                <p:nvGrpSpPr>
                  <p:cNvPr id="15" name="Group 31"/>
                  <p:cNvGrpSpPr>
                    <a:grpSpLocks/>
                  </p:cNvGrpSpPr>
                  <p:nvPr/>
                </p:nvGrpSpPr>
                <p:grpSpPr bwMode="auto">
                  <a:xfrm>
                    <a:off x="4937473" y="1414028"/>
                    <a:ext cx="4089864" cy="623887"/>
                    <a:chOff x="880" y="1279"/>
                    <a:chExt cx="2930" cy="393"/>
                  </a:xfrm>
                </p:grpSpPr>
                <p:sp>
                  <p:nvSpPr>
                    <p:cNvPr id="17" name="AutoShape 6"/>
                    <p:cNvSpPr>
                      <a:spLocks noChangeArrowheads="1"/>
                    </p:cNvSpPr>
                    <p:nvPr/>
                  </p:nvSpPr>
                  <p:spPr bwMode="gray">
                    <a:xfrm>
                      <a:off x="880" y="1295"/>
                      <a:ext cx="2928" cy="377"/>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sp>
                  <p:nvSpPr>
                    <p:cNvPr id="18" name="AutoShape 7"/>
                    <p:cNvSpPr>
                      <a:spLocks noChangeArrowheads="1"/>
                    </p:cNvSpPr>
                    <p:nvPr/>
                  </p:nvSpPr>
                  <p:spPr bwMode="gray">
                    <a:xfrm>
                      <a:off x="880" y="1279"/>
                      <a:ext cx="2930" cy="381"/>
                    </a:xfrm>
                    <a:prstGeom prst="roundRect">
                      <a:avLst>
                        <a:gd name="adj" fmla="val 50000"/>
                      </a:avLst>
                    </a:prstGeom>
                    <a:gradFill rotWithShape="1">
                      <a:gsLst>
                        <a:gs pos="0">
                          <a:schemeClr val="bg2"/>
                        </a:gs>
                        <a:gs pos="100000">
                          <a:schemeClr val="bg2">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grpSp>
              <p:sp>
                <p:nvSpPr>
                  <p:cNvPr id="14" name="Rectangle 13"/>
                  <p:cNvSpPr/>
                  <p:nvPr/>
                </p:nvSpPr>
                <p:spPr>
                  <a:xfrm>
                    <a:off x="8779054" y="1519210"/>
                    <a:ext cx="99956" cy="369332"/>
                  </a:xfrm>
                  <a:prstGeom prst="rect">
                    <a:avLst/>
                  </a:prstGeom>
                </p:spPr>
                <p:txBody>
                  <a:bodyPr wrap="none">
                    <a:spAutoFit/>
                  </a:bodyPr>
                  <a:lstStyle/>
                  <a:p>
                    <a:pPr eaLnBrk="0" fontAlgn="base" hangingPunct="0">
                      <a:spcBef>
                        <a:spcPct val="0"/>
                      </a:spcBef>
                      <a:spcAft>
                        <a:spcPct val="0"/>
                      </a:spcAft>
                    </a:pPr>
                    <a:endParaRPr lang="fa-IR" dirty="0">
                      <a:solidFill>
                        <a:prstClr val="black"/>
                      </a:solidFill>
                      <a:latin typeface="Times New Roman" pitchFamily="18" charset="0"/>
                      <a:cs typeface="B Roya" panose="00000400000000000000" pitchFamily="2" charset="-78"/>
                    </a:endParaRPr>
                  </a:p>
                </p:txBody>
              </p:sp>
            </p:grpSp>
            <p:sp>
              <p:nvSpPr>
                <p:cNvPr id="12" name="Rectangle 11"/>
                <p:cNvSpPr/>
                <p:nvPr/>
              </p:nvSpPr>
              <p:spPr>
                <a:xfrm>
                  <a:off x="265047" y="1402178"/>
                  <a:ext cx="8575275" cy="369332"/>
                </a:xfrm>
                <a:prstGeom prst="rect">
                  <a:avLst/>
                </a:prstGeom>
              </p:spPr>
              <p:txBody>
                <a:bodyPr wrap="square">
                  <a:spAutoFit/>
                </a:bodyPr>
                <a:lstStyle/>
                <a:p>
                  <a:pPr eaLnBrk="0" fontAlgn="base" hangingPunct="0">
                    <a:spcBef>
                      <a:spcPct val="0"/>
                    </a:spcBef>
                    <a:spcAft>
                      <a:spcPct val="0"/>
                    </a:spcAft>
                  </a:pPr>
                  <a:endParaRPr lang="en-US" dirty="0">
                    <a:solidFill>
                      <a:prstClr val="black"/>
                    </a:solidFill>
                    <a:latin typeface="Times New Roman" pitchFamily="18" charset="0"/>
                    <a:cs typeface="B Roya" panose="00000400000000000000" pitchFamily="2" charset="-78"/>
                  </a:endParaRPr>
                </a:p>
              </p:txBody>
            </p:sp>
          </p:grpSp>
          <p:sp>
            <p:nvSpPr>
              <p:cNvPr id="10" name="Rectangle 9"/>
              <p:cNvSpPr/>
              <p:nvPr/>
            </p:nvSpPr>
            <p:spPr>
              <a:xfrm>
                <a:off x="223455" y="1636114"/>
                <a:ext cx="8748686" cy="461665"/>
              </a:xfrm>
              <a:prstGeom prst="rect">
                <a:avLst/>
              </a:prstGeom>
            </p:spPr>
            <p:txBody>
              <a:bodyPr wrap="square">
                <a:spAutoFit/>
              </a:bodyPr>
              <a:lstStyle/>
              <a:p>
                <a:pPr eaLnBrk="0" fontAlgn="base" hangingPunct="0">
                  <a:spcBef>
                    <a:spcPct val="0"/>
                  </a:spcBef>
                  <a:spcAft>
                    <a:spcPct val="0"/>
                  </a:spcAft>
                </a:pPr>
                <a:endParaRPr lang="en-US" sz="2400" dirty="0">
                  <a:solidFill>
                    <a:prstClr val="black"/>
                  </a:solidFill>
                  <a:latin typeface="Times New Roman" pitchFamily="18" charset="0"/>
                  <a:cs typeface="B Roya" panose="00000400000000000000" pitchFamily="2" charset="-78"/>
                </a:endParaRPr>
              </a:p>
            </p:txBody>
          </p:sp>
        </p:grpSp>
        <p:sp>
          <p:nvSpPr>
            <p:cNvPr id="19" name="Rectangle 18"/>
            <p:cNvSpPr/>
            <p:nvPr/>
          </p:nvSpPr>
          <p:spPr>
            <a:xfrm>
              <a:off x="432271" y="2045364"/>
              <a:ext cx="8427765" cy="646331"/>
            </a:xfrm>
            <a:prstGeom prst="rect">
              <a:avLst/>
            </a:prstGeom>
          </p:spPr>
          <p:txBody>
            <a:bodyPr wrap="square">
              <a:spAutoFit/>
            </a:bodyPr>
            <a:lstStyle/>
            <a:p>
              <a:pPr eaLnBrk="0" fontAlgn="base" hangingPunct="0">
                <a:spcBef>
                  <a:spcPct val="0"/>
                </a:spcBef>
                <a:spcAft>
                  <a:spcPct val="0"/>
                </a:spcAft>
              </a:pP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با توجه به محدود بودن امکان گسترش کشاورزی منطقه و با توجه به امکانات محدود کشاورزی در جهت جذب نیروی انسانی فعال، رشد صنایع منطقه به منظور بکارگیری ازدیاد جمعیت فعال منطقه گریز ناپذیر خواهد بود</a:t>
              </a:r>
              <a:endParaRPr lang="en-US" dirty="0">
                <a:solidFill>
                  <a:prstClr val="black"/>
                </a:solidFill>
                <a:latin typeface="Times New Roman" pitchFamily="18" charset="0"/>
                <a:cs typeface="B Roya" panose="00000400000000000000" pitchFamily="2" charset="-78"/>
              </a:endParaRPr>
            </a:p>
          </p:txBody>
        </p:sp>
      </p:grpSp>
      <p:grpSp>
        <p:nvGrpSpPr>
          <p:cNvPr id="31" name="Group 30"/>
          <p:cNvGrpSpPr/>
          <p:nvPr/>
        </p:nvGrpSpPr>
        <p:grpSpPr>
          <a:xfrm>
            <a:off x="570002" y="3209343"/>
            <a:ext cx="8333568" cy="743509"/>
            <a:chOff x="570002" y="3209343"/>
            <a:chExt cx="8333568" cy="743509"/>
          </a:xfrm>
        </p:grpSpPr>
        <p:grpSp>
          <p:nvGrpSpPr>
            <p:cNvPr id="20" name="Group 19"/>
            <p:cNvGrpSpPr/>
            <p:nvPr/>
          </p:nvGrpSpPr>
          <p:grpSpPr>
            <a:xfrm>
              <a:off x="599040" y="3209343"/>
              <a:ext cx="8304530" cy="710892"/>
              <a:chOff x="401739" y="2868957"/>
              <a:chExt cx="8484016" cy="710892"/>
            </a:xfrm>
          </p:grpSpPr>
          <p:grpSp>
            <p:nvGrpSpPr>
              <p:cNvPr id="22" name="Group 21"/>
              <p:cNvGrpSpPr/>
              <p:nvPr/>
            </p:nvGrpSpPr>
            <p:grpSpPr>
              <a:xfrm>
                <a:off x="401739" y="2868957"/>
                <a:ext cx="8484016" cy="710892"/>
                <a:chOff x="481936" y="2493184"/>
                <a:chExt cx="8484016" cy="710892"/>
              </a:xfrm>
            </p:grpSpPr>
            <p:grpSp>
              <p:nvGrpSpPr>
                <p:cNvPr id="24" name="Group 23"/>
                <p:cNvGrpSpPr/>
                <p:nvPr/>
              </p:nvGrpSpPr>
              <p:grpSpPr>
                <a:xfrm>
                  <a:off x="481936" y="2493184"/>
                  <a:ext cx="8484016" cy="710892"/>
                  <a:chOff x="274129" y="4229525"/>
                  <a:chExt cx="6563366" cy="718349"/>
                </a:xfrm>
              </p:grpSpPr>
              <p:grpSp>
                <p:nvGrpSpPr>
                  <p:cNvPr id="26" name="Group 33"/>
                  <p:cNvGrpSpPr>
                    <a:grpSpLocks/>
                  </p:cNvGrpSpPr>
                  <p:nvPr/>
                </p:nvGrpSpPr>
                <p:grpSpPr bwMode="auto">
                  <a:xfrm>
                    <a:off x="274129" y="4229525"/>
                    <a:ext cx="6563366" cy="718349"/>
                    <a:chOff x="888" y="2879"/>
                    <a:chExt cx="2930" cy="393"/>
                  </a:xfrm>
                </p:grpSpPr>
                <p:sp>
                  <p:nvSpPr>
                    <p:cNvPr id="28" name="AutoShape 18"/>
                    <p:cNvSpPr>
                      <a:spLocks noChangeArrowheads="1"/>
                    </p:cNvSpPr>
                    <p:nvPr/>
                  </p:nvSpPr>
                  <p:spPr bwMode="gray">
                    <a:xfrm>
                      <a:off x="888" y="2895"/>
                      <a:ext cx="2928" cy="377"/>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sp>
                  <p:nvSpPr>
                    <p:cNvPr id="29" name="AutoShape 19"/>
                    <p:cNvSpPr>
                      <a:spLocks noChangeArrowheads="1"/>
                    </p:cNvSpPr>
                    <p:nvPr/>
                  </p:nvSpPr>
                  <p:spPr bwMode="gray">
                    <a:xfrm>
                      <a:off x="888" y="2879"/>
                      <a:ext cx="2930" cy="381"/>
                    </a:xfrm>
                    <a:prstGeom prst="roundRect">
                      <a:avLst>
                        <a:gd name="adj" fmla="val 50000"/>
                      </a:avLst>
                    </a:prstGeom>
                    <a:gradFill rotWithShape="1">
                      <a:gsLst>
                        <a:gs pos="0">
                          <a:schemeClr val="folHlink"/>
                        </a:gs>
                        <a:gs pos="100000">
                          <a:schemeClr val="folHlink">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grpSp>
              <p:sp>
                <p:nvSpPr>
                  <p:cNvPr id="27" name="TextBox 26"/>
                  <p:cNvSpPr txBox="1"/>
                  <p:nvPr/>
                </p:nvSpPr>
                <p:spPr>
                  <a:xfrm>
                    <a:off x="487231" y="4376847"/>
                    <a:ext cx="6345784" cy="380090"/>
                  </a:xfrm>
                  <a:prstGeom prst="rect">
                    <a:avLst/>
                  </a:prstGeom>
                  <a:noFill/>
                </p:spPr>
                <p:txBody>
                  <a:bodyPr wrap="square" rtlCol="0">
                    <a:spAutoFit/>
                  </a:bodyPr>
                  <a:lstStyle/>
                  <a:p>
                    <a:pPr eaLnBrk="0" fontAlgn="base" hangingPunct="0">
                      <a:spcBef>
                        <a:spcPct val="0"/>
                      </a:spcBef>
                      <a:spcAft>
                        <a:spcPct val="0"/>
                      </a:spcAft>
                    </a:pPr>
                    <a:endParaRPr lang="en-US" dirty="0">
                      <a:solidFill>
                        <a:prstClr val="black"/>
                      </a:solidFill>
                      <a:latin typeface="Times New Roman" pitchFamily="18" charset="0"/>
                      <a:cs typeface="B Roya" panose="00000400000000000000" pitchFamily="2" charset="-78"/>
                    </a:endParaRPr>
                  </a:p>
                </p:txBody>
              </p:sp>
            </p:grpSp>
            <p:sp>
              <p:nvSpPr>
                <p:cNvPr id="25" name="Rectangle 24"/>
                <p:cNvSpPr/>
                <p:nvPr/>
              </p:nvSpPr>
              <p:spPr>
                <a:xfrm>
                  <a:off x="522227" y="2520535"/>
                  <a:ext cx="8229599" cy="369332"/>
                </a:xfrm>
                <a:prstGeom prst="rect">
                  <a:avLst/>
                </a:prstGeom>
              </p:spPr>
              <p:txBody>
                <a:bodyPr wrap="square">
                  <a:spAutoFit/>
                </a:bodyPr>
                <a:lstStyle/>
                <a:p>
                  <a:pPr eaLnBrk="0" fontAlgn="base" hangingPunct="0">
                    <a:spcBef>
                      <a:spcPct val="0"/>
                    </a:spcBef>
                    <a:spcAft>
                      <a:spcPct val="0"/>
                    </a:spcAft>
                  </a:pPr>
                  <a:endParaRPr lang="en-US" dirty="0">
                    <a:solidFill>
                      <a:prstClr val="black"/>
                    </a:solidFill>
                    <a:latin typeface="Times New Roman" pitchFamily="18" charset="0"/>
                  </a:endParaRPr>
                </a:p>
              </p:txBody>
            </p:sp>
          </p:grpSp>
          <p:sp>
            <p:nvSpPr>
              <p:cNvPr id="23" name="Rectangle 22"/>
              <p:cNvSpPr/>
              <p:nvPr/>
            </p:nvSpPr>
            <p:spPr>
              <a:xfrm>
                <a:off x="583372" y="2921125"/>
                <a:ext cx="8269890" cy="388696"/>
              </a:xfrm>
              <a:prstGeom prst="rect">
                <a:avLst/>
              </a:prstGeom>
            </p:spPr>
            <p:txBody>
              <a:bodyPr wrap="square">
                <a:spAutoFit/>
              </a:bodyPr>
              <a:lstStyle/>
              <a:p>
                <a:pPr eaLnBrk="0" fontAlgn="base" hangingPunct="0">
                  <a:lnSpc>
                    <a:spcPct val="107000"/>
                  </a:lnSpc>
                  <a:spcAft>
                    <a:spcPts val="800"/>
                  </a:spcAft>
                  <a:tabLst>
                    <a:tab pos="4084955" algn="l"/>
                  </a:tabLst>
                </a:pP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 </a:t>
                </a:r>
                <a:endParaRPr lang="en-US" sz="1100" dirty="0">
                  <a:solidFill>
                    <a:prstClr val="black"/>
                  </a:solidFill>
                  <a:latin typeface="Calibri" panose="020F0502020204030204" pitchFamily="34" charset="0"/>
                  <a:ea typeface="Calibri" panose="020F0502020204030204" pitchFamily="34" charset="0"/>
                  <a:cs typeface="Arial" panose="020B0604020202020204" pitchFamily="34" charset="0"/>
                </a:endParaRPr>
              </a:p>
            </p:txBody>
          </p:sp>
        </p:grpSp>
        <p:sp>
          <p:nvSpPr>
            <p:cNvPr id="30" name="Rectangle 29"/>
            <p:cNvSpPr/>
            <p:nvPr/>
          </p:nvSpPr>
          <p:spPr>
            <a:xfrm>
              <a:off x="570002" y="3267793"/>
              <a:ext cx="8192447" cy="685059"/>
            </a:xfrm>
            <a:prstGeom prst="rect">
              <a:avLst/>
            </a:prstGeom>
          </p:spPr>
          <p:txBody>
            <a:bodyPr wrap="square">
              <a:spAutoFit/>
            </a:bodyPr>
            <a:lstStyle/>
            <a:p>
              <a:pPr eaLnBrk="0" fontAlgn="base" hangingPunct="0">
                <a:lnSpc>
                  <a:spcPct val="107000"/>
                </a:lnSpc>
                <a:spcAft>
                  <a:spcPts val="800"/>
                </a:spcAft>
                <a:tabLst>
                  <a:tab pos="4084955" algn="l"/>
                </a:tabLst>
              </a:pP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بنابراین صنایعی در منطقه می‌توانند احداث شوند که با ظرافت محیط هماهنگ بوده و مصرف آب در </a:t>
              </a: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آن‌ها </a:t>
              </a: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پایین باشد.</a:t>
              </a:r>
              <a:endParaRPr lang="en-US" sz="1400" dirty="0">
                <a:solidFill>
                  <a:prstClr val="black"/>
                </a:solidFill>
                <a:latin typeface="Calibri" panose="020F0502020204030204" pitchFamily="34" charset="0"/>
                <a:ea typeface="Calibri" panose="020F0502020204030204" pitchFamily="34" charset="0"/>
                <a:cs typeface="B Roya" panose="00000400000000000000" pitchFamily="2" charset="-78"/>
              </a:endParaRPr>
            </a:p>
          </p:txBody>
        </p:sp>
      </p:grpSp>
    </p:spTree>
    <p:extLst>
      <p:ext uri="{BB962C8B-B14F-4D97-AF65-F5344CB8AC3E}">
        <p14:creationId xmlns:p14="http://schemas.microsoft.com/office/powerpoint/2010/main" val="3686657703"/>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1"/>
                                        </p:tgtEl>
                                        <p:attrNameLst>
                                          <p:attrName>style.visibility</p:attrName>
                                        </p:attrNameLst>
                                      </p:cBhvr>
                                      <p:to>
                                        <p:strVal val="visible"/>
                                      </p:to>
                                    </p:set>
                                    <p:animEffect transition="in" filter="fade">
                                      <p:cBhvr>
                                        <p:cTn id="12"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51270" y="202454"/>
            <a:ext cx="837127" cy="400110"/>
          </a:xfrm>
          <a:prstGeom prst="rect">
            <a:avLst/>
          </a:prstGeom>
          <a:noFill/>
        </p:spPr>
        <p:txBody>
          <a:bodyPr wrap="square" rtlCol="0">
            <a:spAutoFit/>
          </a:bodyPr>
          <a:lstStyle/>
          <a:p>
            <a:pPr algn="l" rtl="0" eaLnBrk="0" fontAlgn="base" hangingPunct="0">
              <a:spcBef>
                <a:spcPct val="0"/>
              </a:spcBef>
              <a:spcAft>
                <a:spcPct val="0"/>
              </a:spcAft>
            </a:pPr>
            <a:r>
              <a:rPr lang="fa-IR" sz="2000" dirty="0">
                <a:solidFill>
                  <a:prstClr val="black"/>
                </a:solidFill>
                <a:latin typeface="Times New Roman" pitchFamily="18" charset="0"/>
                <a:cs typeface="B Titr" panose="00000700000000000000" pitchFamily="2" charset="-78"/>
              </a:rPr>
              <a:t>شناخت</a:t>
            </a:r>
            <a:endParaRPr lang="en-US" sz="2000" dirty="0">
              <a:solidFill>
                <a:prstClr val="black"/>
              </a:solidFill>
              <a:latin typeface="Times New Roman" pitchFamily="18" charset="0"/>
              <a:cs typeface="B Titr" panose="00000700000000000000" pitchFamily="2" charset="-78"/>
            </a:endParaRPr>
          </a:p>
        </p:txBody>
      </p:sp>
      <p:sp>
        <p:nvSpPr>
          <p:cNvPr id="3" name="TextBox 2"/>
          <p:cNvSpPr txBox="1"/>
          <p:nvPr/>
        </p:nvSpPr>
        <p:spPr>
          <a:xfrm>
            <a:off x="1603537" y="202454"/>
            <a:ext cx="837127" cy="400110"/>
          </a:xfrm>
          <a:prstGeom prst="rect">
            <a:avLst/>
          </a:prstGeom>
          <a:noFill/>
        </p:spPr>
        <p:txBody>
          <a:bodyPr wrap="square" rtlCol="0">
            <a:spAutoFit/>
          </a:bodyPr>
          <a:lstStyle/>
          <a:p>
            <a:pPr algn="l" rtl="0" eaLnBrk="0" fontAlgn="base" hangingPunct="0">
              <a:spcBef>
                <a:spcPct val="0"/>
              </a:spcBef>
              <a:spcAft>
                <a:spcPct val="0"/>
              </a:spcAft>
            </a:pPr>
            <a:r>
              <a:rPr lang="fa-IR" sz="2000" dirty="0">
                <a:solidFill>
                  <a:prstClr val="black"/>
                </a:solidFill>
                <a:latin typeface="Times New Roman" pitchFamily="18" charset="0"/>
                <a:cs typeface="B Titr" panose="00000700000000000000" pitchFamily="2" charset="-78"/>
              </a:rPr>
              <a:t>تحلیل</a:t>
            </a:r>
            <a:endParaRPr lang="en-US" sz="2000" dirty="0">
              <a:solidFill>
                <a:prstClr val="black"/>
              </a:solidFill>
              <a:latin typeface="Times New Roman" pitchFamily="18" charset="0"/>
              <a:cs typeface="B Titr" panose="00000700000000000000" pitchFamily="2" charset="-78"/>
            </a:endParaRPr>
          </a:p>
        </p:txBody>
      </p:sp>
      <p:sp>
        <p:nvSpPr>
          <p:cNvPr id="4" name="TextBox 3"/>
          <p:cNvSpPr txBox="1"/>
          <p:nvPr/>
        </p:nvSpPr>
        <p:spPr>
          <a:xfrm>
            <a:off x="368682" y="189575"/>
            <a:ext cx="837127" cy="400110"/>
          </a:xfrm>
          <a:prstGeom prst="rect">
            <a:avLst/>
          </a:prstGeom>
          <a:noFill/>
        </p:spPr>
        <p:txBody>
          <a:bodyPr wrap="square" rtlCol="0">
            <a:spAutoFit/>
          </a:bodyPr>
          <a:lstStyle/>
          <a:p>
            <a:pPr algn="l" rtl="0" eaLnBrk="0" fontAlgn="base" hangingPunct="0">
              <a:spcBef>
                <a:spcPct val="0"/>
              </a:spcBef>
              <a:spcAft>
                <a:spcPct val="0"/>
              </a:spcAft>
            </a:pPr>
            <a:r>
              <a:rPr lang="fa-IR" sz="2000" dirty="0">
                <a:solidFill>
                  <a:prstClr val="black"/>
                </a:solidFill>
                <a:latin typeface="Times New Roman" pitchFamily="18" charset="0"/>
                <a:cs typeface="B Titr" panose="00000700000000000000" pitchFamily="2" charset="-78"/>
              </a:rPr>
              <a:t>طرح</a:t>
            </a:r>
            <a:endParaRPr lang="en-US" sz="2000" dirty="0">
              <a:solidFill>
                <a:prstClr val="black"/>
              </a:solidFill>
              <a:latin typeface="Times New Roman" pitchFamily="18" charset="0"/>
              <a:cs typeface="B Titr" panose="00000700000000000000" pitchFamily="2" charset="-78"/>
            </a:endParaRPr>
          </a:p>
        </p:txBody>
      </p:sp>
      <p:sp>
        <p:nvSpPr>
          <p:cNvPr id="5" name="TextBox 4"/>
          <p:cNvSpPr txBox="1"/>
          <p:nvPr/>
        </p:nvSpPr>
        <p:spPr>
          <a:xfrm>
            <a:off x="3798566" y="150781"/>
            <a:ext cx="3902299" cy="400110"/>
          </a:xfrm>
          <a:prstGeom prst="rect">
            <a:avLst/>
          </a:prstGeom>
          <a:noFill/>
        </p:spPr>
        <p:txBody>
          <a:bodyPr wrap="square" rtlCol="0">
            <a:spAutoFit/>
          </a:bodyPr>
          <a:lstStyle/>
          <a:p>
            <a:pPr eaLnBrk="0" fontAlgn="base" hangingPunct="0">
              <a:spcBef>
                <a:spcPct val="0"/>
              </a:spcBef>
              <a:spcAft>
                <a:spcPct val="0"/>
              </a:spcAft>
            </a:pPr>
            <a:r>
              <a:rPr lang="fa-IR" sz="2000" dirty="0">
                <a:solidFill>
                  <a:prstClr val="white"/>
                </a:solidFill>
                <a:latin typeface="Times New Roman" pitchFamily="18" charset="0"/>
                <a:cs typeface="B Titr" panose="00000700000000000000" pitchFamily="2" charset="-78"/>
              </a:rPr>
              <a:t>طرح اسکان جمعیت در جلگه اصفهان</a:t>
            </a:r>
            <a:endParaRPr lang="en-US" sz="2000" dirty="0">
              <a:solidFill>
                <a:prstClr val="white"/>
              </a:solidFill>
              <a:latin typeface="Times New Roman" pitchFamily="18" charset="0"/>
              <a:cs typeface="B Titr" panose="00000700000000000000" pitchFamily="2" charset="-78"/>
            </a:endParaRPr>
          </a:p>
        </p:txBody>
      </p:sp>
      <p:grpSp>
        <p:nvGrpSpPr>
          <p:cNvPr id="8" name="Group 7"/>
          <p:cNvGrpSpPr/>
          <p:nvPr/>
        </p:nvGrpSpPr>
        <p:grpSpPr>
          <a:xfrm>
            <a:off x="482162" y="1665779"/>
            <a:ext cx="8443710" cy="722193"/>
            <a:chOff x="380782" y="2035508"/>
            <a:chExt cx="8656299" cy="722193"/>
          </a:xfrm>
        </p:grpSpPr>
        <p:grpSp>
          <p:nvGrpSpPr>
            <p:cNvPr id="7" name="Group 6"/>
            <p:cNvGrpSpPr/>
            <p:nvPr/>
          </p:nvGrpSpPr>
          <p:grpSpPr>
            <a:xfrm>
              <a:off x="380782" y="2035508"/>
              <a:ext cx="8656299" cy="722193"/>
              <a:chOff x="164488" y="1636114"/>
              <a:chExt cx="8899550" cy="722193"/>
            </a:xfrm>
          </p:grpSpPr>
          <p:grpSp>
            <p:nvGrpSpPr>
              <p:cNvPr id="9" name="Group 8"/>
              <p:cNvGrpSpPr/>
              <p:nvPr/>
            </p:nvGrpSpPr>
            <p:grpSpPr>
              <a:xfrm>
                <a:off x="164488" y="1661794"/>
                <a:ext cx="8899550" cy="696513"/>
                <a:chOff x="265047" y="1296996"/>
                <a:chExt cx="8686404" cy="623887"/>
              </a:xfrm>
            </p:grpSpPr>
            <p:grpSp>
              <p:nvGrpSpPr>
                <p:cNvPr id="11" name="Group 10"/>
                <p:cNvGrpSpPr/>
                <p:nvPr/>
              </p:nvGrpSpPr>
              <p:grpSpPr>
                <a:xfrm>
                  <a:off x="328484" y="1296996"/>
                  <a:ext cx="8622967" cy="623887"/>
                  <a:chOff x="4937473" y="1414028"/>
                  <a:chExt cx="4089864" cy="623887"/>
                </a:xfrm>
              </p:grpSpPr>
              <p:grpSp>
                <p:nvGrpSpPr>
                  <p:cNvPr id="15" name="Group 31"/>
                  <p:cNvGrpSpPr>
                    <a:grpSpLocks/>
                  </p:cNvGrpSpPr>
                  <p:nvPr/>
                </p:nvGrpSpPr>
                <p:grpSpPr bwMode="auto">
                  <a:xfrm>
                    <a:off x="4937473" y="1414028"/>
                    <a:ext cx="4089864" cy="623887"/>
                    <a:chOff x="880" y="1279"/>
                    <a:chExt cx="2930" cy="393"/>
                  </a:xfrm>
                </p:grpSpPr>
                <p:sp>
                  <p:nvSpPr>
                    <p:cNvPr id="17" name="AutoShape 6"/>
                    <p:cNvSpPr>
                      <a:spLocks noChangeArrowheads="1"/>
                    </p:cNvSpPr>
                    <p:nvPr/>
                  </p:nvSpPr>
                  <p:spPr bwMode="gray">
                    <a:xfrm>
                      <a:off x="880" y="1295"/>
                      <a:ext cx="2928" cy="377"/>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sp>
                  <p:nvSpPr>
                    <p:cNvPr id="18" name="AutoShape 7"/>
                    <p:cNvSpPr>
                      <a:spLocks noChangeArrowheads="1"/>
                    </p:cNvSpPr>
                    <p:nvPr/>
                  </p:nvSpPr>
                  <p:spPr bwMode="gray">
                    <a:xfrm>
                      <a:off x="880" y="1279"/>
                      <a:ext cx="2930" cy="381"/>
                    </a:xfrm>
                    <a:prstGeom prst="roundRect">
                      <a:avLst>
                        <a:gd name="adj" fmla="val 50000"/>
                      </a:avLst>
                    </a:prstGeom>
                    <a:gradFill rotWithShape="1">
                      <a:gsLst>
                        <a:gs pos="0">
                          <a:schemeClr val="bg2"/>
                        </a:gs>
                        <a:gs pos="100000">
                          <a:schemeClr val="bg2">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grpSp>
              <p:sp>
                <p:nvSpPr>
                  <p:cNvPr id="14" name="Rectangle 13"/>
                  <p:cNvSpPr/>
                  <p:nvPr/>
                </p:nvSpPr>
                <p:spPr>
                  <a:xfrm>
                    <a:off x="8779054" y="1519210"/>
                    <a:ext cx="99956" cy="369332"/>
                  </a:xfrm>
                  <a:prstGeom prst="rect">
                    <a:avLst/>
                  </a:prstGeom>
                </p:spPr>
                <p:txBody>
                  <a:bodyPr wrap="none">
                    <a:spAutoFit/>
                  </a:bodyPr>
                  <a:lstStyle/>
                  <a:p>
                    <a:pPr eaLnBrk="0" fontAlgn="base" hangingPunct="0">
                      <a:spcBef>
                        <a:spcPct val="0"/>
                      </a:spcBef>
                      <a:spcAft>
                        <a:spcPct val="0"/>
                      </a:spcAft>
                    </a:pPr>
                    <a:endParaRPr lang="fa-IR" dirty="0">
                      <a:solidFill>
                        <a:prstClr val="black"/>
                      </a:solidFill>
                      <a:latin typeface="Times New Roman" pitchFamily="18" charset="0"/>
                      <a:cs typeface="B Roya" panose="00000400000000000000" pitchFamily="2" charset="-78"/>
                    </a:endParaRPr>
                  </a:p>
                </p:txBody>
              </p:sp>
            </p:grpSp>
            <p:sp>
              <p:nvSpPr>
                <p:cNvPr id="12" name="Rectangle 11"/>
                <p:cNvSpPr/>
                <p:nvPr/>
              </p:nvSpPr>
              <p:spPr>
                <a:xfrm>
                  <a:off x="265047" y="1402178"/>
                  <a:ext cx="8575275" cy="369332"/>
                </a:xfrm>
                <a:prstGeom prst="rect">
                  <a:avLst/>
                </a:prstGeom>
              </p:spPr>
              <p:txBody>
                <a:bodyPr wrap="square">
                  <a:spAutoFit/>
                </a:bodyPr>
                <a:lstStyle/>
                <a:p>
                  <a:pPr eaLnBrk="0" fontAlgn="base" hangingPunct="0">
                    <a:spcBef>
                      <a:spcPct val="0"/>
                    </a:spcBef>
                    <a:spcAft>
                      <a:spcPct val="0"/>
                    </a:spcAft>
                  </a:pPr>
                  <a:endParaRPr lang="en-US" dirty="0">
                    <a:solidFill>
                      <a:prstClr val="black"/>
                    </a:solidFill>
                    <a:latin typeface="Times New Roman" pitchFamily="18" charset="0"/>
                    <a:cs typeface="B Roya" panose="00000400000000000000" pitchFamily="2" charset="-78"/>
                  </a:endParaRPr>
                </a:p>
              </p:txBody>
            </p:sp>
          </p:grpSp>
          <p:sp>
            <p:nvSpPr>
              <p:cNvPr id="10" name="Rectangle 9"/>
              <p:cNvSpPr/>
              <p:nvPr/>
            </p:nvSpPr>
            <p:spPr>
              <a:xfrm>
                <a:off x="223455" y="1636114"/>
                <a:ext cx="8748686" cy="461665"/>
              </a:xfrm>
              <a:prstGeom prst="rect">
                <a:avLst/>
              </a:prstGeom>
            </p:spPr>
            <p:txBody>
              <a:bodyPr wrap="square">
                <a:spAutoFit/>
              </a:bodyPr>
              <a:lstStyle/>
              <a:p>
                <a:pPr eaLnBrk="0" fontAlgn="base" hangingPunct="0">
                  <a:spcBef>
                    <a:spcPct val="0"/>
                  </a:spcBef>
                  <a:spcAft>
                    <a:spcPct val="0"/>
                  </a:spcAft>
                </a:pPr>
                <a:endParaRPr lang="en-US" sz="2400" dirty="0">
                  <a:solidFill>
                    <a:prstClr val="black"/>
                  </a:solidFill>
                  <a:latin typeface="Times New Roman" pitchFamily="18" charset="0"/>
                  <a:cs typeface="B Roya" panose="00000400000000000000" pitchFamily="2" charset="-78"/>
                </a:endParaRPr>
              </a:p>
            </p:txBody>
          </p:sp>
        </p:grpSp>
        <p:sp>
          <p:nvSpPr>
            <p:cNvPr id="6" name="Rectangle 5"/>
            <p:cNvSpPr/>
            <p:nvPr/>
          </p:nvSpPr>
          <p:spPr>
            <a:xfrm>
              <a:off x="443999" y="2082047"/>
              <a:ext cx="8482338" cy="646331"/>
            </a:xfrm>
            <a:prstGeom prst="rect">
              <a:avLst/>
            </a:prstGeom>
          </p:spPr>
          <p:txBody>
            <a:bodyPr wrap="square">
              <a:spAutoFit/>
            </a:bodyPr>
            <a:lstStyle/>
            <a:p>
              <a:pPr eaLnBrk="0" fontAlgn="base" hangingPunct="0">
                <a:spcBef>
                  <a:spcPct val="0"/>
                </a:spcBef>
                <a:spcAft>
                  <a:spcPct val="0"/>
                </a:spcAft>
              </a:pP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در این طرح به منظور قطع سیل مهاجرین به منطقه اصفهان و همچنین محدود کردن شعاع عمل ارتباطات کاری، خدماتی و فرهنگی منطقه </a:t>
              </a: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اصفهان</a:t>
              </a:r>
              <a:endParaRPr lang="en-US" dirty="0">
                <a:solidFill>
                  <a:prstClr val="black"/>
                </a:solidFill>
                <a:latin typeface="Times New Roman" pitchFamily="18" charset="0"/>
                <a:cs typeface="B Roya" panose="00000400000000000000" pitchFamily="2" charset="-78"/>
              </a:endParaRPr>
            </a:p>
          </p:txBody>
        </p:sp>
      </p:grpSp>
      <p:grpSp>
        <p:nvGrpSpPr>
          <p:cNvPr id="16" name="Group 15"/>
          <p:cNvGrpSpPr/>
          <p:nvPr/>
        </p:nvGrpSpPr>
        <p:grpSpPr>
          <a:xfrm>
            <a:off x="579723" y="2726553"/>
            <a:ext cx="8304530" cy="710892"/>
            <a:chOff x="599040" y="3209343"/>
            <a:chExt cx="8304530" cy="710892"/>
          </a:xfrm>
        </p:grpSpPr>
        <p:grpSp>
          <p:nvGrpSpPr>
            <p:cNvPr id="20" name="Group 19"/>
            <p:cNvGrpSpPr/>
            <p:nvPr/>
          </p:nvGrpSpPr>
          <p:grpSpPr>
            <a:xfrm>
              <a:off x="599040" y="3209343"/>
              <a:ext cx="8304530" cy="710892"/>
              <a:chOff x="401739" y="2868957"/>
              <a:chExt cx="8484016" cy="710892"/>
            </a:xfrm>
          </p:grpSpPr>
          <p:grpSp>
            <p:nvGrpSpPr>
              <p:cNvPr id="22" name="Group 21"/>
              <p:cNvGrpSpPr/>
              <p:nvPr/>
            </p:nvGrpSpPr>
            <p:grpSpPr>
              <a:xfrm>
                <a:off x="401739" y="2868957"/>
                <a:ext cx="8484016" cy="710892"/>
                <a:chOff x="481936" y="2493184"/>
                <a:chExt cx="8484016" cy="710892"/>
              </a:xfrm>
            </p:grpSpPr>
            <p:grpSp>
              <p:nvGrpSpPr>
                <p:cNvPr id="24" name="Group 23"/>
                <p:cNvGrpSpPr/>
                <p:nvPr/>
              </p:nvGrpSpPr>
              <p:grpSpPr>
                <a:xfrm>
                  <a:off x="481936" y="2493184"/>
                  <a:ext cx="8484016" cy="710892"/>
                  <a:chOff x="274129" y="4229525"/>
                  <a:chExt cx="6563366" cy="718349"/>
                </a:xfrm>
              </p:grpSpPr>
              <p:grpSp>
                <p:nvGrpSpPr>
                  <p:cNvPr id="26" name="Group 33"/>
                  <p:cNvGrpSpPr>
                    <a:grpSpLocks/>
                  </p:cNvGrpSpPr>
                  <p:nvPr/>
                </p:nvGrpSpPr>
                <p:grpSpPr bwMode="auto">
                  <a:xfrm>
                    <a:off x="274129" y="4229525"/>
                    <a:ext cx="6563366" cy="718349"/>
                    <a:chOff x="888" y="2879"/>
                    <a:chExt cx="2930" cy="393"/>
                  </a:xfrm>
                </p:grpSpPr>
                <p:sp>
                  <p:nvSpPr>
                    <p:cNvPr id="28" name="AutoShape 18"/>
                    <p:cNvSpPr>
                      <a:spLocks noChangeArrowheads="1"/>
                    </p:cNvSpPr>
                    <p:nvPr/>
                  </p:nvSpPr>
                  <p:spPr bwMode="gray">
                    <a:xfrm>
                      <a:off x="888" y="2895"/>
                      <a:ext cx="2928" cy="377"/>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sp>
                  <p:nvSpPr>
                    <p:cNvPr id="29" name="AutoShape 19"/>
                    <p:cNvSpPr>
                      <a:spLocks noChangeArrowheads="1"/>
                    </p:cNvSpPr>
                    <p:nvPr/>
                  </p:nvSpPr>
                  <p:spPr bwMode="gray">
                    <a:xfrm>
                      <a:off x="888" y="2879"/>
                      <a:ext cx="2930" cy="381"/>
                    </a:xfrm>
                    <a:prstGeom prst="roundRect">
                      <a:avLst>
                        <a:gd name="adj" fmla="val 50000"/>
                      </a:avLst>
                    </a:prstGeom>
                    <a:gradFill rotWithShape="1">
                      <a:gsLst>
                        <a:gs pos="0">
                          <a:schemeClr val="folHlink"/>
                        </a:gs>
                        <a:gs pos="100000">
                          <a:schemeClr val="folHlink">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grpSp>
              <p:sp>
                <p:nvSpPr>
                  <p:cNvPr id="27" name="TextBox 26"/>
                  <p:cNvSpPr txBox="1"/>
                  <p:nvPr/>
                </p:nvSpPr>
                <p:spPr>
                  <a:xfrm>
                    <a:off x="487231" y="4376847"/>
                    <a:ext cx="6345784" cy="380090"/>
                  </a:xfrm>
                  <a:prstGeom prst="rect">
                    <a:avLst/>
                  </a:prstGeom>
                  <a:noFill/>
                </p:spPr>
                <p:txBody>
                  <a:bodyPr wrap="square" rtlCol="0">
                    <a:spAutoFit/>
                  </a:bodyPr>
                  <a:lstStyle/>
                  <a:p>
                    <a:pPr eaLnBrk="0" fontAlgn="base" hangingPunct="0">
                      <a:spcBef>
                        <a:spcPct val="0"/>
                      </a:spcBef>
                      <a:spcAft>
                        <a:spcPct val="0"/>
                      </a:spcAft>
                    </a:pPr>
                    <a:endParaRPr lang="en-US" dirty="0">
                      <a:solidFill>
                        <a:prstClr val="black"/>
                      </a:solidFill>
                      <a:latin typeface="Times New Roman" pitchFamily="18" charset="0"/>
                      <a:cs typeface="B Roya" panose="00000400000000000000" pitchFamily="2" charset="-78"/>
                    </a:endParaRPr>
                  </a:p>
                </p:txBody>
              </p:sp>
            </p:grpSp>
            <p:sp>
              <p:nvSpPr>
                <p:cNvPr id="25" name="Rectangle 24"/>
                <p:cNvSpPr/>
                <p:nvPr/>
              </p:nvSpPr>
              <p:spPr>
                <a:xfrm>
                  <a:off x="522227" y="2520535"/>
                  <a:ext cx="8229599" cy="369332"/>
                </a:xfrm>
                <a:prstGeom prst="rect">
                  <a:avLst/>
                </a:prstGeom>
              </p:spPr>
              <p:txBody>
                <a:bodyPr wrap="square">
                  <a:spAutoFit/>
                </a:bodyPr>
                <a:lstStyle/>
                <a:p>
                  <a:pPr eaLnBrk="0" fontAlgn="base" hangingPunct="0">
                    <a:spcBef>
                      <a:spcPct val="0"/>
                    </a:spcBef>
                    <a:spcAft>
                      <a:spcPct val="0"/>
                    </a:spcAft>
                  </a:pPr>
                  <a:endParaRPr lang="en-US" dirty="0">
                    <a:solidFill>
                      <a:prstClr val="black"/>
                    </a:solidFill>
                    <a:latin typeface="Times New Roman" pitchFamily="18" charset="0"/>
                  </a:endParaRPr>
                </a:p>
              </p:txBody>
            </p:sp>
          </p:grpSp>
          <p:sp>
            <p:nvSpPr>
              <p:cNvPr id="23" name="Rectangle 22"/>
              <p:cNvSpPr/>
              <p:nvPr/>
            </p:nvSpPr>
            <p:spPr>
              <a:xfrm>
                <a:off x="583372" y="2921125"/>
                <a:ext cx="8269890" cy="388696"/>
              </a:xfrm>
              <a:prstGeom prst="rect">
                <a:avLst/>
              </a:prstGeom>
            </p:spPr>
            <p:txBody>
              <a:bodyPr wrap="square">
                <a:spAutoFit/>
              </a:bodyPr>
              <a:lstStyle/>
              <a:p>
                <a:pPr eaLnBrk="0" fontAlgn="base" hangingPunct="0">
                  <a:lnSpc>
                    <a:spcPct val="107000"/>
                  </a:lnSpc>
                  <a:spcAft>
                    <a:spcPts val="800"/>
                  </a:spcAft>
                  <a:tabLst>
                    <a:tab pos="4084955" algn="l"/>
                  </a:tabLst>
                </a:pP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 </a:t>
                </a:r>
                <a:endParaRPr lang="en-US" sz="1100" dirty="0">
                  <a:solidFill>
                    <a:prstClr val="black"/>
                  </a:solidFill>
                  <a:latin typeface="Calibri" panose="020F0502020204030204" pitchFamily="34" charset="0"/>
                  <a:ea typeface="Calibri" panose="020F0502020204030204" pitchFamily="34" charset="0"/>
                  <a:cs typeface="Arial" panose="020B0604020202020204" pitchFamily="34" charset="0"/>
                </a:endParaRPr>
              </a:p>
            </p:txBody>
          </p:sp>
        </p:grpSp>
        <p:sp>
          <p:nvSpPr>
            <p:cNvPr id="13" name="Rectangle 12"/>
            <p:cNvSpPr/>
            <p:nvPr/>
          </p:nvSpPr>
          <p:spPr>
            <a:xfrm>
              <a:off x="685117" y="3238285"/>
              <a:ext cx="8147208" cy="646331"/>
            </a:xfrm>
            <a:prstGeom prst="rect">
              <a:avLst/>
            </a:prstGeom>
          </p:spPr>
          <p:txBody>
            <a:bodyPr wrap="square">
              <a:spAutoFit/>
            </a:bodyPr>
            <a:lstStyle/>
            <a:p>
              <a:pPr eaLnBrk="0" fontAlgn="base" hangingPunct="0">
                <a:spcBef>
                  <a:spcPct val="0"/>
                </a:spcBef>
                <a:spcAft>
                  <a:spcPct val="0"/>
                </a:spcAft>
              </a:pP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پیشنهاد شده که سه قطب صنعتی جدید که نوع صنایع آنها در رابطه و تکمیل کننده صنایع اصفهان باشد، در جلگه اصفهان به وجود آیند</a:t>
              </a:r>
              <a:endParaRPr lang="en-US" dirty="0">
                <a:solidFill>
                  <a:prstClr val="black"/>
                </a:solidFill>
                <a:latin typeface="Times New Roman" pitchFamily="18" charset="0"/>
                <a:cs typeface="B Roya" panose="00000400000000000000" pitchFamily="2" charset="-78"/>
              </a:endParaRPr>
            </a:p>
          </p:txBody>
        </p:sp>
      </p:grpSp>
      <p:grpSp>
        <p:nvGrpSpPr>
          <p:cNvPr id="44" name="Group 43"/>
          <p:cNvGrpSpPr/>
          <p:nvPr/>
        </p:nvGrpSpPr>
        <p:grpSpPr>
          <a:xfrm>
            <a:off x="482162" y="3754319"/>
            <a:ext cx="8443710" cy="722193"/>
            <a:chOff x="454191" y="4136815"/>
            <a:chExt cx="8443710" cy="722193"/>
          </a:xfrm>
        </p:grpSpPr>
        <p:grpSp>
          <p:nvGrpSpPr>
            <p:cNvPr id="33" name="Group 32"/>
            <p:cNvGrpSpPr/>
            <p:nvPr/>
          </p:nvGrpSpPr>
          <p:grpSpPr>
            <a:xfrm>
              <a:off x="454191" y="4136815"/>
              <a:ext cx="8443710" cy="722193"/>
              <a:chOff x="164488" y="1636114"/>
              <a:chExt cx="8899550" cy="722193"/>
            </a:xfrm>
          </p:grpSpPr>
          <p:grpSp>
            <p:nvGrpSpPr>
              <p:cNvPr id="35" name="Group 34"/>
              <p:cNvGrpSpPr/>
              <p:nvPr/>
            </p:nvGrpSpPr>
            <p:grpSpPr>
              <a:xfrm>
                <a:off x="164488" y="1661794"/>
                <a:ext cx="8899550" cy="696513"/>
                <a:chOff x="265047" y="1296996"/>
                <a:chExt cx="8686404" cy="623887"/>
              </a:xfrm>
            </p:grpSpPr>
            <p:grpSp>
              <p:nvGrpSpPr>
                <p:cNvPr id="37" name="Group 36"/>
                <p:cNvGrpSpPr/>
                <p:nvPr/>
              </p:nvGrpSpPr>
              <p:grpSpPr>
                <a:xfrm>
                  <a:off x="328484" y="1296996"/>
                  <a:ext cx="8622967" cy="623887"/>
                  <a:chOff x="4937473" y="1414028"/>
                  <a:chExt cx="4089864" cy="623887"/>
                </a:xfrm>
              </p:grpSpPr>
              <p:grpSp>
                <p:nvGrpSpPr>
                  <p:cNvPr id="39" name="Group 31"/>
                  <p:cNvGrpSpPr>
                    <a:grpSpLocks/>
                  </p:cNvGrpSpPr>
                  <p:nvPr/>
                </p:nvGrpSpPr>
                <p:grpSpPr bwMode="auto">
                  <a:xfrm>
                    <a:off x="4937473" y="1414028"/>
                    <a:ext cx="4089864" cy="623887"/>
                    <a:chOff x="880" y="1279"/>
                    <a:chExt cx="2930" cy="393"/>
                  </a:xfrm>
                </p:grpSpPr>
                <p:sp>
                  <p:nvSpPr>
                    <p:cNvPr id="41" name="AutoShape 6"/>
                    <p:cNvSpPr>
                      <a:spLocks noChangeArrowheads="1"/>
                    </p:cNvSpPr>
                    <p:nvPr/>
                  </p:nvSpPr>
                  <p:spPr bwMode="gray">
                    <a:xfrm>
                      <a:off x="880" y="1295"/>
                      <a:ext cx="2928" cy="377"/>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sp>
                  <p:nvSpPr>
                    <p:cNvPr id="42" name="AutoShape 7"/>
                    <p:cNvSpPr>
                      <a:spLocks noChangeArrowheads="1"/>
                    </p:cNvSpPr>
                    <p:nvPr/>
                  </p:nvSpPr>
                  <p:spPr bwMode="gray">
                    <a:xfrm>
                      <a:off x="880" y="1279"/>
                      <a:ext cx="2930" cy="381"/>
                    </a:xfrm>
                    <a:prstGeom prst="roundRect">
                      <a:avLst>
                        <a:gd name="adj" fmla="val 50000"/>
                      </a:avLst>
                    </a:prstGeom>
                    <a:gradFill rotWithShape="1">
                      <a:gsLst>
                        <a:gs pos="0">
                          <a:schemeClr val="bg2"/>
                        </a:gs>
                        <a:gs pos="100000">
                          <a:schemeClr val="bg2">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grpSp>
              <p:sp>
                <p:nvSpPr>
                  <p:cNvPr id="40" name="Rectangle 39"/>
                  <p:cNvSpPr/>
                  <p:nvPr/>
                </p:nvSpPr>
                <p:spPr>
                  <a:xfrm>
                    <a:off x="8779054" y="1519210"/>
                    <a:ext cx="99956" cy="369332"/>
                  </a:xfrm>
                  <a:prstGeom prst="rect">
                    <a:avLst/>
                  </a:prstGeom>
                </p:spPr>
                <p:txBody>
                  <a:bodyPr wrap="none">
                    <a:spAutoFit/>
                  </a:bodyPr>
                  <a:lstStyle/>
                  <a:p>
                    <a:pPr eaLnBrk="0" fontAlgn="base" hangingPunct="0">
                      <a:spcBef>
                        <a:spcPct val="0"/>
                      </a:spcBef>
                      <a:spcAft>
                        <a:spcPct val="0"/>
                      </a:spcAft>
                    </a:pPr>
                    <a:endParaRPr lang="fa-IR" dirty="0">
                      <a:solidFill>
                        <a:prstClr val="black"/>
                      </a:solidFill>
                      <a:latin typeface="Times New Roman" pitchFamily="18" charset="0"/>
                      <a:cs typeface="B Roya" panose="00000400000000000000" pitchFamily="2" charset="-78"/>
                    </a:endParaRPr>
                  </a:p>
                </p:txBody>
              </p:sp>
            </p:grpSp>
            <p:sp>
              <p:nvSpPr>
                <p:cNvPr id="38" name="Rectangle 37"/>
                <p:cNvSpPr/>
                <p:nvPr/>
              </p:nvSpPr>
              <p:spPr>
                <a:xfrm>
                  <a:off x="265047" y="1402178"/>
                  <a:ext cx="8575275" cy="369332"/>
                </a:xfrm>
                <a:prstGeom prst="rect">
                  <a:avLst/>
                </a:prstGeom>
              </p:spPr>
              <p:txBody>
                <a:bodyPr wrap="square">
                  <a:spAutoFit/>
                </a:bodyPr>
                <a:lstStyle/>
                <a:p>
                  <a:pPr eaLnBrk="0" fontAlgn="base" hangingPunct="0">
                    <a:spcBef>
                      <a:spcPct val="0"/>
                    </a:spcBef>
                    <a:spcAft>
                      <a:spcPct val="0"/>
                    </a:spcAft>
                  </a:pPr>
                  <a:endParaRPr lang="en-US" dirty="0">
                    <a:solidFill>
                      <a:prstClr val="black"/>
                    </a:solidFill>
                    <a:latin typeface="Times New Roman" pitchFamily="18" charset="0"/>
                    <a:cs typeface="B Roya" panose="00000400000000000000" pitchFamily="2" charset="-78"/>
                  </a:endParaRPr>
                </a:p>
              </p:txBody>
            </p:sp>
          </p:grpSp>
          <p:sp>
            <p:nvSpPr>
              <p:cNvPr id="36" name="Rectangle 35"/>
              <p:cNvSpPr/>
              <p:nvPr/>
            </p:nvSpPr>
            <p:spPr>
              <a:xfrm>
                <a:off x="223455" y="1636114"/>
                <a:ext cx="8748686" cy="461665"/>
              </a:xfrm>
              <a:prstGeom prst="rect">
                <a:avLst/>
              </a:prstGeom>
            </p:spPr>
            <p:txBody>
              <a:bodyPr wrap="square">
                <a:spAutoFit/>
              </a:bodyPr>
              <a:lstStyle/>
              <a:p>
                <a:pPr eaLnBrk="0" fontAlgn="base" hangingPunct="0">
                  <a:spcBef>
                    <a:spcPct val="0"/>
                  </a:spcBef>
                  <a:spcAft>
                    <a:spcPct val="0"/>
                  </a:spcAft>
                </a:pPr>
                <a:endParaRPr lang="en-US" sz="2400" dirty="0">
                  <a:solidFill>
                    <a:prstClr val="black"/>
                  </a:solidFill>
                  <a:latin typeface="Times New Roman" pitchFamily="18" charset="0"/>
                  <a:cs typeface="B Roya" panose="00000400000000000000" pitchFamily="2" charset="-78"/>
                </a:endParaRPr>
              </a:p>
            </p:txBody>
          </p:sp>
        </p:grpSp>
        <p:sp>
          <p:nvSpPr>
            <p:cNvPr id="43" name="Rectangle 42"/>
            <p:cNvSpPr/>
            <p:nvPr/>
          </p:nvSpPr>
          <p:spPr>
            <a:xfrm>
              <a:off x="562171" y="4182199"/>
              <a:ext cx="8196506" cy="646331"/>
            </a:xfrm>
            <a:prstGeom prst="rect">
              <a:avLst/>
            </a:prstGeom>
          </p:spPr>
          <p:txBody>
            <a:bodyPr wrap="square">
              <a:spAutoFit/>
            </a:bodyPr>
            <a:lstStyle/>
            <a:p>
              <a:pPr eaLnBrk="0" fontAlgn="base" hangingPunct="0">
                <a:spcBef>
                  <a:spcPct val="0"/>
                </a:spcBef>
                <a:spcAft>
                  <a:spcPct val="0"/>
                </a:spcAft>
              </a:pP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قطب های صنعتی مزبور در امتداد سه جاده اصلی اصفهان-تهران، اصفهان-شیراز، اصفهان-یزد در فاصله 70 تا 100 کیلومتری شهر اصفهان و در کنار شهرهای میمه، شهرضا و کوهپایه پیش بینی شده اند</a:t>
              </a:r>
              <a:endParaRPr lang="en-US" dirty="0">
                <a:solidFill>
                  <a:prstClr val="black"/>
                </a:solidFill>
                <a:latin typeface="Times New Roman" pitchFamily="18" charset="0"/>
                <a:cs typeface="B Roya" panose="00000400000000000000" pitchFamily="2" charset="-78"/>
              </a:endParaRPr>
            </a:p>
          </p:txBody>
        </p:sp>
      </p:grpSp>
      <p:grpSp>
        <p:nvGrpSpPr>
          <p:cNvPr id="57" name="Group 56"/>
          <p:cNvGrpSpPr/>
          <p:nvPr/>
        </p:nvGrpSpPr>
        <p:grpSpPr>
          <a:xfrm>
            <a:off x="493096" y="4829033"/>
            <a:ext cx="8390597" cy="710892"/>
            <a:chOff x="510138" y="5110664"/>
            <a:chExt cx="8390597" cy="710892"/>
          </a:xfrm>
        </p:grpSpPr>
        <p:grpSp>
          <p:nvGrpSpPr>
            <p:cNvPr id="46" name="Group 45"/>
            <p:cNvGrpSpPr/>
            <p:nvPr/>
          </p:nvGrpSpPr>
          <p:grpSpPr>
            <a:xfrm>
              <a:off x="596205" y="5110664"/>
              <a:ext cx="8304530" cy="710892"/>
              <a:chOff x="401739" y="2868957"/>
              <a:chExt cx="8484016" cy="710892"/>
            </a:xfrm>
          </p:grpSpPr>
          <p:grpSp>
            <p:nvGrpSpPr>
              <p:cNvPr id="48" name="Group 47"/>
              <p:cNvGrpSpPr/>
              <p:nvPr/>
            </p:nvGrpSpPr>
            <p:grpSpPr>
              <a:xfrm>
                <a:off x="401739" y="2868957"/>
                <a:ext cx="8484016" cy="710892"/>
                <a:chOff x="481936" y="2493184"/>
                <a:chExt cx="8484016" cy="710892"/>
              </a:xfrm>
            </p:grpSpPr>
            <p:grpSp>
              <p:nvGrpSpPr>
                <p:cNvPr id="50" name="Group 49"/>
                <p:cNvGrpSpPr/>
                <p:nvPr/>
              </p:nvGrpSpPr>
              <p:grpSpPr>
                <a:xfrm>
                  <a:off x="481936" y="2493184"/>
                  <a:ext cx="8484016" cy="710892"/>
                  <a:chOff x="274129" y="4229525"/>
                  <a:chExt cx="6563366" cy="718349"/>
                </a:xfrm>
              </p:grpSpPr>
              <p:grpSp>
                <p:nvGrpSpPr>
                  <p:cNvPr id="52" name="Group 33"/>
                  <p:cNvGrpSpPr>
                    <a:grpSpLocks/>
                  </p:cNvGrpSpPr>
                  <p:nvPr/>
                </p:nvGrpSpPr>
                <p:grpSpPr bwMode="auto">
                  <a:xfrm>
                    <a:off x="274129" y="4229525"/>
                    <a:ext cx="6563366" cy="718349"/>
                    <a:chOff x="888" y="2879"/>
                    <a:chExt cx="2930" cy="393"/>
                  </a:xfrm>
                </p:grpSpPr>
                <p:sp>
                  <p:nvSpPr>
                    <p:cNvPr id="54" name="AutoShape 18"/>
                    <p:cNvSpPr>
                      <a:spLocks noChangeArrowheads="1"/>
                    </p:cNvSpPr>
                    <p:nvPr/>
                  </p:nvSpPr>
                  <p:spPr bwMode="gray">
                    <a:xfrm>
                      <a:off x="888" y="2895"/>
                      <a:ext cx="2928" cy="377"/>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sp>
                  <p:nvSpPr>
                    <p:cNvPr id="55" name="AutoShape 19"/>
                    <p:cNvSpPr>
                      <a:spLocks noChangeArrowheads="1"/>
                    </p:cNvSpPr>
                    <p:nvPr/>
                  </p:nvSpPr>
                  <p:spPr bwMode="gray">
                    <a:xfrm>
                      <a:off x="888" y="2879"/>
                      <a:ext cx="2930" cy="381"/>
                    </a:xfrm>
                    <a:prstGeom prst="roundRect">
                      <a:avLst>
                        <a:gd name="adj" fmla="val 50000"/>
                      </a:avLst>
                    </a:prstGeom>
                    <a:gradFill rotWithShape="1">
                      <a:gsLst>
                        <a:gs pos="0">
                          <a:schemeClr val="folHlink"/>
                        </a:gs>
                        <a:gs pos="100000">
                          <a:schemeClr val="folHlink">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grpSp>
              <p:sp>
                <p:nvSpPr>
                  <p:cNvPr id="53" name="TextBox 52"/>
                  <p:cNvSpPr txBox="1"/>
                  <p:nvPr/>
                </p:nvSpPr>
                <p:spPr>
                  <a:xfrm>
                    <a:off x="487231" y="4376847"/>
                    <a:ext cx="6345784" cy="380090"/>
                  </a:xfrm>
                  <a:prstGeom prst="rect">
                    <a:avLst/>
                  </a:prstGeom>
                  <a:noFill/>
                </p:spPr>
                <p:txBody>
                  <a:bodyPr wrap="square" rtlCol="0">
                    <a:spAutoFit/>
                  </a:bodyPr>
                  <a:lstStyle/>
                  <a:p>
                    <a:pPr eaLnBrk="0" fontAlgn="base" hangingPunct="0">
                      <a:spcBef>
                        <a:spcPct val="0"/>
                      </a:spcBef>
                      <a:spcAft>
                        <a:spcPct val="0"/>
                      </a:spcAft>
                    </a:pPr>
                    <a:endParaRPr lang="en-US" dirty="0">
                      <a:solidFill>
                        <a:prstClr val="black"/>
                      </a:solidFill>
                      <a:latin typeface="Times New Roman" pitchFamily="18" charset="0"/>
                      <a:cs typeface="B Roya" panose="00000400000000000000" pitchFamily="2" charset="-78"/>
                    </a:endParaRPr>
                  </a:p>
                </p:txBody>
              </p:sp>
            </p:grpSp>
            <p:sp>
              <p:nvSpPr>
                <p:cNvPr id="51" name="Rectangle 50"/>
                <p:cNvSpPr/>
                <p:nvPr/>
              </p:nvSpPr>
              <p:spPr>
                <a:xfrm>
                  <a:off x="522227" y="2520535"/>
                  <a:ext cx="8229599" cy="369332"/>
                </a:xfrm>
                <a:prstGeom prst="rect">
                  <a:avLst/>
                </a:prstGeom>
              </p:spPr>
              <p:txBody>
                <a:bodyPr wrap="square">
                  <a:spAutoFit/>
                </a:bodyPr>
                <a:lstStyle/>
                <a:p>
                  <a:pPr eaLnBrk="0" fontAlgn="base" hangingPunct="0">
                    <a:spcBef>
                      <a:spcPct val="0"/>
                    </a:spcBef>
                    <a:spcAft>
                      <a:spcPct val="0"/>
                    </a:spcAft>
                  </a:pPr>
                  <a:endParaRPr lang="en-US" dirty="0">
                    <a:solidFill>
                      <a:prstClr val="black"/>
                    </a:solidFill>
                    <a:latin typeface="Times New Roman" pitchFamily="18" charset="0"/>
                  </a:endParaRPr>
                </a:p>
              </p:txBody>
            </p:sp>
          </p:grpSp>
          <p:sp>
            <p:nvSpPr>
              <p:cNvPr id="49" name="Rectangle 48"/>
              <p:cNvSpPr/>
              <p:nvPr/>
            </p:nvSpPr>
            <p:spPr>
              <a:xfrm>
                <a:off x="583372" y="2921125"/>
                <a:ext cx="8269890" cy="388696"/>
              </a:xfrm>
              <a:prstGeom prst="rect">
                <a:avLst/>
              </a:prstGeom>
            </p:spPr>
            <p:txBody>
              <a:bodyPr wrap="square">
                <a:spAutoFit/>
              </a:bodyPr>
              <a:lstStyle/>
              <a:p>
                <a:pPr eaLnBrk="0" fontAlgn="base" hangingPunct="0">
                  <a:lnSpc>
                    <a:spcPct val="107000"/>
                  </a:lnSpc>
                  <a:spcAft>
                    <a:spcPts val="800"/>
                  </a:spcAft>
                  <a:tabLst>
                    <a:tab pos="4084955" algn="l"/>
                  </a:tabLst>
                </a:pP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 </a:t>
                </a:r>
                <a:endParaRPr lang="en-US" sz="1100" dirty="0">
                  <a:solidFill>
                    <a:prstClr val="black"/>
                  </a:solidFill>
                  <a:latin typeface="Calibri" panose="020F0502020204030204" pitchFamily="34" charset="0"/>
                  <a:ea typeface="Calibri" panose="020F0502020204030204" pitchFamily="34" charset="0"/>
                  <a:cs typeface="Arial" panose="020B0604020202020204" pitchFamily="34" charset="0"/>
                </a:endParaRPr>
              </a:p>
            </p:txBody>
          </p:sp>
        </p:grpSp>
        <p:sp>
          <p:nvSpPr>
            <p:cNvPr id="56" name="Rectangle 55"/>
            <p:cNvSpPr/>
            <p:nvPr/>
          </p:nvSpPr>
          <p:spPr>
            <a:xfrm>
              <a:off x="510138" y="5123580"/>
              <a:ext cx="8204949" cy="685059"/>
            </a:xfrm>
            <a:prstGeom prst="rect">
              <a:avLst/>
            </a:prstGeom>
          </p:spPr>
          <p:txBody>
            <a:bodyPr wrap="square">
              <a:spAutoFit/>
            </a:bodyPr>
            <a:lstStyle/>
            <a:p>
              <a:pPr eaLnBrk="0" fontAlgn="base" hangingPunct="0">
                <a:lnSpc>
                  <a:spcPct val="107000"/>
                </a:lnSpc>
                <a:spcAft>
                  <a:spcPts val="800"/>
                </a:spcAft>
                <a:tabLst>
                  <a:tab pos="4084955" algn="l"/>
                </a:tabLst>
              </a:pP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این شهرها که جمعیت آتی آنها حدود 100 تا 200 هزار نفر پیش بینی شده، به صورت مراکز جمعیتی جدید در جلگه در می آیند و نقاط مسکونی واقع در مناطق خود را از نظر فرهنگی و خدماتی سرویس می‌دهند.</a:t>
              </a:r>
              <a:endParaRPr lang="en-US" sz="1400" dirty="0">
                <a:solidFill>
                  <a:prstClr val="black"/>
                </a:solidFill>
                <a:latin typeface="Calibri" panose="020F0502020204030204" pitchFamily="34" charset="0"/>
                <a:ea typeface="Calibri" panose="020F0502020204030204" pitchFamily="34" charset="0"/>
                <a:cs typeface="B Roya" panose="00000400000000000000" pitchFamily="2" charset="-78"/>
              </a:endParaRPr>
            </a:p>
          </p:txBody>
        </p:sp>
      </p:grpSp>
    </p:spTree>
    <p:extLst>
      <p:ext uri="{BB962C8B-B14F-4D97-AF65-F5344CB8AC3E}">
        <p14:creationId xmlns:p14="http://schemas.microsoft.com/office/powerpoint/2010/main" val="1275835240"/>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5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fade">
                                      <p:cBhvr>
                                        <p:cTn id="17" dur="500"/>
                                        <p:tgtEl>
                                          <p:spTgt spid="4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57"/>
                                        </p:tgtEl>
                                        <p:attrNameLst>
                                          <p:attrName>style.visibility</p:attrName>
                                        </p:attrNameLst>
                                      </p:cBhvr>
                                      <p:to>
                                        <p:strVal val="visible"/>
                                      </p:to>
                                    </p:set>
                                    <p:animEffect transition="in" filter="fade">
                                      <p:cBhvr>
                                        <p:cTn id="22"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438660" y="154546"/>
            <a:ext cx="4284756" cy="461665"/>
          </a:xfrm>
          <a:prstGeom prst="rect">
            <a:avLst/>
          </a:prstGeom>
          <a:noFill/>
        </p:spPr>
        <p:txBody>
          <a:bodyPr wrap="square" rtlCol="0">
            <a:spAutoFit/>
          </a:bodyPr>
          <a:lstStyle/>
          <a:p>
            <a:pPr eaLnBrk="0" fontAlgn="base" hangingPunct="0">
              <a:spcBef>
                <a:spcPct val="0"/>
              </a:spcBef>
              <a:spcAft>
                <a:spcPct val="0"/>
              </a:spcAft>
            </a:pPr>
            <a:r>
              <a:rPr lang="fa-IR" sz="2400" dirty="0">
                <a:solidFill>
                  <a:prstClr val="white"/>
                </a:solidFill>
                <a:latin typeface="Times New Roman" pitchFamily="18" charset="0"/>
                <a:cs typeface="B Titr" panose="00000700000000000000" pitchFamily="2" charset="-78"/>
              </a:rPr>
              <a:t>طرح اسکان جمعیت در جلگه اصفهان</a:t>
            </a:r>
            <a:endParaRPr lang="en-US" sz="2400" dirty="0">
              <a:solidFill>
                <a:prstClr val="white"/>
              </a:solidFill>
              <a:latin typeface="Times New Roman" pitchFamily="18" charset="0"/>
              <a:cs typeface="B Titr" panose="00000700000000000000" pitchFamily="2" charset="-78"/>
            </a:endParaRPr>
          </a:p>
        </p:txBody>
      </p:sp>
      <p:grpSp>
        <p:nvGrpSpPr>
          <p:cNvPr id="9" name="Group 8"/>
          <p:cNvGrpSpPr/>
          <p:nvPr/>
        </p:nvGrpSpPr>
        <p:grpSpPr>
          <a:xfrm>
            <a:off x="675937" y="1082977"/>
            <a:ext cx="7590042" cy="5288709"/>
            <a:chOff x="843362" y="979946"/>
            <a:chExt cx="7590042" cy="5288709"/>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232596" y="979946"/>
              <a:ext cx="5200808" cy="528870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43362" y="979946"/>
              <a:ext cx="2427871" cy="528870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grpSp>
    </p:spTree>
    <p:extLst>
      <p:ext uri="{BB962C8B-B14F-4D97-AF65-F5344CB8AC3E}">
        <p14:creationId xmlns:p14="http://schemas.microsoft.com/office/powerpoint/2010/main" val="658212334"/>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randombar(horizontal)">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51270" y="202454"/>
            <a:ext cx="837127" cy="400110"/>
          </a:xfrm>
          <a:prstGeom prst="rect">
            <a:avLst/>
          </a:prstGeom>
          <a:noFill/>
        </p:spPr>
        <p:txBody>
          <a:bodyPr wrap="square" rtlCol="0">
            <a:spAutoFit/>
          </a:bodyPr>
          <a:lstStyle/>
          <a:p>
            <a:pPr algn="l" rtl="0" eaLnBrk="0" fontAlgn="base" hangingPunct="0">
              <a:spcBef>
                <a:spcPct val="0"/>
              </a:spcBef>
              <a:spcAft>
                <a:spcPct val="0"/>
              </a:spcAft>
            </a:pPr>
            <a:r>
              <a:rPr lang="fa-IR" sz="2000" dirty="0">
                <a:solidFill>
                  <a:prstClr val="black"/>
                </a:solidFill>
                <a:latin typeface="Times New Roman" pitchFamily="18" charset="0"/>
                <a:cs typeface="B Titr" panose="00000700000000000000" pitchFamily="2" charset="-78"/>
              </a:rPr>
              <a:t>شناخت</a:t>
            </a:r>
            <a:endParaRPr lang="en-US" sz="2000" dirty="0">
              <a:solidFill>
                <a:prstClr val="black"/>
              </a:solidFill>
              <a:latin typeface="Times New Roman" pitchFamily="18" charset="0"/>
              <a:cs typeface="B Titr" panose="00000700000000000000" pitchFamily="2" charset="-78"/>
            </a:endParaRPr>
          </a:p>
        </p:txBody>
      </p:sp>
      <p:sp>
        <p:nvSpPr>
          <p:cNvPr id="3" name="TextBox 2"/>
          <p:cNvSpPr txBox="1"/>
          <p:nvPr/>
        </p:nvSpPr>
        <p:spPr>
          <a:xfrm>
            <a:off x="1603537" y="202454"/>
            <a:ext cx="837127" cy="400110"/>
          </a:xfrm>
          <a:prstGeom prst="rect">
            <a:avLst/>
          </a:prstGeom>
          <a:noFill/>
        </p:spPr>
        <p:txBody>
          <a:bodyPr wrap="square" rtlCol="0">
            <a:spAutoFit/>
          </a:bodyPr>
          <a:lstStyle/>
          <a:p>
            <a:pPr algn="l" rtl="0" eaLnBrk="0" fontAlgn="base" hangingPunct="0">
              <a:spcBef>
                <a:spcPct val="0"/>
              </a:spcBef>
              <a:spcAft>
                <a:spcPct val="0"/>
              </a:spcAft>
            </a:pPr>
            <a:r>
              <a:rPr lang="fa-IR" sz="2000" dirty="0">
                <a:solidFill>
                  <a:prstClr val="black"/>
                </a:solidFill>
                <a:latin typeface="Times New Roman" pitchFamily="18" charset="0"/>
                <a:cs typeface="B Titr" panose="00000700000000000000" pitchFamily="2" charset="-78"/>
              </a:rPr>
              <a:t>تحلیل</a:t>
            </a:r>
            <a:endParaRPr lang="en-US" sz="2000" dirty="0">
              <a:solidFill>
                <a:prstClr val="black"/>
              </a:solidFill>
              <a:latin typeface="Times New Roman" pitchFamily="18" charset="0"/>
              <a:cs typeface="B Titr" panose="00000700000000000000" pitchFamily="2" charset="-78"/>
            </a:endParaRPr>
          </a:p>
        </p:txBody>
      </p:sp>
      <p:sp>
        <p:nvSpPr>
          <p:cNvPr id="4" name="TextBox 3"/>
          <p:cNvSpPr txBox="1"/>
          <p:nvPr/>
        </p:nvSpPr>
        <p:spPr>
          <a:xfrm>
            <a:off x="368682" y="189575"/>
            <a:ext cx="837127" cy="400110"/>
          </a:xfrm>
          <a:prstGeom prst="rect">
            <a:avLst/>
          </a:prstGeom>
          <a:noFill/>
        </p:spPr>
        <p:txBody>
          <a:bodyPr wrap="square" rtlCol="0">
            <a:spAutoFit/>
          </a:bodyPr>
          <a:lstStyle/>
          <a:p>
            <a:pPr algn="l" rtl="0" eaLnBrk="0" fontAlgn="base" hangingPunct="0">
              <a:spcBef>
                <a:spcPct val="0"/>
              </a:spcBef>
              <a:spcAft>
                <a:spcPct val="0"/>
              </a:spcAft>
            </a:pPr>
            <a:r>
              <a:rPr lang="fa-IR" sz="2000" dirty="0">
                <a:solidFill>
                  <a:prstClr val="black"/>
                </a:solidFill>
                <a:latin typeface="Times New Roman" pitchFamily="18" charset="0"/>
                <a:cs typeface="B Titr" panose="00000700000000000000" pitchFamily="2" charset="-78"/>
              </a:rPr>
              <a:t>طرح</a:t>
            </a:r>
            <a:endParaRPr lang="en-US" sz="2000" dirty="0">
              <a:solidFill>
                <a:prstClr val="black"/>
              </a:solidFill>
              <a:latin typeface="Times New Roman" pitchFamily="18" charset="0"/>
              <a:cs typeface="B Titr" panose="00000700000000000000" pitchFamily="2" charset="-78"/>
            </a:endParaRPr>
          </a:p>
        </p:txBody>
      </p:sp>
      <p:sp>
        <p:nvSpPr>
          <p:cNvPr id="5" name="TextBox 4"/>
          <p:cNvSpPr txBox="1"/>
          <p:nvPr/>
        </p:nvSpPr>
        <p:spPr>
          <a:xfrm>
            <a:off x="3798566" y="150781"/>
            <a:ext cx="3902299" cy="461665"/>
          </a:xfrm>
          <a:prstGeom prst="rect">
            <a:avLst/>
          </a:prstGeom>
          <a:noFill/>
        </p:spPr>
        <p:txBody>
          <a:bodyPr wrap="square" rtlCol="0">
            <a:spAutoFit/>
          </a:bodyPr>
          <a:lstStyle/>
          <a:p>
            <a:pPr eaLnBrk="0" fontAlgn="base" hangingPunct="0">
              <a:spcBef>
                <a:spcPct val="0"/>
              </a:spcBef>
              <a:spcAft>
                <a:spcPct val="0"/>
              </a:spcAft>
            </a:pPr>
            <a:r>
              <a:rPr lang="fa-IR" sz="2400" dirty="0">
                <a:solidFill>
                  <a:prstClr val="white"/>
                </a:solidFill>
                <a:latin typeface="Times New Roman" pitchFamily="18" charset="0"/>
                <a:cs typeface="B Titr" panose="00000700000000000000" pitchFamily="2" charset="-78"/>
              </a:rPr>
              <a:t>طرح جامع منطقه اصفهان</a:t>
            </a:r>
            <a:endParaRPr lang="en-US" sz="2400" dirty="0">
              <a:solidFill>
                <a:prstClr val="white"/>
              </a:solidFill>
              <a:latin typeface="Times New Roman" pitchFamily="18" charset="0"/>
              <a:cs typeface="B Titr" panose="00000700000000000000" pitchFamily="2" charset="-78"/>
            </a:endParaRPr>
          </a:p>
        </p:txBody>
      </p:sp>
      <p:grpSp>
        <p:nvGrpSpPr>
          <p:cNvPr id="21" name="Group 20"/>
          <p:cNvGrpSpPr/>
          <p:nvPr/>
        </p:nvGrpSpPr>
        <p:grpSpPr>
          <a:xfrm>
            <a:off x="480354" y="1665779"/>
            <a:ext cx="8445518" cy="722193"/>
            <a:chOff x="480354" y="1665779"/>
            <a:chExt cx="8445518" cy="722193"/>
          </a:xfrm>
        </p:grpSpPr>
        <p:grpSp>
          <p:nvGrpSpPr>
            <p:cNvPr id="7" name="Group 6"/>
            <p:cNvGrpSpPr/>
            <p:nvPr/>
          </p:nvGrpSpPr>
          <p:grpSpPr>
            <a:xfrm>
              <a:off x="482162" y="1665779"/>
              <a:ext cx="8443710" cy="722193"/>
              <a:chOff x="164488" y="1636114"/>
              <a:chExt cx="8899550" cy="722193"/>
            </a:xfrm>
          </p:grpSpPr>
          <p:grpSp>
            <p:nvGrpSpPr>
              <p:cNvPr id="9" name="Group 8"/>
              <p:cNvGrpSpPr/>
              <p:nvPr/>
            </p:nvGrpSpPr>
            <p:grpSpPr>
              <a:xfrm>
                <a:off x="164488" y="1661794"/>
                <a:ext cx="8899550" cy="696513"/>
                <a:chOff x="265047" y="1296996"/>
                <a:chExt cx="8686404" cy="623887"/>
              </a:xfrm>
            </p:grpSpPr>
            <p:grpSp>
              <p:nvGrpSpPr>
                <p:cNvPr id="11" name="Group 10"/>
                <p:cNvGrpSpPr/>
                <p:nvPr/>
              </p:nvGrpSpPr>
              <p:grpSpPr>
                <a:xfrm>
                  <a:off x="328484" y="1296996"/>
                  <a:ext cx="8622967" cy="623887"/>
                  <a:chOff x="4937473" y="1414028"/>
                  <a:chExt cx="4089864" cy="623887"/>
                </a:xfrm>
              </p:grpSpPr>
              <p:grpSp>
                <p:nvGrpSpPr>
                  <p:cNvPr id="15" name="Group 31"/>
                  <p:cNvGrpSpPr>
                    <a:grpSpLocks/>
                  </p:cNvGrpSpPr>
                  <p:nvPr/>
                </p:nvGrpSpPr>
                <p:grpSpPr bwMode="auto">
                  <a:xfrm>
                    <a:off x="4937473" y="1414028"/>
                    <a:ext cx="4089864" cy="623887"/>
                    <a:chOff x="880" y="1279"/>
                    <a:chExt cx="2930" cy="393"/>
                  </a:xfrm>
                </p:grpSpPr>
                <p:sp>
                  <p:nvSpPr>
                    <p:cNvPr id="17" name="AutoShape 6"/>
                    <p:cNvSpPr>
                      <a:spLocks noChangeArrowheads="1"/>
                    </p:cNvSpPr>
                    <p:nvPr/>
                  </p:nvSpPr>
                  <p:spPr bwMode="gray">
                    <a:xfrm>
                      <a:off x="880" y="1295"/>
                      <a:ext cx="2928" cy="377"/>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sp>
                  <p:nvSpPr>
                    <p:cNvPr id="18" name="AutoShape 7"/>
                    <p:cNvSpPr>
                      <a:spLocks noChangeArrowheads="1"/>
                    </p:cNvSpPr>
                    <p:nvPr/>
                  </p:nvSpPr>
                  <p:spPr bwMode="gray">
                    <a:xfrm>
                      <a:off x="880" y="1279"/>
                      <a:ext cx="2930" cy="381"/>
                    </a:xfrm>
                    <a:prstGeom prst="roundRect">
                      <a:avLst>
                        <a:gd name="adj" fmla="val 50000"/>
                      </a:avLst>
                    </a:prstGeom>
                    <a:gradFill rotWithShape="1">
                      <a:gsLst>
                        <a:gs pos="0">
                          <a:schemeClr val="bg2"/>
                        </a:gs>
                        <a:gs pos="100000">
                          <a:schemeClr val="bg2">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grpSp>
              <p:sp>
                <p:nvSpPr>
                  <p:cNvPr id="14" name="Rectangle 13"/>
                  <p:cNvSpPr/>
                  <p:nvPr/>
                </p:nvSpPr>
                <p:spPr>
                  <a:xfrm>
                    <a:off x="8779054" y="1519210"/>
                    <a:ext cx="99956" cy="369332"/>
                  </a:xfrm>
                  <a:prstGeom prst="rect">
                    <a:avLst/>
                  </a:prstGeom>
                </p:spPr>
                <p:txBody>
                  <a:bodyPr wrap="none">
                    <a:spAutoFit/>
                  </a:bodyPr>
                  <a:lstStyle/>
                  <a:p>
                    <a:pPr eaLnBrk="0" fontAlgn="base" hangingPunct="0">
                      <a:spcBef>
                        <a:spcPct val="0"/>
                      </a:spcBef>
                      <a:spcAft>
                        <a:spcPct val="0"/>
                      </a:spcAft>
                    </a:pPr>
                    <a:endParaRPr lang="fa-IR" dirty="0">
                      <a:solidFill>
                        <a:prstClr val="black"/>
                      </a:solidFill>
                      <a:latin typeface="Times New Roman" pitchFamily="18" charset="0"/>
                      <a:cs typeface="B Roya" panose="00000400000000000000" pitchFamily="2" charset="-78"/>
                    </a:endParaRPr>
                  </a:p>
                </p:txBody>
              </p:sp>
            </p:grpSp>
            <p:sp>
              <p:nvSpPr>
                <p:cNvPr id="12" name="Rectangle 11"/>
                <p:cNvSpPr/>
                <p:nvPr/>
              </p:nvSpPr>
              <p:spPr>
                <a:xfrm>
                  <a:off x="265047" y="1402178"/>
                  <a:ext cx="8575275" cy="369332"/>
                </a:xfrm>
                <a:prstGeom prst="rect">
                  <a:avLst/>
                </a:prstGeom>
              </p:spPr>
              <p:txBody>
                <a:bodyPr wrap="square">
                  <a:spAutoFit/>
                </a:bodyPr>
                <a:lstStyle/>
                <a:p>
                  <a:pPr eaLnBrk="0" fontAlgn="base" hangingPunct="0">
                    <a:spcBef>
                      <a:spcPct val="0"/>
                    </a:spcBef>
                    <a:spcAft>
                      <a:spcPct val="0"/>
                    </a:spcAft>
                  </a:pPr>
                  <a:endParaRPr lang="en-US" dirty="0">
                    <a:solidFill>
                      <a:prstClr val="black"/>
                    </a:solidFill>
                    <a:latin typeface="Times New Roman" pitchFamily="18" charset="0"/>
                    <a:cs typeface="B Roya" panose="00000400000000000000" pitchFamily="2" charset="-78"/>
                  </a:endParaRPr>
                </a:p>
              </p:txBody>
            </p:sp>
          </p:grpSp>
          <p:sp>
            <p:nvSpPr>
              <p:cNvPr id="10" name="Rectangle 9"/>
              <p:cNvSpPr/>
              <p:nvPr/>
            </p:nvSpPr>
            <p:spPr>
              <a:xfrm>
                <a:off x="223455" y="1636114"/>
                <a:ext cx="8748686" cy="461665"/>
              </a:xfrm>
              <a:prstGeom prst="rect">
                <a:avLst/>
              </a:prstGeom>
            </p:spPr>
            <p:txBody>
              <a:bodyPr wrap="square">
                <a:spAutoFit/>
              </a:bodyPr>
              <a:lstStyle/>
              <a:p>
                <a:pPr eaLnBrk="0" fontAlgn="base" hangingPunct="0">
                  <a:spcBef>
                    <a:spcPct val="0"/>
                  </a:spcBef>
                  <a:spcAft>
                    <a:spcPct val="0"/>
                  </a:spcAft>
                </a:pPr>
                <a:endParaRPr lang="en-US" sz="2400" dirty="0">
                  <a:solidFill>
                    <a:prstClr val="black"/>
                  </a:solidFill>
                  <a:latin typeface="Times New Roman" pitchFamily="18" charset="0"/>
                  <a:cs typeface="B Roya" panose="00000400000000000000" pitchFamily="2" charset="-78"/>
                </a:endParaRPr>
              </a:p>
            </p:txBody>
          </p:sp>
        </p:grpSp>
        <p:sp>
          <p:nvSpPr>
            <p:cNvPr id="19" name="Rectangle 18"/>
            <p:cNvSpPr/>
            <p:nvPr/>
          </p:nvSpPr>
          <p:spPr>
            <a:xfrm>
              <a:off x="480354" y="1691542"/>
              <a:ext cx="8306294" cy="685059"/>
            </a:xfrm>
            <a:prstGeom prst="rect">
              <a:avLst/>
            </a:prstGeom>
          </p:spPr>
          <p:txBody>
            <a:bodyPr wrap="square">
              <a:spAutoFit/>
            </a:bodyPr>
            <a:lstStyle/>
            <a:p>
              <a:pPr eaLnBrk="0" fontAlgn="base" hangingPunct="0">
                <a:lnSpc>
                  <a:spcPct val="107000"/>
                </a:lnSpc>
                <a:spcAft>
                  <a:spcPts val="800"/>
                </a:spcAft>
                <a:tabLst>
                  <a:tab pos="4084955" algn="l"/>
                </a:tabLst>
              </a:pP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منطقه اصفهان از دو ناحیه شهری-صنعتی به فاصله حدود 40 کیلومتر از یکدیگر یکی به مرکز شهر اصفهان و دیگری به مرکز کارخانه ذوب آهن و یک ناحیه کشاورزی به محور زاینده رود تشکیل شده است.</a:t>
              </a:r>
              <a:endParaRPr lang="en-US" sz="1400" dirty="0">
                <a:solidFill>
                  <a:prstClr val="black"/>
                </a:solidFill>
                <a:latin typeface="Calibri" panose="020F0502020204030204" pitchFamily="34" charset="0"/>
                <a:ea typeface="Calibri" panose="020F0502020204030204" pitchFamily="34" charset="0"/>
                <a:cs typeface="B Roya" panose="00000400000000000000" pitchFamily="2" charset="-78"/>
              </a:endParaRPr>
            </a:p>
          </p:txBody>
        </p:sp>
      </p:grpSp>
      <p:grpSp>
        <p:nvGrpSpPr>
          <p:cNvPr id="47" name="Group 46"/>
          <p:cNvGrpSpPr/>
          <p:nvPr/>
        </p:nvGrpSpPr>
        <p:grpSpPr>
          <a:xfrm>
            <a:off x="1397481" y="2726553"/>
            <a:ext cx="7870405" cy="710892"/>
            <a:chOff x="1397481" y="2726553"/>
            <a:chExt cx="7870405" cy="710892"/>
          </a:xfrm>
        </p:grpSpPr>
        <p:grpSp>
          <p:nvGrpSpPr>
            <p:cNvPr id="20" name="Group 19"/>
            <p:cNvGrpSpPr/>
            <p:nvPr/>
          </p:nvGrpSpPr>
          <p:grpSpPr>
            <a:xfrm>
              <a:off x="1397481" y="2726553"/>
              <a:ext cx="7486772" cy="710892"/>
              <a:chOff x="401739" y="2868957"/>
              <a:chExt cx="8484016" cy="710892"/>
            </a:xfrm>
          </p:grpSpPr>
          <p:grpSp>
            <p:nvGrpSpPr>
              <p:cNvPr id="22" name="Group 21"/>
              <p:cNvGrpSpPr/>
              <p:nvPr/>
            </p:nvGrpSpPr>
            <p:grpSpPr>
              <a:xfrm>
                <a:off x="401739" y="2868957"/>
                <a:ext cx="8484016" cy="710892"/>
                <a:chOff x="481936" y="2493184"/>
                <a:chExt cx="8484016" cy="710892"/>
              </a:xfrm>
            </p:grpSpPr>
            <p:grpSp>
              <p:nvGrpSpPr>
                <p:cNvPr id="24" name="Group 23"/>
                <p:cNvGrpSpPr/>
                <p:nvPr/>
              </p:nvGrpSpPr>
              <p:grpSpPr>
                <a:xfrm>
                  <a:off x="481936" y="2493184"/>
                  <a:ext cx="8484016" cy="710892"/>
                  <a:chOff x="274129" y="4229525"/>
                  <a:chExt cx="6563366" cy="718349"/>
                </a:xfrm>
              </p:grpSpPr>
              <p:grpSp>
                <p:nvGrpSpPr>
                  <p:cNvPr id="26" name="Group 33"/>
                  <p:cNvGrpSpPr>
                    <a:grpSpLocks/>
                  </p:cNvGrpSpPr>
                  <p:nvPr/>
                </p:nvGrpSpPr>
                <p:grpSpPr bwMode="auto">
                  <a:xfrm>
                    <a:off x="274129" y="4229525"/>
                    <a:ext cx="6563366" cy="718349"/>
                    <a:chOff x="888" y="2879"/>
                    <a:chExt cx="2930" cy="393"/>
                  </a:xfrm>
                </p:grpSpPr>
                <p:sp>
                  <p:nvSpPr>
                    <p:cNvPr id="28" name="AutoShape 18"/>
                    <p:cNvSpPr>
                      <a:spLocks noChangeArrowheads="1"/>
                    </p:cNvSpPr>
                    <p:nvPr/>
                  </p:nvSpPr>
                  <p:spPr bwMode="gray">
                    <a:xfrm>
                      <a:off x="888" y="2895"/>
                      <a:ext cx="2928" cy="377"/>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sp>
                  <p:nvSpPr>
                    <p:cNvPr id="29" name="AutoShape 19"/>
                    <p:cNvSpPr>
                      <a:spLocks noChangeArrowheads="1"/>
                    </p:cNvSpPr>
                    <p:nvPr/>
                  </p:nvSpPr>
                  <p:spPr bwMode="gray">
                    <a:xfrm>
                      <a:off x="888" y="2879"/>
                      <a:ext cx="2930" cy="381"/>
                    </a:xfrm>
                    <a:prstGeom prst="roundRect">
                      <a:avLst>
                        <a:gd name="adj" fmla="val 50000"/>
                      </a:avLst>
                    </a:prstGeom>
                    <a:gradFill rotWithShape="1">
                      <a:gsLst>
                        <a:gs pos="0">
                          <a:schemeClr val="folHlink"/>
                        </a:gs>
                        <a:gs pos="100000">
                          <a:schemeClr val="folHlink">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grpSp>
              <p:sp>
                <p:nvSpPr>
                  <p:cNvPr id="27" name="TextBox 26"/>
                  <p:cNvSpPr txBox="1"/>
                  <p:nvPr/>
                </p:nvSpPr>
                <p:spPr>
                  <a:xfrm>
                    <a:off x="487231" y="4376847"/>
                    <a:ext cx="6345784" cy="380090"/>
                  </a:xfrm>
                  <a:prstGeom prst="rect">
                    <a:avLst/>
                  </a:prstGeom>
                  <a:noFill/>
                </p:spPr>
                <p:txBody>
                  <a:bodyPr wrap="square" rtlCol="0">
                    <a:spAutoFit/>
                  </a:bodyPr>
                  <a:lstStyle/>
                  <a:p>
                    <a:pPr eaLnBrk="0" fontAlgn="base" hangingPunct="0">
                      <a:spcBef>
                        <a:spcPct val="0"/>
                      </a:spcBef>
                      <a:spcAft>
                        <a:spcPct val="0"/>
                      </a:spcAft>
                    </a:pPr>
                    <a:endParaRPr lang="en-US" dirty="0">
                      <a:solidFill>
                        <a:prstClr val="black"/>
                      </a:solidFill>
                      <a:latin typeface="Times New Roman" pitchFamily="18" charset="0"/>
                      <a:cs typeface="B Roya" panose="00000400000000000000" pitchFamily="2" charset="-78"/>
                    </a:endParaRPr>
                  </a:p>
                </p:txBody>
              </p:sp>
            </p:grpSp>
            <p:sp>
              <p:nvSpPr>
                <p:cNvPr id="25" name="Rectangle 24"/>
                <p:cNvSpPr/>
                <p:nvPr/>
              </p:nvSpPr>
              <p:spPr>
                <a:xfrm>
                  <a:off x="522227" y="2520535"/>
                  <a:ext cx="8229599" cy="369332"/>
                </a:xfrm>
                <a:prstGeom prst="rect">
                  <a:avLst/>
                </a:prstGeom>
              </p:spPr>
              <p:txBody>
                <a:bodyPr wrap="square">
                  <a:spAutoFit/>
                </a:bodyPr>
                <a:lstStyle/>
                <a:p>
                  <a:pPr eaLnBrk="0" fontAlgn="base" hangingPunct="0">
                    <a:spcBef>
                      <a:spcPct val="0"/>
                    </a:spcBef>
                    <a:spcAft>
                      <a:spcPct val="0"/>
                    </a:spcAft>
                  </a:pPr>
                  <a:endParaRPr lang="en-US" dirty="0">
                    <a:solidFill>
                      <a:prstClr val="black"/>
                    </a:solidFill>
                    <a:latin typeface="Times New Roman" pitchFamily="18" charset="0"/>
                  </a:endParaRPr>
                </a:p>
              </p:txBody>
            </p:sp>
          </p:grpSp>
          <p:sp>
            <p:nvSpPr>
              <p:cNvPr id="23" name="Rectangle 22"/>
              <p:cNvSpPr/>
              <p:nvPr/>
            </p:nvSpPr>
            <p:spPr>
              <a:xfrm>
                <a:off x="583372" y="2921125"/>
                <a:ext cx="8269890" cy="388696"/>
              </a:xfrm>
              <a:prstGeom prst="rect">
                <a:avLst/>
              </a:prstGeom>
            </p:spPr>
            <p:txBody>
              <a:bodyPr wrap="square">
                <a:spAutoFit/>
              </a:bodyPr>
              <a:lstStyle/>
              <a:p>
                <a:pPr eaLnBrk="0" fontAlgn="base" hangingPunct="0">
                  <a:lnSpc>
                    <a:spcPct val="107000"/>
                  </a:lnSpc>
                  <a:spcAft>
                    <a:spcPts val="800"/>
                  </a:spcAft>
                  <a:tabLst>
                    <a:tab pos="4084955" algn="l"/>
                  </a:tabLst>
                </a:pP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 </a:t>
                </a:r>
                <a:endParaRPr lang="en-US" sz="1100" dirty="0">
                  <a:solidFill>
                    <a:prstClr val="black"/>
                  </a:solidFill>
                  <a:latin typeface="Calibri" panose="020F0502020204030204" pitchFamily="34" charset="0"/>
                  <a:ea typeface="Calibri" panose="020F0502020204030204" pitchFamily="34" charset="0"/>
                  <a:cs typeface="Arial" panose="020B0604020202020204" pitchFamily="34" charset="0"/>
                </a:endParaRPr>
              </a:p>
            </p:txBody>
          </p:sp>
        </p:grpSp>
        <p:sp>
          <p:nvSpPr>
            <p:cNvPr id="30" name="Rectangle 29"/>
            <p:cNvSpPr/>
            <p:nvPr/>
          </p:nvSpPr>
          <p:spPr>
            <a:xfrm>
              <a:off x="1397481" y="2847529"/>
              <a:ext cx="7870405" cy="369332"/>
            </a:xfrm>
            <a:prstGeom prst="rect">
              <a:avLst/>
            </a:prstGeom>
          </p:spPr>
          <p:txBody>
            <a:bodyPr wrap="square">
              <a:spAutoFit/>
            </a:bodyPr>
            <a:lstStyle/>
            <a:p>
              <a:pPr algn="l" rtl="0" eaLnBrk="0" fontAlgn="base" hangingPunct="0">
                <a:spcBef>
                  <a:spcPct val="0"/>
                </a:spcBef>
                <a:spcAft>
                  <a:spcPct val="0"/>
                </a:spcAft>
              </a:pP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استخوان بندی طرحی که برای منطقه ارائه شده بر استخوان بندی موجود منطقه پایه گذاری شده است</a:t>
              </a:r>
              <a:endParaRPr lang="en-US" dirty="0">
                <a:solidFill>
                  <a:prstClr val="black"/>
                </a:solidFill>
                <a:latin typeface="Times New Roman" pitchFamily="18" charset="0"/>
                <a:cs typeface="B Roya" panose="00000400000000000000" pitchFamily="2" charset="-78"/>
              </a:endParaRPr>
            </a:p>
          </p:txBody>
        </p:sp>
      </p:grpSp>
      <p:grpSp>
        <p:nvGrpSpPr>
          <p:cNvPr id="32" name="Group 31"/>
          <p:cNvGrpSpPr/>
          <p:nvPr/>
        </p:nvGrpSpPr>
        <p:grpSpPr>
          <a:xfrm>
            <a:off x="180304" y="3754319"/>
            <a:ext cx="8766189" cy="722193"/>
            <a:chOff x="368682" y="3754319"/>
            <a:chExt cx="8577811" cy="722193"/>
          </a:xfrm>
        </p:grpSpPr>
        <p:grpSp>
          <p:nvGrpSpPr>
            <p:cNvPr id="33" name="Group 32"/>
            <p:cNvGrpSpPr/>
            <p:nvPr/>
          </p:nvGrpSpPr>
          <p:grpSpPr>
            <a:xfrm>
              <a:off x="482162" y="3754319"/>
              <a:ext cx="8443710" cy="722193"/>
              <a:chOff x="164488" y="1636114"/>
              <a:chExt cx="8899550" cy="722193"/>
            </a:xfrm>
          </p:grpSpPr>
          <p:grpSp>
            <p:nvGrpSpPr>
              <p:cNvPr id="35" name="Group 34"/>
              <p:cNvGrpSpPr/>
              <p:nvPr/>
            </p:nvGrpSpPr>
            <p:grpSpPr>
              <a:xfrm>
                <a:off x="164488" y="1661794"/>
                <a:ext cx="8899550" cy="696513"/>
                <a:chOff x="265047" y="1296996"/>
                <a:chExt cx="8686404" cy="623887"/>
              </a:xfrm>
            </p:grpSpPr>
            <p:grpSp>
              <p:nvGrpSpPr>
                <p:cNvPr id="37" name="Group 36"/>
                <p:cNvGrpSpPr/>
                <p:nvPr/>
              </p:nvGrpSpPr>
              <p:grpSpPr>
                <a:xfrm>
                  <a:off x="328484" y="1296996"/>
                  <a:ext cx="8622967" cy="623887"/>
                  <a:chOff x="4937473" y="1414028"/>
                  <a:chExt cx="4089864" cy="623887"/>
                </a:xfrm>
              </p:grpSpPr>
              <p:grpSp>
                <p:nvGrpSpPr>
                  <p:cNvPr id="39" name="Group 31"/>
                  <p:cNvGrpSpPr>
                    <a:grpSpLocks/>
                  </p:cNvGrpSpPr>
                  <p:nvPr/>
                </p:nvGrpSpPr>
                <p:grpSpPr bwMode="auto">
                  <a:xfrm>
                    <a:off x="4937473" y="1414028"/>
                    <a:ext cx="4089864" cy="623887"/>
                    <a:chOff x="880" y="1279"/>
                    <a:chExt cx="2930" cy="393"/>
                  </a:xfrm>
                </p:grpSpPr>
                <p:sp>
                  <p:nvSpPr>
                    <p:cNvPr id="41" name="AutoShape 6"/>
                    <p:cNvSpPr>
                      <a:spLocks noChangeArrowheads="1"/>
                    </p:cNvSpPr>
                    <p:nvPr/>
                  </p:nvSpPr>
                  <p:spPr bwMode="gray">
                    <a:xfrm>
                      <a:off x="880" y="1295"/>
                      <a:ext cx="2928" cy="377"/>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sp>
                  <p:nvSpPr>
                    <p:cNvPr id="42" name="AutoShape 7"/>
                    <p:cNvSpPr>
                      <a:spLocks noChangeArrowheads="1"/>
                    </p:cNvSpPr>
                    <p:nvPr/>
                  </p:nvSpPr>
                  <p:spPr bwMode="gray">
                    <a:xfrm>
                      <a:off x="880" y="1279"/>
                      <a:ext cx="2930" cy="381"/>
                    </a:xfrm>
                    <a:prstGeom prst="roundRect">
                      <a:avLst>
                        <a:gd name="adj" fmla="val 50000"/>
                      </a:avLst>
                    </a:prstGeom>
                    <a:gradFill rotWithShape="1">
                      <a:gsLst>
                        <a:gs pos="0">
                          <a:schemeClr val="bg2"/>
                        </a:gs>
                        <a:gs pos="100000">
                          <a:schemeClr val="bg2">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grpSp>
              <p:sp>
                <p:nvSpPr>
                  <p:cNvPr id="40" name="Rectangle 39"/>
                  <p:cNvSpPr/>
                  <p:nvPr/>
                </p:nvSpPr>
                <p:spPr>
                  <a:xfrm>
                    <a:off x="8779054" y="1519210"/>
                    <a:ext cx="99956" cy="369332"/>
                  </a:xfrm>
                  <a:prstGeom prst="rect">
                    <a:avLst/>
                  </a:prstGeom>
                </p:spPr>
                <p:txBody>
                  <a:bodyPr wrap="none">
                    <a:spAutoFit/>
                  </a:bodyPr>
                  <a:lstStyle/>
                  <a:p>
                    <a:pPr eaLnBrk="0" fontAlgn="base" hangingPunct="0">
                      <a:spcBef>
                        <a:spcPct val="0"/>
                      </a:spcBef>
                      <a:spcAft>
                        <a:spcPct val="0"/>
                      </a:spcAft>
                    </a:pPr>
                    <a:endParaRPr lang="fa-IR" dirty="0">
                      <a:solidFill>
                        <a:prstClr val="black"/>
                      </a:solidFill>
                      <a:latin typeface="Times New Roman" pitchFamily="18" charset="0"/>
                      <a:cs typeface="B Roya" panose="00000400000000000000" pitchFamily="2" charset="-78"/>
                    </a:endParaRPr>
                  </a:p>
                </p:txBody>
              </p:sp>
            </p:grpSp>
            <p:sp>
              <p:nvSpPr>
                <p:cNvPr id="38" name="Rectangle 37"/>
                <p:cNvSpPr/>
                <p:nvPr/>
              </p:nvSpPr>
              <p:spPr>
                <a:xfrm>
                  <a:off x="265047" y="1402178"/>
                  <a:ext cx="8575275" cy="369332"/>
                </a:xfrm>
                <a:prstGeom prst="rect">
                  <a:avLst/>
                </a:prstGeom>
              </p:spPr>
              <p:txBody>
                <a:bodyPr wrap="square">
                  <a:spAutoFit/>
                </a:bodyPr>
                <a:lstStyle/>
                <a:p>
                  <a:pPr eaLnBrk="0" fontAlgn="base" hangingPunct="0">
                    <a:spcBef>
                      <a:spcPct val="0"/>
                    </a:spcBef>
                    <a:spcAft>
                      <a:spcPct val="0"/>
                    </a:spcAft>
                  </a:pPr>
                  <a:endParaRPr lang="en-US" dirty="0">
                    <a:solidFill>
                      <a:prstClr val="black"/>
                    </a:solidFill>
                    <a:latin typeface="Times New Roman" pitchFamily="18" charset="0"/>
                    <a:cs typeface="B Roya" panose="00000400000000000000" pitchFamily="2" charset="-78"/>
                  </a:endParaRPr>
                </a:p>
              </p:txBody>
            </p:sp>
          </p:grpSp>
          <p:sp>
            <p:nvSpPr>
              <p:cNvPr id="36" name="Rectangle 35"/>
              <p:cNvSpPr/>
              <p:nvPr/>
            </p:nvSpPr>
            <p:spPr>
              <a:xfrm>
                <a:off x="223455" y="1636114"/>
                <a:ext cx="8748686" cy="461665"/>
              </a:xfrm>
              <a:prstGeom prst="rect">
                <a:avLst/>
              </a:prstGeom>
            </p:spPr>
            <p:txBody>
              <a:bodyPr wrap="square">
                <a:spAutoFit/>
              </a:bodyPr>
              <a:lstStyle/>
              <a:p>
                <a:pPr eaLnBrk="0" fontAlgn="base" hangingPunct="0">
                  <a:spcBef>
                    <a:spcPct val="0"/>
                  </a:spcBef>
                  <a:spcAft>
                    <a:spcPct val="0"/>
                  </a:spcAft>
                </a:pPr>
                <a:endParaRPr lang="en-US" sz="2400" dirty="0">
                  <a:solidFill>
                    <a:prstClr val="black"/>
                  </a:solidFill>
                  <a:latin typeface="Times New Roman" pitchFamily="18" charset="0"/>
                  <a:cs typeface="B Roya" panose="00000400000000000000" pitchFamily="2" charset="-78"/>
                </a:endParaRPr>
              </a:p>
            </p:txBody>
          </p:sp>
        </p:grpSp>
        <p:sp>
          <p:nvSpPr>
            <p:cNvPr id="31" name="Rectangle 30"/>
            <p:cNvSpPr/>
            <p:nvPr/>
          </p:nvSpPr>
          <p:spPr>
            <a:xfrm>
              <a:off x="368682" y="3808913"/>
              <a:ext cx="8577811" cy="646331"/>
            </a:xfrm>
            <a:prstGeom prst="rect">
              <a:avLst/>
            </a:prstGeom>
          </p:spPr>
          <p:txBody>
            <a:bodyPr wrap="square">
              <a:spAutoFit/>
            </a:bodyPr>
            <a:lstStyle/>
            <a:p>
              <a:pPr eaLnBrk="0" fontAlgn="base" hangingPunct="0">
                <a:spcBef>
                  <a:spcPct val="0"/>
                </a:spcBef>
                <a:spcAft>
                  <a:spcPct val="0"/>
                </a:spcAft>
              </a:pP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بیشترین </a:t>
              </a: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کوششی که به عمل </a:t>
              </a: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آمده آن است که این دو ناحیه شهری-صنعتی به طریقی رشد داده و ساماندهی گردند که عمود بر محور کشاورزی </a:t>
              </a: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باشند </a:t>
              </a: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تا کمترین </a:t>
              </a: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صدمه </a:t>
              </a: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را به کشاورزی منطقه که طبیعتا موازی با رودخانه است، وارد </a:t>
              </a: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نمایند.</a:t>
              </a:r>
              <a:endParaRPr lang="en-US" dirty="0">
                <a:solidFill>
                  <a:prstClr val="black"/>
                </a:solidFill>
                <a:latin typeface="Times New Roman" pitchFamily="18" charset="0"/>
                <a:cs typeface="B Roya" panose="00000400000000000000" pitchFamily="2" charset="-78"/>
              </a:endParaRPr>
            </a:p>
          </p:txBody>
        </p:sp>
      </p:grpSp>
      <p:grpSp>
        <p:nvGrpSpPr>
          <p:cNvPr id="45" name="Group 44"/>
          <p:cNvGrpSpPr/>
          <p:nvPr/>
        </p:nvGrpSpPr>
        <p:grpSpPr>
          <a:xfrm>
            <a:off x="730816" y="4829033"/>
            <a:ext cx="8152877" cy="710892"/>
            <a:chOff x="730816" y="4829033"/>
            <a:chExt cx="8152877" cy="710892"/>
          </a:xfrm>
        </p:grpSpPr>
        <p:grpSp>
          <p:nvGrpSpPr>
            <p:cNvPr id="46" name="Group 45"/>
            <p:cNvGrpSpPr/>
            <p:nvPr/>
          </p:nvGrpSpPr>
          <p:grpSpPr>
            <a:xfrm>
              <a:off x="1043189" y="4829033"/>
              <a:ext cx="7840504" cy="710892"/>
              <a:chOff x="401739" y="2868957"/>
              <a:chExt cx="8484016" cy="710892"/>
            </a:xfrm>
          </p:grpSpPr>
          <p:grpSp>
            <p:nvGrpSpPr>
              <p:cNvPr id="48" name="Group 47"/>
              <p:cNvGrpSpPr/>
              <p:nvPr/>
            </p:nvGrpSpPr>
            <p:grpSpPr>
              <a:xfrm>
                <a:off x="401739" y="2868957"/>
                <a:ext cx="8484016" cy="710892"/>
                <a:chOff x="481936" y="2493184"/>
                <a:chExt cx="8484016" cy="710892"/>
              </a:xfrm>
            </p:grpSpPr>
            <p:grpSp>
              <p:nvGrpSpPr>
                <p:cNvPr id="50" name="Group 49"/>
                <p:cNvGrpSpPr/>
                <p:nvPr/>
              </p:nvGrpSpPr>
              <p:grpSpPr>
                <a:xfrm>
                  <a:off x="481936" y="2493184"/>
                  <a:ext cx="8484016" cy="710892"/>
                  <a:chOff x="274129" y="4229525"/>
                  <a:chExt cx="6563366" cy="718349"/>
                </a:xfrm>
              </p:grpSpPr>
              <p:grpSp>
                <p:nvGrpSpPr>
                  <p:cNvPr id="52" name="Group 33"/>
                  <p:cNvGrpSpPr>
                    <a:grpSpLocks/>
                  </p:cNvGrpSpPr>
                  <p:nvPr/>
                </p:nvGrpSpPr>
                <p:grpSpPr bwMode="auto">
                  <a:xfrm>
                    <a:off x="274129" y="4229525"/>
                    <a:ext cx="6563366" cy="718349"/>
                    <a:chOff x="888" y="2879"/>
                    <a:chExt cx="2930" cy="393"/>
                  </a:xfrm>
                </p:grpSpPr>
                <p:sp>
                  <p:nvSpPr>
                    <p:cNvPr id="54" name="AutoShape 18"/>
                    <p:cNvSpPr>
                      <a:spLocks noChangeArrowheads="1"/>
                    </p:cNvSpPr>
                    <p:nvPr/>
                  </p:nvSpPr>
                  <p:spPr bwMode="gray">
                    <a:xfrm>
                      <a:off x="888" y="2895"/>
                      <a:ext cx="2928" cy="377"/>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sp>
                  <p:nvSpPr>
                    <p:cNvPr id="55" name="AutoShape 19"/>
                    <p:cNvSpPr>
                      <a:spLocks noChangeArrowheads="1"/>
                    </p:cNvSpPr>
                    <p:nvPr/>
                  </p:nvSpPr>
                  <p:spPr bwMode="gray">
                    <a:xfrm>
                      <a:off x="888" y="2879"/>
                      <a:ext cx="2930" cy="381"/>
                    </a:xfrm>
                    <a:prstGeom prst="roundRect">
                      <a:avLst>
                        <a:gd name="adj" fmla="val 50000"/>
                      </a:avLst>
                    </a:prstGeom>
                    <a:gradFill rotWithShape="1">
                      <a:gsLst>
                        <a:gs pos="0">
                          <a:schemeClr val="folHlink"/>
                        </a:gs>
                        <a:gs pos="100000">
                          <a:schemeClr val="folHlink">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grpSp>
              <p:sp>
                <p:nvSpPr>
                  <p:cNvPr id="53" name="TextBox 52"/>
                  <p:cNvSpPr txBox="1"/>
                  <p:nvPr/>
                </p:nvSpPr>
                <p:spPr>
                  <a:xfrm>
                    <a:off x="487231" y="4376847"/>
                    <a:ext cx="6345784" cy="380090"/>
                  </a:xfrm>
                  <a:prstGeom prst="rect">
                    <a:avLst/>
                  </a:prstGeom>
                  <a:noFill/>
                </p:spPr>
                <p:txBody>
                  <a:bodyPr wrap="square" rtlCol="0">
                    <a:spAutoFit/>
                  </a:bodyPr>
                  <a:lstStyle/>
                  <a:p>
                    <a:pPr eaLnBrk="0" fontAlgn="base" hangingPunct="0">
                      <a:spcBef>
                        <a:spcPct val="0"/>
                      </a:spcBef>
                      <a:spcAft>
                        <a:spcPct val="0"/>
                      </a:spcAft>
                    </a:pPr>
                    <a:endParaRPr lang="en-US" dirty="0">
                      <a:solidFill>
                        <a:prstClr val="black"/>
                      </a:solidFill>
                      <a:latin typeface="Times New Roman" pitchFamily="18" charset="0"/>
                      <a:cs typeface="B Roya" panose="00000400000000000000" pitchFamily="2" charset="-78"/>
                    </a:endParaRPr>
                  </a:p>
                </p:txBody>
              </p:sp>
            </p:grpSp>
            <p:sp>
              <p:nvSpPr>
                <p:cNvPr id="51" name="Rectangle 50"/>
                <p:cNvSpPr/>
                <p:nvPr/>
              </p:nvSpPr>
              <p:spPr>
                <a:xfrm>
                  <a:off x="522227" y="2520535"/>
                  <a:ext cx="8229599" cy="369332"/>
                </a:xfrm>
                <a:prstGeom prst="rect">
                  <a:avLst/>
                </a:prstGeom>
              </p:spPr>
              <p:txBody>
                <a:bodyPr wrap="square">
                  <a:spAutoFit/>
                </a:bodyPr>
                <a:lstStyle/>
                <a:p>
                  <a:pPr eaLnBrk="0" fontAlgn="base" hangingPunct="0">
                    <a:spcBef>
                      <a:spcPct val="0"/>
                    </a:spcBef>
                    <a:spcAft>
                      <a:spcPct val="0"/>
                    </a:spcAft>
                  </a:pPr>
                  <a:endParaRPr lang="en-US" dirty="0">
                    <a:solidFill>
                      <a:prstClr val="black"/>
                    </a:solidFill>
                    <a:latin typeface="Times New Roman" pitchFamily="18" charset="0"/>
                  </a:endParaRPr>
                </a:p>
              </p:txBody>
            </p:sp>
          </p:grpSp>
          <p:sp>
            <p:nvSpPr>
              <p:cNvPr id="49" name="Rectangle 48"/>
              <p:cNvSpPr/>
              <p:nvPr/>
            </p:nvSpPr>
            <p:spPr>
              <a:xfrm>
                <a:off x="583372" y="2921125"/>
                <a:ext cx="8269890" cy="388696"/>
              </a:xfrm>
              <a:prstGeom prst="rect">
                <a:avLst/>
              </a:prstGeom>
            </p:spPr>
            <p:txBody>
              <a:bodyPr wrap="square">
                <a:spAutoFit/>
              </a:bodyPr>
              <a:lstStyle/>
              <a:p>
                <a:pPr eaLnBrk="0" fontAlgn="base" hangingPunct="0">
                  <a:lnSpc>
                    <a:spcPct val="107000"/>
                  </a:lnSpc>
                  <a:spcAft>
                    <a:spcPts val="800"/>
                  </a:spcAft>
                  <a:tabLst>
                    <a:tab pos="4084955" algn="l"/>
                  </a:tabLst>
                </a:pP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 </a:t>
                </a:r>
                <a:endParaRPr lang="en-US" sz="1100" dirty="0">
                  <a:solidFill>
                    <a:prstClr val="black"/>
                  </a:solidFill>
                  <a:latin typeface="Calibri" panose="020F0502020204030204" pitchFamily="34" charset="0"/>
                  <a:ea typeface="Calibri" panose="020F0502020204030204" pitchFamily="34" charset="0"/>
                  <a:cs typeface="Arial" panose="020B0604020202020204" pitchFamily="34" charset="0"/>
                </a:endParaRPr>
              </a:p>
            </p:txBody>
          </p:sp>
        </p:grpSp>
        <p:sp>
          <p:nvSpPr>
            <p:cNvPr id="34" name="Rectangle 33"/>
            <p:cNvSpPr/>
            <p:nvPr/>
          </p:nvSpPr>
          <p:spPr>
            <a:xfrm>
              <a:off x="730816" y="4868430"/>
              <a:ext cx="7993184" cy="646331"/>
            </a:xfrm>
            <a:prstGeom prst="rect">
              <a:avLst/>
            </a:prstGeom>
          </p:spPr>
          <p:txBody>
            <a:bodyPr wrap="square">
              <a:spAutoFit/>
            </a:bodyPr>
            <a:lstStyle/>
            <a:p>
              <a:pPr eaLnBrk="0" fontAlgn="base" hangingPunct="0">
                <a:spcBef>
                  <a:spcPct val="0"/>
                </a:spcBef>
                <a:spcAft>
                  <a:spcPct val="0"/>
                </a:spcAft>
              </a:pP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این امر در عین حال از متصل شدن این دو ناحیه به یکدیگر که به طور قطع جدی ترین خطر برای منطقه است، جلوگیری </a:t>
              </a: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می‌کند.</a:t>
              </a:r>
              <a:endParaRPr lang="en-US" dirty="0">
                <a:solidFill>
                  <a:prstClr val="black"/>
                </a:solidFill>
                <a:latin typeface="Times New Roman" pitchFamily="18" charset="0"/>
                <a:cs typeface="B Roya" panose="00000400000000000000" pitchFamily="2" charset="-78"/>
              </a:endParaRPr>
            </a:p>
          </p:txBody>
        </p:sp>
      </p:grpSp>
    </p:spTree>
    <p:extLst>
      <p:ext uri="{BB962C8B-B14F-4D97-AF65-F5344CB8AC3E}">
        <p14:creationId xmlns:p14="http://schemas.microsoft.com/office/powerpoint/2010/main" val="499697585"/>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7"/>
                                        </p:tgtEl>
                                        <p:attrNameLst>
                                          <p:attrName>style.visibility</p:attrName>
                                        </p:attrNameLst>
                                      </p:cBhvr>
                                      <p:to>
                                        <p:strVal val="visible"/>
                                      </p:to>
                                    </p:set>
                                    <p:animEffect transition="in" filter="fade">
                                      <p:cBhvr>
                                        <p:cTn id="12" dur="500"/>
                                        <p:tgtEl>
                                          <p:spTgt spid="4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2"/>
                                        </p:tgtEl>
                                        <p:attrNameLst>
                                          <p:attrName>style.visibility</p:attrName>
                                        </p:attrNameLst>
                                      </p:cBhvr>
                                      <p:to>
                                        <p:strVal val="visible"/>
                                      </p:to>
                                    </p:set>
                                    <p:animEffect transition="in" filter="fade">
                                      <p:cBhvr>
                                        <p:cTn id="17" dur="500"/>
                                        <p:tgtEl>
                                          <p:spTgt spid="32"/>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5"/>
                                        </p:tgtEl>
                                        <p:attrNameLst>
                                          <p:attrName>style.visibility</p:attrName>
                                        </p:attrNameLst>
                                      </p:cBhvr>
                                      <p:to>
                                        <p:strVal val="visible"/>
                                      </p:to>
                                    </p:set>
                                    <p:animEffect transition="in" filter="fade">
                                      <p:cBhvr>
                                        <p:cTn id="22"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331076" y="154546"/>
            <a:ext cx="5392340" cy="461665"/>
          </a:xfrm>
          <a:prstGeom prst="rect">
            <a:avLst/>
          </a:prstGeom>
          <a:noFill/>
        </p:spPr>
        <p:txBody>
          <a:bodyPr wrap="square" rtlCol="0">
            <a:spAutoFit/>
          </a:bodyPr>
          <a:lstStyle/>
          <a:p>
            <a:pPr eaLnBrk="0" fontAlgn="base" hangingPunct="0">
              <a:spcBef>
                <a:spcPct val="0"/>
              </a:spcBef>
              <a:spcAft>
                <a:spcPct val="0"/>
              </a:spcAft>
            </a:pPr>
            <a:r>
              <a:rPr lang="fa-IR" sz="2400" dirty="0">
                <a:solidFill>
                  <a:prstClr val="white"/>
                </a:solidFill>
                <a:latin typeface="Times New Roman" pitchFamily="18" charset="0"/>
                <a:cs typeface="B Titr" panose="00000700000000000000" pitchFamily="2" charset="-78"/>
              </a:rPr>
              <a:t>موقعیت نواحی شهری-صنعتی منطقه اصفهان</a:t>
            </a:r>
            <a:endParaRPr lang="en-US" sz="2400" dirty="0">
              <a:solidFill>
                <a:prstClr val="white"/>
              </a:solidFill>
              <a:latin typeface="Times New Roman" pitchFamily="18" charset="0"/>
              <a:cs typeface="B Titr" panose="00000700000000000000" pitchFamily="2" charset="-78"/>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62895" y="1000163"/>
            <a:ext cx="3927989" cy="538916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cxnSp>
        <p:nvCxnSpPr>
          <p:cNvPr id="9" name="Curved Connector 8"/>
          <p:cNvCxnSpPr/>
          <p:nvPr/>
        </p:nvCxnSpPr>
        <p:spPr bwMode="auto">
          <a:xfrm rot="10800000" flipV="1">
            <a:off x="1764406" y="4803817"/>
            <a:ext cx="1030314" cy="347731"/>
          </a:xfrm>
          <a:prstGeom prst="curvedConnector3">
            <a:avLst/>
          </a:prstGeom>
          <a:ln>
            <a:headEnd type="none" w="med" len="med"/>
            <a:tailEnd type="triangle"/>
          </a:ln>
          <a:extLst/>
        </p:spPr>
        <p:style>
          <a:lnRef idx="3">
            <a:schemeClr val="dk1"/>
          </a:lnRef>
          <a:fillRef idx="0">
            <a:schemeClr val="dk1"/>
          </a:fillRef>
          <a:effectRef idx="2">
            <a:schemeClr val="dk1"/>
          </a:effectRef>
          <a:fontRef idx="minor">
            <a:schemeClr val="tx1"/>
          </a:fontRef>
        </p:style>
      </p:cxnSp>
      <p:cxnSp>
        <p:nvCxnSpPr>
          <p:cNvPr id="12" name="Curved Connector 11"/>
          <p:cNvCxnSpPr/>
          <p:nvPr/>
        </p:nvCxnSpPr>
        <p:spPr bwMode="auto">
          <a:xfrm rot="10800000">
            <a:off x="1764406" y="5254581"/>
            <a:ext cx="1596983" cy="721219"/>
          </a:xfrm>
          <a:prstGeom prst="curvedConnector3">
            <a:avLst>
              <a:gd name="adj1" fmla="val 50000"/>
            </a:avLst>
          </a:prstGeom>
          <a:ln>
            <a:headEnd type="none" w="med" len="med"/>
            <a:tailEnd type="triangle"/>
          </a:ln>
          <a:extLst/>
        </p:spPr>
        <p:style>
          <a:lnRef idx="3">
            <a:schemeClr val="dk1"/>
          </a:lnRef>
          <a:fillRef idx="0">
            <a:schemeClr val="dk1"/>
          </a:fillRef>
          <a:effectRef idx="2">
            <a:schemeClr val="dk1"/>
          </a:effectRef>
          <a:fontRef idx="minor">
            <a:schemeClr val="tx1"/>
          </a:fontRef>
        </p:style>
      </p:cxnSp>
      <p:cxnSp>
        <p:nvCxnSpPr>
          <p:cNvPr id="17" name="Curved Connector 16"/>
          <p:cNvCxnSpPr/>
          <p:nvPr/>
        </p:nvCxnSpPr>
        <p:spPr bwMode="auto">
          <a:xfrm flipV="1">
            <a:off x="4803754" y="1519707"/>
            <a:ext cx="2060685" cy="605310"/>
          </a:xfrm>
          <a:prstGeom prst="curvedConnector3">
            <a:avLst>
              <a:gd name="adj1" fmla="val 50000"/>
            </a:avLst>
          </a:prstGeom>
          <a:ln>
            <a:headEnd type="none" w="med" len="med"/>
            <a:tailEnd type="triangle"/>
          </a:ln>
          <a:extLst/>
        </p:spPr>
        <p:style>
          <a:lnRef idx="3">
            <a:schemeClr val="dk1"/>
          </a:lnRef>
          <a:fillRef idx="0">
            <a:schemeClr val="dk1"/>
          </a:fillRef>
          <a:effectRef idx="2">
            <a:schemeClr val="dk1"/>
          </a:effectRef>
          <a:fontRef idx="minor">
            <a:schemeClr val="tx1"/>
          </a:fontRef>
        </p:style>
      </p:cxnSp>
      <p:sp>
        <p:nvSpPr>
          <p:cNvPr id="22" name="TextBox 21"/>
          <p:cNvSpPr txBox="1"/>
          <p:nvPr/>
        </p:nvSpPr>
        <p:spPr>
          <a:xfrm>
            <a:off x="-103031" y="5022269"/>
            <a:ext cx="1996224" cy="646331"/>
          </a:xfrm>
          <a:prstGeom prst="rect">
            <a:avLst/>
          </a:prstGeom>
          <a:noFill/>
        </p:spPr>
        <p:txBody>
          <a:bodyPr wrap="square" rtlCol="0">
            <a:spAutoFit/>
          </a:bodyPr>
          <a:lstStyle/>
          <a:p>
            <a:pPr algn="ctr" rtl="0" eaLnBrk="0" fontAlgn="base" hangingPunct="0">
              <a:spcBef>
                <a:spcPct val="0"/>
              </a:spcBef>
              <a:spcAft>
                <a:spcPct val="0"/>
              </a:spcAft>
            </a:pPr>
            <a:r>
              <a:rPr lang="fa-IR" b="1" dirty="0">
                <a:solidFill>
                  <a:prstClr val="black"/>
                </a:solidFill>
                <a:effectLst>
                  <a:outerShdw blurRad="38100" dist="38100" dir="2700000" algn="tl">
                    <a:srgbClr val="000000">
                      <a:alpha val="43137"/>
                    </a:srgbClr>
                  </a:outerShdw>
                </a:effectLst>
                <a:latin typeface="Times New Roman" pitchFamily="18" charset="0"/>
                <a:cs typeface="B Roya" panose="00000400000000000000" pitchFamily="2" charset="-78"/>
              </a:rPr>
              <a:t>ناحیه شهری-صنعتی پولاد</a:t>
            </a:r>
            <a:endParaRPr lang="en-US" b="1" dirty="0">
              <a:solidFill>
                <a:prstClr val="black"/>
              </a:solidFill>
              <a:effectLst>
                <a:outerShdw blurRad="38100" dist="38100" dir="2700000" algn="tl">
                  <a:srgbClr val="000000">
                    <a:alpha val="43137"/>
                  </a:srgbClr>
                </a:outerShdw>
              </a:effectLst>
              <a:latin typeface="Times New Roman" pitchFamily="18" charset="0"/>
              <a:cs typeface="B Roya" panose="00000400000000000000" pitchFamily="2" charset="-78"/>
            </a:endParaRPr>
          </a:p>
        </p:txBody>
      </p:sp>
      <p:sp>
        <p:nvSpPr>
          <p:cNvPr id="23" name="TextBox 22"/>
          <p:cNvSpPr txBox="1"/>
          <p:nvPr/>
        </p:nvSpPr>
        <p:spPr>
          <a:xfrm>
            <a:off x="6735519" y="1326033"/>
            <a:ext cx="1996224" cy="646331"/>
          </a:xfrm>
          <a:prstGeom prst="rect">
            <a:avLst/>
          </a:prstGeom>
          <a:noFill/>
        </p:spPr>
        <p:txBody>
          <a:bodyPr wrap="square" rtlCol="0">
            <a:spAutoFit/>
          </a:bodyPr>
          <a:lstStyle/>
          <a:p>
            <a:pPr algn="ctr" rtl="0" eaLnBrk="0" fontAlgn="base" hangingPunct="0">
              <a:spcBef>
                <a:spcPct val="0"/>
              </a:spcBef>
              <a:spcAft>
                <a:spcPct val="0"/>
              </a:spcAft>
            </a:pPr>
            <a:r>
              <a:rPr lang="fa-IR" b="1" dirty="0">
                <a:solidFill>
                  <a:prstClr val="black"/>
                </a:solidFill>
                <a:effectLst>
                  <a:outerShdw blurRad="38100" dist="38100" dir="2700000" algn="tl">
                    <a:srgbClr val="000000">
                      <a:alpha val="43137"/>
                    </a:srgbClr>
                  </a:outerShdw>
                </a:effectLst>
                <a:latin typeface="Times New Roman" pitchFamily="18" charset="0"/>
                <a:cs typeface="B Roya" panose="00000400000000000000" pitchFamily="2" charset="-78"/>
              </a:rPr>
              <a:t>ناحیه شهری-صنعتی اصفهان</a:t>
            </a:r>
            <a:endParaRPr lang="en-US" b="1" dirty="0">
              <a:solidFill>
                <a:prstClr val="black"/>
              </a:solidFill>
              <a:effectLst>
                <a:outerShdw blurRad="38100" dist="38100" dir="2700000" algn="tl">
                  <a:srgbClr val="000000">
                    <a:alpha val="43137"/>
                  </a:srgbClr>
                </a:outerShdw>
              </a:effectLst>
              <a:latin typeface="Times New Roman" pitchFamily="18" charset="0"/>
              <a:cs typeface="B Roya" panose="00000400000000000000" pitchFamily="2" charset="-78"/>
            </a:endParaRPr>
          </a:p>
        </p:txBody>
      </p:sp>
    </p:spTree>
    <p:extLst>
      <p:ext uri="{BB962C8B-B14F-4D97-AF65-F5344CB8AC3E}">
        <p14:creationId xmlns:p14="http://schemas.microsoft.com/office/powerpoint/2010/main" val="2319876271"/>
      </p:ext>
    </p:extLst>
  </p:cSld>
  <p:clrMapOvr>
    <a:masterClrMapping/>
  </p:clrMapOvr>
  <p:transition spd="slow">
    <p:wip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833996" y="154546"/>
            <a:ext cx="3889419" cy="461665"/>
          </a:xfrm>
          <a:prstGeom prst="rect">
            <a:avLst/>
          </a:prstGeom>
          <a:noFill/>
        </p:spPr>
        <p:txBody>
          <a:bodyPr wrap="square" rtlCol="0">
            <a:spAutoFit/>
          </a:bodyPr>
          <a:lstStyle/>
          <a:p>
            <a:pPr eaLnBrk="0" fontAlgn="base" hangingPunct="0">
              <a:spcBef>
                <a:spcPct val="0"/>
              </a:spcBef>
              <a:spcAft>
                <a:spcPct val="0"/>
              </a:spcAft>
            </a:pPr>
            <a:r>
              <a:rPr lang="fa-IR" sz="2400" dirty="0">
                <a:solidFill>
                  <a:prstClr val="white"/>
                </a:solidFill>
                <a:latin typeface="Times New Roman" pitchFamily="18" charset="0"/>
                <a:cs typeface="B Titr" panose="00000700000000000000" pitchFamily="2" charset="-78"/>
              </a:rPr>
              <a:t>محورهای منطقه اصفهان</a:t>
            </a:r>
            <a:endParaRPr lang="en-US" sz="2400" dirty="0">
              <a:solidFill>
                <a:prstClr val="white"/>
              </a:solidFill>
              <a:latin typeface="Times New Roman" pitchFamily="18" charset="0"/>
              <a:cs typeface="B Titr" panose="00000700000000000000" pitchFamily="2" charset="-78"/>
            </a:endParaRPr>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987636" y="1378040"/>
            <a:ext cx="5524158" cy="450116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4" name="Picture 3"/>
          <p:cNvPicPr>
            <a:picLocks noChangeAspect="1"/>
          </p:cNvPicPr>
          <p:nvPr/>
        </p:nvPicPr>
        <p:blipFill rotWithShape="1">
          <a:blip r:embed="rId3" cstate="print">
            <a:extLst>
              <a:ext uri="{28A0092B-C50C-407E-A947-70E740481C1C}">
                <a14:useLocalDpi xmlns:a14="http://schemas.microsoft.com/office/drawing/2010/main" val="0"/>
              </a:ext>
            </a:extLst>
          </a:blip>
          <a:srcRect r="4389"/>
          <a:stretch/>
        </p:blipFill>
        <p:spPr>
          <a:xfrm>
            <a:off x="737053" y="1378040"/>
            <a:ext cx="2250583" cy="450116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638776063"/>
      </p:ext>
    </p:extLst>
  </p:cSld>
  <p:clrMapOvr>
    <a:masterClrMapping/>
  </p:clrMapOvr>
  <p:transition spd="slow">
    <p:wip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51270" y="202454"/>
            <a:ext cx="837127" cy="400110"/>
          </a:xfrm>
          <a:prstGeom prst="rect">
            <a:avLst/>
          </a:prstGeom>
          <a:noFill/>
        </p:spPr>
        <p:txBody>
          <a:bodyPr wrap="square" rtlCol="0">
            <a:spAutoFit/>
          </a:bodyPr>
          <a:lstStyle/>
          <a:p>
            <a:pPr algn="l" rtl="0" eaLnBrk="0" fontAlgn="base" hangingPunct="0">
              <a:spcBef>
                <a:spcPct val="0"/>
              </a:spcBef>
              <a:spcAft>
                <a:spcPct val="0"/>
              </a:spcAft>
            </a:pPr>
            <a:r>
              <a:rPr lang="fa-IR" sz="2000" dirty="0">
                <a:solidFill>
                  <a:prstClr val="black"/>
                </a:solidFill>
                <a:latin typeface="Times New Roman" pitchFamily="18" charset="0"/>
                <a:cs typeface="B Titr" panose="00000700000000000000" pitchFamily="2" charset="-78"/>
              </a:rPr>
              <a:t>شناخت</a:t>
            </a:r>
            <a:endParaRPr lang="en-US" sz="2000" dirty="0">
              <a:solidFill>
                <a:prstClr val="black"/>
              </a:solidFill>
              <a:latin typeface="Times New Roman" pitchFamily="18" charset="0"/>
              <a:cs typeface="B Titr" panose="00000700000000000000" pitchFamily="2" charset="-78"/>
            </a:endParaRPr>
          </a:p>
        </p:txBody>
      </p:sp>
      <p:sp>
        <p:nvSpPr>
          <p:cNvPr id="3" name="TextBox 2"/>
          <p:cNvSpPr txBox="1"/>
          <p:nvPr/>
        </p:nvSpPr>
        <p:spPr>
          <a:xfrm>
            <a:off x="1603537" y="202454"/>
            <a:ext cx="837127" cy="400110"/>
          </a:xfrm>
          <a:prstGeom prst="rect">
            <a:avLst/>
          </a:prstGeom>
          <a:noFill/>
        </p:spPr>
        <p:txBody>
          <a:bodyPr wrap="square" rtlCol="0">
            <a:spAutoFit/>
          </a:bodyPr>
          <a:lstStyle/>
          <a:p>
            <a:pPr algn="l" rtl="0" eaLnBrk="0" fontAlgn="base" hangingPunct="0">
              <a:spcBef>
                <a:spcPct val="0"/>
              </a:spcBef>
              <a:spcAft>
                <a:spcPct val="0"/>
              </a:spcAft>
            </a:pPr>
            <a:r>
              <a:rPr lang="fa-IR" sz="2000" dirty="0">
                <a:solidFill>
                  <a:prstClr val="black"/>
                </a:solidFill>
                <a:latin typeface="Times New Roman" pitchFamily="18" charset="0"/>
                <a:cs typeface="B Titr" panose="00000700000000000000" pitchFamily="2" charset="-78"/>
              </a:rPr>
              <a:t>تحلیل</a:t>
            </a:r>
            <a:endParaRPr lang="en-US" sz="2000" dirty="0">
              <a:solidFill>
                <a:prstClr val="black"/>
              </a:solidFill>
              <a:latin typeface="Times New Roman" pitchFamily="18" charset="0"/>
              <a:cs typeface="B Titr" panose="00000700000000000000" pitchFamily="2" charset="-78"/>
            </a:endParaRPr>
          </a:p>
        </p:txBody>
      </p:sp>
      <p:sp>
        <p:nvSpPr>
          <p:cNvPr id="4" name="TextBox 3"/>
          <p:cNvSpPr txBox="1"/>
          <p:nvPr/>
        </p:nvSpPr>
        <p:spPr>
          <a:xfrm>
            <a:off x="368682" y="189575"/>
            <a:ext cx="837127" cy="400110"/>
          </a:xfrm>
          <a:prstGeom prst="rect">
            <a:avLst/>
          </a:prstGeom>
          <a:noFill/>
        </p:spPr>
        <p:txBody>
          <a:bodyPr wrap="square" rtlCol="0">
            <a:spAutoFit/>
          </a:bodyPr>
          <a:lstStyle/>
          <a:p>
            <a:pPr algn="l" rtl="0" eaLnBrk="0" fontAlgn="base" hangingPunct="0">
              <a:spcBef>
                <a:spcPct val="0"/>
              </a:spcBef>
              <a:spcAft>
                <a:spcPct val="0"/>
              </a:spcAft>
            </a:pPr>
            <a:r>
              <a:rPr lang="fa-IR" sz="2000" dirty="0">
                <a:solidFill>
                  <a:prstClr val="black"/>
                </a:solidFill>
                <a:latin typeface="Times New Roman" pitchFamily="18" charset="0"/>
                <a:cs typeface="B Titr" panose="00000700000000000000" pitchFamily="2" charset="-78"/>
              </a:rPr>
              <a:t>طرح</a:t>
            </a:r>
            <a:endParaRPr lang="en-US" sz="2000" dirty="0">
              <a:solidFill>
                <a:prstClr val="black"/>
              </a:solidFill>
              <a:latin typeface="Times New Roman" pitchFamily="18" charset="0"/>
              <a:cs typeface="B Titr" panose="00000700000000000000" pitchFamily="2" charset="-78"/>
            </a:endParaRPr>
          </a:p>
        </p:txBody>
      </p:sp>
      <p:sp>
        <p:nvSpPr>
          <p:cNvPr id="5" name="TextBox 4"/>
          <p:cNvSpPr txBox="1"/>
          <p:nvPr/>
        </p:nvSpPr>
        <p:spPr>
          <a:xfrm>
            <a:off x="3798566" y="150781"/>
            <a:ext cx="3902299" cy="461665"/>
          </a:xfrm>
          <a:prstGeom prst="rect">
            <a:avLst/>
          </a:prstGeom>
          <a:noFill/>
        </p:spPr>
        <p:txBody>
          <a:bodyPr wrap="square" rtlCol="0">
            <a:spAutoFit/>
          </a:bodyPr>
          <a:lstStyle/>
          <a:p>
            <a:pPr eaLnBrk="0" fontAlgn="base" hangingPunct="0">
              <a:spcBef>
                <a:spcPct val="0"/>
              </a:spcBef>
              <a:spcAft>
                <a:spcPct val="0"/>
              </a:spcAft>
            </a:pPr>
            <a:r>
              <a:rPr lang="fa-IR" sz="2400">
                <a:solidFill>
                  <a:prstClr val="white"/>
                </a:solidFill>
                <a:latin typeface="Times New Roman" pitchFamily="18" charset="0"/>
                <a:cs typeface="B Titr" panose="00000700000000000000" pitchFamily="2" charset="-78"/>
              </a:rPr>
              <a:t>مجتمع شهری-صنعتی اصفهان</a:t>
            </a:r>
            <a:endParaRPr lang="en-US" sz="2400" dirty="0">
              <a:solidFill>
                <a:prstClr val="white"/>
              </a:solidFill>
              <a:latin typeface="Times New Roman" pitchFamily="18" charset="0"/>
              <a:cs typeface="B Titr" panose="00000700000000000000" pitchFamily="2" charset="-78"/>
            </a:endParaRPr>
          </a:p>
        </p:txBody>
      </p:sp>
      <p:grpSp>
        <p:nvGrpSpPr>
          <p:cNvPr id="13" name="Group 12"/>
          <p:cNvGrpSpPr/>
          <p:nvPr/>
        </p:nvGrpSpPr>
        <p:grpSpPr>
          <a:xfrm>
            <a:off x="469283" y="2451390"/>
            <a:ext cx="8443710" cy="722193"/>
            <a:chOff x="482162" y="1665779"/>
            <a:chExt cx="8443710" cy="722193"/>
          </a:xfrm>
        </p:grpSpPr>
        <p:grpSp>
          <p:nvGrpSpPr>
            <p:cNvPr id="7" name="Group 6"/>
            <p:cNvGrpSpPr/>
            <p:nvPr/>
          </p:nvGrpSpPr>
          <p:grpSpPr>
            <a:xfrm>
              <a:off x="482162" y="1665779"/>
              <a:ext cx="8443710" cy="722193"/>
              <a:chOff x="164488" y="1636114"/>
              <a:chExt cx="8899550" cy="722193"/>
            </a:xfrm>
          </p:grpSpPr>
          <p:grpSp>
            <p:nvGrpSpPr>
              <p:cNvPr id="9" name="Group 8"/>
              <p:cNvGrpSpPr/>
              <p:nvPr/>
            </p:nvGrpSpPr>
            <p:grpSpPr>
              <a:xfrm>
                <a:off x="164488" y="1661794"/>
                <a:ext cx="8899550" cy="696513"/>
                <a:chOff x="265047" y="1296996"/>
                <a:chExt cx="8686404" cy="623887"/>
              </a:xfrm>
            </p:grpSpPr>
            <p:grpSp>
              <p:nvGrpSpPr>
                <p:cNvPr id="11" name="Group 10"/>
                <p:cNvGrpSpPr/>
                <p:nvPr/>
              </p:nvGrpSpPr>
              <p:grpSpPr>
                <a:xfrm>
                  <a:off x="328484" y="1296996"/>
                  <a:ext cx="8622967" cy="623887"/>
                  <a:chOff x="4937473" y="1414028"/>
                  <a:chExt cx="4089864" cy="623887"/>
                </a:xfrm>
              </p:grpSpPr>
              <p:grpSp>
                <p:nvGrpSpPr>
                  <p:cNvPr id="15" name="Group 31"/>
                  <p:cNvGrpSpPr>
                    <a:grpSpLocks/>
                  </p:cNvGrpSpPr>
                  <p:nvPr/>
                </p:nvGrpSpPr>
                <p:grpSpPr bwMode="auto">
                  <a:xfrm>
                    <a:off x="4937473" y="1414028"/>
                    <a:ext cx="4089864" cy="623887"/>
                    <a:chOff x="880" y="1279"/>
                    <a:chExt cx="2930" cy="393"/>
                  </a:xfrm>
                </p:grpSpPr>
                <p:sp>
                  <p:nvSpPr>
                    <p:cNvPr id="17" name="AutoShape 6"/>
                    <p:cNvSpPr>
                      <a:spLocks noChangeArrowheads="1"/>
                    </p:cNvSpPr>
                    <p:nvPr/>
                  </p:nvSpPr>
                  <p:spPr bwMode="gray">
                    <a:xfrm>
                      <a:off x="880" y="1295"/>
                      <a:ext cx="2928" cy="377"/>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sp>
                  <p:nvSpPr>
                    <p:cNvPr id="18" name="AutoShape 7"/>
                    <p:cNvSpPr>
                      <a:spLocks noChangeArrowheads="1"/>
                    </p:cNvSpPr>
                    <p:nvPr/>
                  </p:nvSpPr>
                  <p:spPr bwMode="gray">
                    <a:xfrm>
                      <a:off x="880" y="1279"/>
                      <a:ext cx="2930" cy="381"/>
                    </a:xfrm>
                    <a:prstGeom prst="roundRect">
                      <a:avLst>
                        <a:gd name="adj" fmla="val 50000"/>
                      </a:avLst>
                    </a:prstGeom>
                    <a:gradFill rotWithShape="1">
                      <a:gsLst>
                        <a:gs pos="0">
                          <a:schemeClr val="bg2"/>
                        </a:gs>
                        <a:gs pos="100000">
                          <a:schemeClr val="bg2">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grpSp>
              <p:sp>
                <p:nvSpPr>
                  <p:cNvPr id="14" name="Rectangle 13"/>
                  <p:cNvSpPr/>
                  <p:nvPr/>
                </p:nvSpPr>
                <p:spPr>
                  <a:xfrm>
                    <a:off x="8779054" y="1519210"/>
                    <a:ext cx="99956" cy="369332"/>
                  </a:xfrm>
                  <a:prstGeom prst="rect">
                    <a:avLst/>
                  </a:prstGeom>
                </p:spPr>
                <p:txBody>
                  <a:bodyPr wrap="none">
                    <a:spAutoFit/>
                  </a:bodyPr>
                  <a:lstStyle/>
                  <a:p>
                    <a:pPr eaLnBrk="0" fontAlgn="base" hangingPunct="0">
                      <a:spcBef>
                        <a:spcPct val="0"/>
                      </a:spcBef>
                      <a:spcAft>
                        <a:spcPct val="0"/>
                      </a:spcAft>
                    </a:pPr>
                    <a:endParaRPr lang="fa-IR" dirty="0">
                      <a:solidFill>
                        <a:prstClr val="black"/>
                      </a:solidFill>
                      <a:latin typeface="Times New Roman" pitchFamily="18" charset="0"/>
                      <a:cs typeface="B Roya" panose="00000400000000000000" pitchFamily="2" charset="-78"/>
                    </a:endParaRPr>
                  </a:p>
                </p:txBody>
              </p:sp>
            </p:grpSp>
            <p:sp>
              <p:nvSpPr>
                <p:cNvPr id="12" name="Rectangle 11"/>
                <p:cNvSpPr/>
                <p:nvPr/>
              </p:nvSpPr>
              <p:spPr>
                <a:xfrm>
                  <a:off x="265047" y="1402178"/>
                  <a:ext cx="8575275" cy="369332"/>
                </a:xfrm>
                <a:prstGeom prst="rect">
                  <a:avLst/>
                </a:prstGeom>
              </p:spPr>
              <p:txBody>
                <a:bodyPr wrap="square">
                  <a:spAutoFit/>
                </a:bodyPr>
                <a:lstStyle/>
                <a:p>
                  <a:pPr eaLnBrk="0" fontAlgn="base" hangingPunct="0">
                    <a:spcBef>
                      <a:spcPct val="0"/>
                    </a:spcBef>
                    <a:spcAft>
                      <a:spcPct val="0"/>
                    </a:spcAft>
                  </a:pPr>
                  <a:endParaRPr lang="en-US" dirty="0">
                    <a:solidFill>
                      <a:prstClr val="black"/>
                    </a:solidFill>
                    <a:latin typeface="Times New Roman" pitchFamily="18" charset="0"/>
                    <a:cs typeface="B Roya" panose="00000400000000000000" pitchFamily="2" charset="-78"/>
                  </a:endParaRPr>
                </a:p>
              </p:txBody>
            </p:sp>
          </p:grpSp>
          <p:sp>
            <p:nvSpPr>
              <p:cNvPr id="10" name="Rectangle 9"/>
              <p:cNvSpPr/>
              <p:nvPr/>
            </p:nvSpPr>
            <p:spPr>
              <a:xfrm>
                <a:off x="223455" y="1636114"/>
                <a:ext cx="8748686" cy="461665"/>
              </a:xfrm>
              <a:prstGeom prst="rect">
                <a:avLst/>
              </a:prstGeom>
            </p:spPr>
            <p:txBody>
              <a:bodyPr wrap="square">
                <a:spAutoFit/>
              </a:bodyPr>
              <a:lstStyle/>
              <a:p>
                <a:pPr eaLnBrk="0" fontAlgn="base" hangingPunct="0">
                  <a:spcBef>
                    <a:spcPct val="0"/>
                  </a:spcBef>
                  <a:spcAft>
                    <a:spcPct val="0"/>
                  </a:spcAft>
                </a:pPr>
                <a:endParaRPr lang="en-US" sz="2400" dirty="0">
                  <a:solidFill>
                    <a:prstClr val="black"/>
                  </a:solidFill>
                  <a:latin typeface="Times New Roman" pitchFamily="18" charset="0"/>
                  <a:cs typeface="B Roya" panose="00000400000000000000" pitchFamily="2" charset="-78"/>
                </a:endParaRPr>
              </a:p>
            </p:txBody>
          </p:sp>
        </p:grpSp>
        <p:sp>
          <p:nvSpPr>
            <p:cNvPr id="6" name="Rectangle 5"/>
            <p:cNvSpPr/>
            <p:nvPr/>
          </p:nvSpPr>
          <p:spPr>
            <a:xfrm>
              <a:off x="716790" y="1727573"/>
              <a:ext cx="8084207" cy="646331"/>
            </a:xfrm>
            <a:prstGeom prst="rect">
              <a:avLst/>
            </a:prstGeom>
          </p:spPr>
          <p:txBody>
            <a:bodyPr wrap="square">
              <a:spAutoFit/>
            </a:bodyPr>
            <a:lstStyle/>
            <a:p>
              <a:pPr eaLnBrk="0" fontAlgn="base" hangingPunct="0">
                <a:spcBef>
                  <a:spcPct val="0"/>
                </a:spcBef>
                <a:spcAft>
                  <a:spcPct val="0"/>
                </a:spcAft>
              </a:pP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مرکزیت این مجتمع شهر اصفهان و محور اصلی آن جاده تهران-شیراز است که عمود بر رودخانه زاینده رود می‌باشد</a:t>
              </a:r>
              <a:endParaRPr lang="en-US" dirty="0">
                <a:solidFill>
                  <a:prstClr val="black"/>
                </a:solidFill>
                <a:latin typeface="Times New Roman" pitchFamily="18" charset="0"/>
                <a:cs typeface="B Roya" panose="00000400000000000000" pitchFamily="2" charset="-78"/>
              </a:endParaRPr>
            </a:p>
          </p:txBody>
        </p:sp>
      </p:grpSp>
      <p:grpSp>
        <p:nvGrpSpPr>
          <p:cNvPr id="16" name="Group 15"/>
          <p:cNvGrpSpPr/>
          <p:nvPr/>
        </p:nvGrpSpPr>
        <p:grpSpPr>
          <a:xfrm>
            <a:off x="525230" y="3512164"/>
            <a:ext cx="8346144" cy="710892"/>
            <a:chOff x="538109" y="2726553"/>
            <a:chExt cx="8346144" cy="710892"/>
          </a:xfrm>
        </p:grpSpPr>
        <p:grpSp>
          <p:nvGrpSpPr>
            <p:cNvPr id="20" name="Group 19"/>
            <p:cNvGrpSpPr/>
            <p:nvPr/>
          </p:nvGrpSpPr>
          <p:grpSpPr>
            <a:xfrm>
              <a:off x="538109" y="2726553"/>
              <a:ext cx="8346144" cy="710892"/>
              <a:chOff x="401739" y="2868957"/>
              <a:chExt cx="8484016" cy="710892"/>
            </a:xfrm>
          </p:grpSpPr>
          <p:grpSp>
            <p:nvGrpSpPr>
              <p:cNvPr id="22" name="Group 21"/>
              <p:cNvGrpSpPr/>
              <p:nvPr/>
            </p:nvGrpSpPr>
            <p:grpSpPr>
              <a:xfrm>
                <a:off x="401739" y="2868957"/>
                <a:ext cx="8484016" cy="710892"/>
                <a:chOff x="481936" y="2493184"/>
                <a:chExt cx="8484016" cy="710892"/>
              </a:xfrm>
            </p:grpSpPr>
            <p:grpSp>
              <p:nvGrpSpPr>
                <p:cNvPr id="24" name="Group 23"/>
                <p:cNvGrpSpPr/>
                <p:nvPr/>
              </p:nvGrpSpPr>
              <p:grpSpPr>
                <a:xfrm>
                  <a:off x="481936" y="2493184"/>
                  <a:ext cx="8484016" cy="710892"/>
                  <a:chOff x="274129" y="4229525"/>
                  <a:chExt cx="6563366" cy="718349"/>
                </a:xfrm>
              </p:grpSpPr>
              <p:grpSp>
                <p:nvGrpSpPr>
                  <p:cNvPr id="26" name="Group 33"/>
                  <p:cNvGrpSpPr>
                    <a:grpSpLocks/>
                  </p:cNvGrpSpPr>
                  <p:nvPr/>
                </p:nvGrpSpPr>
                <p:grpSpPr bwMode="auto">
                  <a:xfrm>
                    <a:off x="274129" y="4229525"/>
                    <a:ext cx="6563366" cy="718349"/>
                    <a:chOff x="888" y="2879"/>
                    <a:chExt cx="2930" cy="393"/>
                  </a:xfrm>
                </p:grpSpPr>
                <p:sp>
                  <p:nvSpPr>
                    <p:cNvPr id="28" name="AutoShape 18"/>
                    <p:cNvSpPr>
                      <a:spLocks noChangeArrowheads="1"/>
                    </p:cNvSpPr>
                    <p:nvPr/>
                  </p:nvSpPr>
                  <p:spPr bwMode="gray">
                    <a:xfrm>
                      <a:off x="888" y="2895"/>
                      <a:ext cx="2928" cy="377"/>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sp>
                  <p:nvSpPr>
                    <p:cNvPr id="29" name="AutoShape 19"/>
                    <p:cNvSpPr>
                      <a:spLocks noChangeArrowheads="1"/>
                    </p:cNvSpPr>
                    <p:nvPr/>
                  </p:nvSpPr>
                  <p:spPr bwMode="gray">
                    <a:xfrm>
                      <a:off x="888" y="2879"/>
                      <a:ext cx="2930" cy="381"/>
                    </a:xfrm>
                    <a:prstGeom prst="roundRect">
                      <a:avLst>
                        <a:gd name="adj" fmla="val 50000"/>
                      </a:avLst>
                    </a:prstGeom>
                    <a:gradFill rotWithShape="1">
                      <a:gsLst>
                        <a:gs pos="0">
                          <a:schemeClr val="folHlink"/>
                        </a:gs>
                        <a:gs pos="100000">
                          <a:schemeClr val="folHlink">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grpSp>
              <p:sp>
                <p:nvSpPr>
                  <p:cNvPr id="27" name="TextBox 26"/>
                  <p:cNvSpPr txBox="1"/>
                  <p:nvPr/>
                </p:nvSpPr>
                <p:spPr>
                  <a:xfrm>
                    <a:off x="487231" y="4376847"/>
                    <a:ext cx="6345784" cy="380090"/>
                  </a:xfrm>
                  <a:prstGeom prst="rect">
                    <a:avLst/>
                  </a:prstGeom>
                  <a:noFill/>
                </p:spPr>
                <p:txBody>
                  <a:bodyPr wrap="square" rtlCol="0">
                    <a:spAutoFit/>
                  </a:bodyPr>
                  <a:lstStyle/>
                  <a:p>
                    <a:pPr eaLnBrk="0" fontAlgn="base" hangingPunct="0">
                      <a:spcBef>
                        <a:spcPct val="0"/>
                      </a:spcBef>
                      <a:spcAft>
                        <a:spcPct val="0"/>
                      </a:spcAft>
                    </a:pPr>
                    <a:endParaRPr lang="en-US" dirty="0">
                      <a:solidFill>
                        <a:prstClr val="black"/>
                      </a:solidFill>
                      <a:latin typeface="Times New Roman" pitchFamily="18" charset="0"/>
                      <a:cs typeface="B Roya" panose="00000400000000000000" pitchFamily="2" charset="-78"/>
                    </a:endParaRPr>
                  </a:p>
                </p:txBody>
              </p:sp>
            </p:grpSp>
            <p:sp>
              <p:nvSpPr>
                <p:cNvPr id="25" name="Rectangle 24"/>
                <p:cNvSpPr/>
                <p:nvPr/>
              </p:nvSpPr>
              <p:spPr>
                <a:xfrm>
                  <a:off x="522227" y="2520535"/>
                  <a:ext cx="8229599" cy="369332"/>
                </a:xfrm>
                <a:prstGeom prst="rect">
                  <a:avLst/>
                </a:prstGeom>
              </p:spPr>
              <p:txBody>
                <a:bodyPr wrap="square">
                  <a:spAutoFit/>
                </a:bodyPr>
                <a:lstStyle/>
                <a:p>
                  <a:pPr eaLnBrk="0" fontAlgn="base" hangingPunct="0">
                    <a:spcBef>
                      <a:spcPct val="0"/>
                    </a:spcBef>
                    <a:spcAft>
                      <a:spcPct val="0"/>
                    </a:spcAft>
                  </a:pPr>
                  <a:endParaRPr lang="en-US" dirty="0">
                    <a:solidFill>
                      <a:prstClr val="black"/>
                    </a:solidFill>
                    <a:latin typeface="Times New Roman" pitchFamily="18" charset="0"/>
                  </a:endParaRPr>
                </a:p>
              </p:txBody>
            </p:sp>
          </p:grpSp>
          <p:sp>
            <p:nvSpPr>
              <p:cNvPr id="23" name="Rectangle 22"/>
              <p:cNvSpPr/>
              <p:nvPr/>
            </p:nvSpPr>
            <p:spPr>
              <a:xfrm>
                <a:off x="583372" y="2921125"/>
                <a:ext cx="8269890" cy="388696"/>
              </a:xfrm>
              <a:prstGeom prst="rect">
                <a:avLst/>
              </a:prstGeom>
            </p:spPr>
            <p:txBody>
              <a:bodyPr wrap="square">
                <a:spAutoFit/>
              </a:bodyPr>
              <a:lstStyle/>
              <a:p>
                <a:pPr eaLnBrk="0" fontAlgn="base" hangingPunct="0">
                  <a:lnSpc>
                    <a:spcPct val="107000"/>
                  </a:lnSpc>
                  <a:spcAft>
                    <a:spcPts val="800"/>
                  </a:spcAft>
                  <a:tabLst>
                    <a:tab pos="4084955" algn="l"/>
                  </a:tabLst>
                </a:pP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 </a:t>
                </a:r>
                <a:endParaRPr lang="en-US" sz="1100" dirty="0">
                  <a:solidFill>
                    <a:prstClr val="black"/>
                  </a:solidFill>
                  <a:latin typeface="Calibri" panose="020F0502020204030204" pitchFamily="34" charset="0"/>
                  <a:ea typeface="Calibri" panose="020F0502020204030204" pitchFamily="34" charset="0"/>
                  <a:cs typeface="Arial" panose="020B0604020202020204" pitchFamily="34" charset="0"/>
                </a:endParaRPr>
              </a:p>
            </p:txBody>
          </p:sp>
        </p:grpSp>
        <p:sp>
          <p:nvSpPr>
            <p:cNvPr id="8" name="Rectangle 7"/>
            <p:cNvSpPr/>
            <p:nvPr/>
          </p:nvSpPr>
          <p:spPr>
            <a:xfrm>
              <a:off x="741293" y="2747979"/>
              <a:ext cx="8021654" cy="646331"/>
            </a:xfrm>
            <a:prstGeom prst="rect">
              <a:avLst/>
            </a:prstGeom>
          </p:spPr>
          <p:txBody>
            <a:bodyPr wrap="square">
              <a:spAutoFit/>
            </a:bodyPr>
            <a:lstStyle/>
            <a:p>
              <a:pPr eaLnBrk="0" fontAlgn="base" hangingPunct="0">
                <a:spcBef>
                  <a:spcPct val="0"/>
                </a:spcBef>
                <a:spcAft>
                  <a:spcPct val="0"/>
                </a:spcAft>
              </a:pP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این ناحیه صنعتی در حال حاضر در شمال آن و بیشتر در غرب جاده تهران واقع است و یک سیستم متشکل از عناصر مختلف مسکونی، صنعتی، کشاورزی، خدماتی و فضای سبز خواهد بود</a:t>
              </a:r>
              <a:endParaRPr lang="en-US" dirty="0">
                <a:solidFill>
                  <a:prstClr val="black"/>
                </a:solidFill>
                <a:latin typeface="Times New Roman" pitchFamily="18" charset="0"/>
                <a:cs typeface="B Roya" panose="00000400000000000000" pitchFamily="2" charset="-78"/>
              </a:endParaRPr>
            </a:p>
          </p:txBody>
        </p:sp>
      </p:grpSp>
    </p:spTree>
    <p:extLst>
      <p:ext uri="{BB962C8B-B14F-4D97-AF65-F5344CB8AC3E}">
        <p14:creationId xmlns:p14="http://schemas.microsoft.com/office/powerpoint/2010/main" val="235847840"/>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833996" y="154546"/>
            <a:ext cx="3889419" cy="461665"/>
          </a:xfrm>
          <a:prstGeom prst="rect">
            <a:avLst/>
          </a:prstGeom>
          <a:noFill/>
        </p:spPr>
        <p:txBody>
          <a:bodyPr wrap="square" rtlCol="0">
            <a:spAutoFit/>
          </a:bodyPr>
          <a:lstStyle/>
          <a:p>
            <a:pPr eaLnBrk="0" fontAlgn="base" hangingPunct="0">
              <a:spcBef>
                <a:spcPct val="0"/>
              </a:spcBef>
              <a:spcAft>
                <a:spcPct val="0"/>
              </a:spcAft>
            </a:pPr>
            <a:r>
              <a:rPr lang="fa-IR" sz="2400" dirty="0">
                <a:solidFill>
                  <a:prstClr val="white"/>
                </a:solidFill>
                <a:latin typeface="Times New Roman" pitchFamily="18" charset="0"/>
                <a:cs typeface="B Titr" panose="00000700000000000000" pitchFamily="2" charset="-78"/>
              </a:rPr>
              <a:t>طرح جامع منطقه اصفهان</a:t>
            </a:r>
            <a:endParaRPr lang="en-US" sz="2400" dirty="0">
              <a:solidFill>
                <a:prstClr val="white"/>
              </a:solidFill>
              <a:latin typeface="Times New Roman" pitchFamily="18" charset="0"/>
              <a:cs typeface="B Titr" panose="00000700000000000000" pitchFamily="2" charset="-78"/>
            </a:endParaRPr>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60434" y="1056067"/>
            <a:ext cx="3383425" cy="533829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40023" y="1045725"/>
            <a:ext cx="3271370" cy="537439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940499446"/>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randombar(horizontal)">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51270" y="202454"/>
            <a:ext cx="837127" cy="400110"/>
          </a:xfrm>
          <a:prstGeom prst="rect">
            <a:avLst/>
          </a:prstGeom>
          <a:noFill/>
        </p:spPr>
        <p:txBody>
          <a:bodyPr wrap="square" rtlCol="0">
            <a:spAutoFit/>
          </a:bodyPr>
          <a:lstStyle/>
          <a:p>
            <a:pPr algn="l" rtl="0" eaLnBrk="0" fontAlgn="base" hangingPunct="0">
              <a:spcBef>
                <a:spcPct val="0"/>
              </a:spcBef>
              <a:spcAft>
                <a:spcPct val="0"/>
              </a:spcAft>
            </a:pPr>
            <a:r>
              <a:rPr lang="fa-IR" sz="2000" dirty="0">
                <a:solidFill>
                  <a:prstClr val="black"/>
                </a:solidFill>
                <a:latin typeface="Times New Roman" pitchFamily="18" charset="0"/>
                <a:cs typeface="B Titr" panose="00000700000000000000" pitchFamily="2" charset="-78"/>
              </a:rPr>
              <a:t>شناخت</a:t>
            </a:r>
            <a:endParaRPr lang="en-US" sz="2000" dirty="0">
              <a:solidFill>
                <a:prstClr val="black"/>
              </a:solidFill>
              <a:latin typeface="Times New Roman" pitchFamily="18" charset="0"/>
              <a:cs typeface="B Titr" panose="00000700000000000000" pitchFamily="2" charset="-78"/>
            </a:endParaRPr>
          </a:p>
        </p:txBody>
      </p:sp>
      <p:sp>
        <p:nvSpPr>
          <p:cNvPr id="3" name="TextBox 2"/>
          <p:cNvSpPr txBox="1"/>
          <p:nvPr/>
        </p:nvSpPr>
        <p:spPr>
          <a:xfrm>
            <a:off x="1603537" y="202454"/>
            <a:ext cx="837127" cy="400110"/>
          </a:xfrm>
          <a:prstGeom prst="rect">
            <a:avLst/>
          </a:prstGeom>
          <a:noFill/>
        </p:spPr>
        <p:txBody>
          <a:bodyPr wrap="square" rtlCol="0">
            <a:spAutoFit/>
          </a:bodyPr>
          <a:lstStyle/>
          <a:p>
            <a:pPr algn="l" rtl="0" eaLnBrk="0" fontAlgn="base" hangingPunct="0">
              <a:spcBef>
                <a:spcPct val="0"/>
              </a:spcBef>
              <a:spcAft>
                <a:spcPct val="0"/>
              </a:spcAft>
            </a:pPr>
            <a:r>
              <a:rPr lang="fa-IR" sz="2000" dirty="0">
                <a:solidFill>
                  <a:prstClr val="black"/>
                </a:solidFill>
                <a:latin typeface="Times New Roman" pitchFamily="18" charset="0"/>
                <a:cs typeface="B Titr" panose="00000700000000000000" pitchFamily="2" charset="-78"/>
              </a:rPr>
              <a:t>تحلیل</a:t>
            </a:r>
            <a:endParaRPr lang="en-US" sz="2000" dirty="0">
              <a:solidFill>
                <a:prstClr val="black"/>
              </a:solidFill>
              <a:latin typeface="Times New Roman" pitchFamily="18" charset="0"/>
              <a:cs typeface="B Titr" panose="00000700000000000000" pitchFamily="2" charset="-78"/>
            </a:endParaRPr>
          </a:p>
        </p:txBody>
      </p:sp>
      <p:sp>
        <p:nvSpPr>
          <p:cNvPr id="4" name="TextBox 3"/>
          <p:cNvSpPr txBox="1"/>
          <p:nvPr/>
        </p:nvSpPr>
        <p:spPr>
          <a:xfrm>
            <a:off x="368682" y="189575"/>
            <a:ext cx="837127" cy="400110"/>
          </a:xfrm>
          <a:prstGeom prst="rect">
            <a:avLst/>
          </a:prstGeom>
          <a:noFill/>
        </p:spPr>
        <p:txBody>
          <a:bodyPr wrap="square" rtlCol="0">
            <a:spAutoFit/>
          </a:bodyPr>
          <a:lstStyle/>
          <a:p>
            <a:pPr algn="l" rtl="0" eaLnBrk="0" fontAlgn="base" hangingPunct="0">
              <a:spcBef>
                <a:spcPct val="0"/>
              </a:spcBef>
              <a:spcAft>
                <a:spcPct val="0"/>
              </a:spcAft>
            </a:pPr>
            <a:r>
              <a:rPr lang="fa-IR" sz="2000" dirty="0">
                <a:solidFill>
                  <a:prstClr val="black"/>
                </a:solidFill>
                <a:latin typeface="Times New Roman" pitchFamily="18" charset="0"/>
                <a:cs typeface="B Titr" panose="00000700000000000000" pitchFamily="2" charset="-78"/>
              </a:rPr>
              <a:t>طرح</a:t>
            </a:r>
            <a:endParaRPr lang="en-US" sz="2000" dirty="0">
              <a:solidFill>
                <a:prstClr val="black"/>
              </a:solidFill>
              <a:latin typeface="Times New Roman" pitchFamily="18" charset="0"/>
              <a:cs typeface="B Titr" panose="00000700000000000000" pitchFamily="2" charset="-78"/>
            </a:endParaRPr>
          </a:p>
        </p:txBody>
      </p:sp>
      <p:sp>
        <p:nvSpPr>
          <p:cNvPr id="5" name="TextBox 4"/>
          <p:cNvSpPr txBox="1"/>
          <p:nvPr/>
        </p:nvSpPr>
        <p:spPr>
          <a:xfrm>
            <a:off x="3709116" y="48566"/>
            <a:ext cx="3991750" cy="707886"/>
          </a:xfrm>
          <a:prstGeom prst="rect">
            <a:avLst/>
          </a:prstGeom>
          <a:noFill/>
        </p:spPr>
        <p:txBody>
          <a:bodyPr wrap="square" rtlCol="0">
            <a:spAutoFit/>
          </a:bodyPr>
          <a:lstStyle/>
          <a:p>
            <a:pPr eaLnBrk="0" fontAlgn="base" hangingPunct="0">
              <a:spcBef>
                <a:spcPct val="0"/>
              </a:spcBef>
              <a:spcAft>
                <a:spcPct val="0"/>
              </a:spcAft>
            </a:pPr>
            <a:r>
              <a:rPr lang="fa-IR" sz="2000" dirty="0">
                <a:solidFill>
                  <a:prstClr val="white"/>
                </a:solidFill>
                <a:latin typeface="Times New Roman" pitchFamily="18" charset="0"/>
                <a:cs typeface="B Titr" panose="00000700000000000000" pitchFamily="2" charset="-78"/>
              </a:rPr>
              <a:t>استخوان بندی پیشنهادی مجتمع </a:t>
            </a:r>
            <a:r>
              <a:rPr lang="fa-IR" sz="2000" dirty="0">
                <a:solidFill>
                  <a:prstClr val="white"/>
                </a:solidFill>
                <a:latin typeface="Times New Roman" pitchFamily="18" charset="0"/>
                <a:cs typeface="B Titr" panose="00000700000000000000" pitchFamily="2" charset="-78"/>
              </a:rPr>
              <a:t>شهری-صنعتی اصفهان</a:t>
            </a:r>
            <a:endParaRPr lang="en-US" sz="2000" dirty="0">
              <a:solidFill>
                <a:prstClr val="white"/>
              </a:solidFill>
              <a:latin typeface="Times New Roman" pitchFamily="18" charset="0"/>
              <a:cs typeface="B Titr" panose="00000700000000000000" pitchFamily="2" charset="-78"/>
            </a:endParaRPr>
          </a:p>
        </p:txBody>
      </p:sp>
      <p:grpSp>
        <p:nvGrpSpPr>
          <p:cNvPr id="21" name="Group 20"/>
          <p:cNvGrpSpPr/>
          <p:nvPr/>
        </p:nvGrpSpPr>
        <p:grpSpPr>
          <a:xfrm>
            <a:off x="652595" y="1673764"/>
            <a:ext cx="8443710" cy="722193"/>
            <a:chOff x="469283" y="2451390"/>
            <a:chExt cx="8443710" cy="722193"/>
          </a:xfrm>
        </p:grpSpPr>
        <p:grpSp>
          <p:nvGrpSpPr>
            <p:cNvPr id="7" name="Group 6"/>
            <p:cNvGrpSpPr/>
            <p:nvPr/>
          </p:nvGrpSpPr>
          <p:grpSpPr>
            <a:xfrm>
              <a:off x="469283" y="2451390"/>
              <a:ext cx="8443710" cy="722193"/>
              <a:chOff x="164488" y="1636114"/>
              <a:chExt cx="8899550" cy="722193"/>
            </a:xfrm>
          </p:grpSpPr>
          <p:grpSp>
            <p:nvGrpSpPr>
              <p:cNvPr id="9" name="Group 8"/>
              <p:cNvGrpSpPr/>
              <p:nvPr/>
            </p:nvGrpSpPr>
            <p:grpSpPr>
              <a:xfrm>
                <a:off x="164488" y="1661794"/>
                <a:ext cx="8899550" cy="696513"/>
                <a:chOff x="265047" y="1296996"/>
                <a:chExt cx="8686404" cy="623887"/>
              </a:xfrm>
            </p:grpSpPr>
            <p:grpSp>
              <p:nvGrpSpPr>
                <p:cNvPr id="11" name="Group 10"/>
                <p:cNvGrpSpPr/>
                <p:nvPr/>
              </p:nvGrpSpPr>
              <p:grpSpPr>
                <a:xfrm>
                  <a:off x="328484" y="1296996"/>
                  <a:ext cx="8622967" cy="623887"/>
                  <a:chOff x="4937473" y="1414028"/>
                  <a:chExt cx="4089864" cy="623887"/>
                </a:xfrm>
              </p:grpSpPr>
              <p:grpSp>
                <p:nvGrpSpPr>
                  <p:cNvPr id="15" name="Group 31"/>
                  <p:cNvGrpSpPr>
                    <a:grpSpLocks/>
                  </p:cNvGrpSpPr>
                  <p:nvPr/>
                </p:nvGrpSpPr>
                <p:grpSpPr bwMode="auto">
                  <a:xfrm>
                    <a:off x="4937473" y="1414028"/>
                    <a:ext cx="4089864" cy="623887"/>
                    <a:chOff x="880" y="1279"/>
                    <a:chExt cx="2930" cy="393"/>
                  </a:xfrm>
                </p:grpSpPr>
                <p:sp>
                  <p:nvSpPr>
                    <p:cNvPr id="17" name="AutoShape 6"/>
                    <p:cNvSpPr>
                      <a:spLocks noChangeArrowheads="1"/>
                    </p:cNvSpPr>
                    <p:nvPr/>
                  </p:nvSpPr>
                  <p:spPr bwMode="gray">
                    <a:xfrm>
                      <a:off x="880" y="1295"/>
                      <a:ext cx="2928" cy="377"/>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sp>
                  <p:nvSpPr>
                    <p:cNvPr id="18" name="AutoShape 7"/>
                    <p:cNvSpPr>
                      <a:spLocks noChangeArrowheads="1"/>
                    </p:cNvSpPr>
                    <p:nvPr/>
                  </p:nvSpPr>
                  <p:spPr bwMode="gray">
                    <a:xfrm>
                      <a:off x="880" y="1279"/>
                      <a:ext cx="2930" cy="381"/>
                    </a:xfrm>
                    <a:prstGeom prst="roundRect">
                      <a:avLst>
                        <a:gd name="adj" fmla="val 50000"/>
                      </a:avLst>
                    </a:prstGeom>
                    <a:gradFill rotWithShape="1">
                      <a:gsLst>
                        <a:gs pos="0">
                          <a:schemeClr val="bg2"/>
                        </a:gs>
                        <a:gs pos="100000">
                          <a:schemeClr val="bg2">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grpSp>
              <p:sp>
                <p:nvSpPr>
                  <p:cNvPr id="14" name="Rectangle 13"/>
                  <p:cNvSpPr/>
                  <p:nvPr/>
                </p:nvSpPr>
                <p:spPr>
                  <a:xfrm>
                    <a:off x="8779054" y="1519210"/>
                    <a:ext cx="99956" cy="369332"/>
                  </a:xfrm>
                  <a:prstGeom prst="rect">
                    <a:avLst/>
                  </a:prstGeom>
                </p:spPr>
                <p:txBody>
                  <a:bodyPr wrap="none">
                    <a:spAutoFit/>
                  </a:bodyPr>
                  <a:lstStyle/>
                  <a:p>
                    <a:pPr eaLnBrk="0" fontAlgn="base" hangingPunct="0">
                      <a:spcBef>
                        <a:spcPct val="0"/>
                      </a:spcBef>
                      <a:spcAft>
                        <a:spcPct val="0"/>
                      </a:spcAft>
                    </a:pPr>
                    <a:endParaRPr lang="fa-IR" dirty="0">
                      <a:solidFill>
                        <a:prstClr val="black"/>
                      </a:solidFill>
                      <a:latin typeface="Times New Roman" pitchFamily="18" charset="0"/>
                      <a:cs typeface="B Roya" panose="00000400000000000000" pitchFamily="2" charset="-78"/>
                    </a:endParaRPr>
                  </a:p>
                </p:txBody>
              </p:sp>
            </p:grpSp>
            <p:sp>
              <p:nvSpPr>
                <p:cNvPr id="12" name="Rectangle 11"/>
                <p:cNvSpPr/>
                <p:nvPr/>
              </p:nvSpPr>
              <p:spPr>
                <a:xfrm>
                  <a:off x="265047" y="1402178"/>
                  <a:ext cx="8575275" cy="369332"/>
                </a:xfrm>
                <a:prstGeom prst="rect">
                  <a:avLst/>
                </a:prstGeom>
              </p:spPr>
              <p:txBody>
                <a:bodyPr wrap="square">
                  <a:spAutoFit/>
                </a:bodyPr>
                <a:lstStyle/>
                <a:p>
                  <a:pPr eaLnBrk="0" fontAlgn="base" hangingPunct="0">
                    <a:spcBef>
                      <a:spcPct val="0"/>
                    </a:spcBef>
                    <a:spcAft>
                      <a:spcPct val="0"/>
                    </a:spcAft>
                  </a:pPr>
                  <a:endParaRPr lang="en-US" dirty="0">
                    <a:solidFill>
                      <a:prstClr val="black"/>
                    </a:solidFill>
                    <a:latin typeface="Times New Roman" pitchFamily="18" charset="0"/>
                    <a:cs typeface="B Roya" panose="00000400000000000000" pitchFamily="2" charset="-78"/>
                  </a:endParaRPr>
                </a:p>
              </p:txBody>
            </p:sp>
          </p:grpSp>
          <p:sp>
            <p:nvSpPr>
              <p:cNvPr id="10" name="Rectangle 9"/>
              <p:cNvSpPr/>
              <p:nvPr/>
            </p:nvSpPr>
            <p:spPr>
              <a:xfrm>
                <a:off x="223455" y="1636114"/>
                <a:ext cx="8748686" cy="461665"/>
              </a:xfrm>
              <a:prstGeom prst="rect">
                <a:avLst/>
              </a:prstGeom>
            </p:spPr>
            <p:txBody>
              <a:bodyPr wrap="square">
                <a:spAutoFit/>
              </a:bodyPr>
              <a:lstStyle/>
              <a:p>
                <a:pPr eaLnBrk="0" fontAlgn="base" hangingPunct="0">
                  <a:spcBef>
                    <a:spcPct val="0"/>
                  </a:spcBef>
                  <a:spcAft>
                    <a:spcPct val="0"/>
                  </a:spcAft>
                </a:pPr>
                <a:endParaRPr lang="en-US" sz="2400" dirty="0">
                  <a:solidFill>
                    <a:prstClr val="black"/>
                  </a:solidFill>
                  <a:latin typeface="Times New Roman" pitchFamily="18" charset="0"/>
                  <a:cs typeface="B Roya" panose="00000400000000000000" pitchFamily="2" charset="-78"/>
                </a:endParaRPr>
              </a:p>
            </p:txBody>
          </p:sp>
        </p:grpSp>
        <p:sp>
          <p:nvSpPr>
            <p:cNvPr id="19" name="Rectangle 18"/>
            <p:cNvSpPr/>
            <p:nvPr/>
          </p:nvSpPr>
          <p:spPr>
            <a:xfrm>
              <a:off x="576934" y="2465114"/>
              <a:ext cx="8197163" cy="685059"/>
            </a:xfrm>
            <a:prstGeom prst="rect">
              <a:avLst/>
            </a:prstGeom>
          </p:spPr>
          <p:txBody>
            <a:bodyPr wrap="square">
              <a:spAutoFit/>
            </a:bodyPr>
            <a:lstStyle/>
            <a:p>
              <a:pPr eaLnBrk="0" fontAlgn="base" hangingPunct="0">
                <a:lnSpc>
                  <a:spcPct val="107000"/>
                </a:lnSpc>
                <a:spcAft>
                  <a:spcPts val="800"/>
                </a:spcAft>
                <a:tabLst>
                  <a:tab pos="4084955" algn="l"/>
                </a:tabLst>
              </a:pP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محور اصلی که اساس این استخوان بندی را تشکیل می‌دهد، در شمال بر جاده فعلی اصفهان-تهران و در جنوب بر جاده فعلی اصفهان-شیراز و در درون اصفهان بر خیابان چهارباغ و محورهای موازی با آن منطبق </a:t>
              </a: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است.</a:t>
              </a:r>
              <a:endParaRPr lang="en-US" sz="1400" dirty="0">
                <a:solidFill>
                  <a:prstClr val="black"/>
                </a:solidFill>
                <a:latin typeface="Calibri" panose="020F0502020204030204" pitchFamily="34" charset="0"/>
                <a:ea typeface="Calibri" panose="020F0502020204030204" pitchFamily="34" charset="0"/>
                <a:cs typeface="B Roya" panose="00000400000000000000" pitchFamily="2" charset="-78"/>
              </a:endParaRPr>
            </a:p>
          </p:txBody>
        </p:sp>
      </p:grpSp>
      <p:grpSp>
        <p:nvGrpSpPr>
          <p:cNvPr id="31" name="Group 30"/>
          <p:cNvGrpSpPr/>
          <p:nvPr/>
        </p:nvGrpSpPr>
        <p:grpSpPr>
          <a:xfrm>
            <a:off x="-97355" y="2906340"/>
            <a:ext cx="8075389" cy="713034"/>
            <a:chOff x="829924" y="3510022"/>
            <a:chExt cx="8075389" cy="713034"/>
          </a:xfrm>
        </p:grpSpPr>
        <p:grpSp>
          <p:nvGrpSpPr>
            <p:cNvPr id="20" name="Group 19"/>
            <p:cNvGrpSpPr/>
            <p:nvPr/>
          </p:nvGrpSpPr>
          <p:grpSpPr>
            <a:xfrm>
              <a:off x="1004552" y="3512164"/>
              <a:ext cx="7866822" cy="710892"/>
              <a:chOff x="401739" y="2868957"/>
              <a:chExt cx="8484016" cy="710892"/>
            </a:xfrm>
          </p:grpSpPr>
          <p:grpSp>
            <p:nvGrpSpPr>
              <p:cNvPr id="22" name="Group 21"/>
              <p:cNvGrpSpPr/>
              <p:nvPr/>
            </p:nvGrpSpPr>
            <p:grpSpPr>
              <a:xfrm>
                <a:off x="401739" y="2868957"/>
                <a:ext cx="8484016" cy="710892"/>
                <a:chOff x="481936" y="2493184"/>
                <a:chExt cx="8484016" cy="710892"/>
              </a:xfrm>
            </p:grpSpPr>
            <p:grpSp>
              <p:nvGrpSpPr>
                <p:cNvPr id="24" name="Group 23"/>
                <p:cNvGrpSpPr/>
                <p:nvPr/>
              </p:nvGrpSpPr>
              <p:grpSpPr>
                <a:xfrm>
                  <a:off x="481936" y="2493184"/>
                  <a:ext cx="8484016" cy="710892"/>
                  <a:chOff x="274129" y="4229525"/>
                  <a:chExt cx="6563366" cy="718349"/>
                </a:xfrm>
              </p:grpSpPr>
              <p:grpSp>
                <p:nvGrpSpPr>
                  <p:cNvPr id="26" name="Group 33"/>
                  <p:cNvGrpSpPr>
                    <a:grpSpLocks/>
                  </p:cNvGrpSpPr>
                  <p:nvPr/>
                </p:nvGrpSpPr>
                <p:grpSpPr bwMode="auto">
                  <a:xfrm>
                    <a:off x="274129" y="4229525"/>
                    <a:ext cx="6563366" cy="718349"/>
                    <a:chOff x="888" y="2879"/>
                    <a:chExt cx="2930" cy="393"/>
                  </a:xfrm>
                </p:grpSpPr>
                <p:sp>
                  <p:nvSpPr>
                    <p:cNvPr id="28" name="AutoShape 18"/>
                    <p:cNvSpPr>
                      <a:spLocks noChangeArrowheads="1"/>
                    </p:cNvSpPr>
                    <p:nvPr/>
                  </p:nvSpPr>
                  <p:spPr bwMode="gray">
                    <a:xfrm>
                      <a:off x="888" y="2895"/>
                      <a:ext cx="2928" cy="377"/>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sp>
                  <p:nvSpPr>
                    <p:cNvPr id="29" name="AutoShape 19"/>
                    <p:cNvSpPr>
                      <a:spLocks noChangeArrowheads="1"/>
                    </p:cNvSpPr>
                    <p:nvPr/>
                  </p:nvSpPr>
                  <p:spPr bwMode="gray">
                    <a:xfrm>
                      <a:off x="888" y="2879"/>
                      <a:ext cx="2930" cy="381"/>
                    </a:xfrm>
                    <a:prstGeom prst="roundRect">
                      <a:avLst>
                        <a:gd name="adj" fmla="val 50000"/>
                      </a:avLst>
                    </a:prstGeom>
                    <a:gradFill rotWithShape="1">
                      <a:gsLst>
                        <a:gs pos="0">
                          <a:schemeClr val="folHlink"/>
                        </a:gs>
                        <a:gs pos="100000">
                          <a:schemeClr val="folHlink">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grpSp>
              <p:sp>
                <p:nvSpPr>
                  <p:cNvPr id="27" name="TextBox 26"/>
                  <p:cNvSpPr txBox="1"/>
                  <p:nvPr/>
                </p:nvSpPr>
                <p:spPr>
                  <a:xfrm>
                    <a:off x="487231" y="4376847"/>
                    <a:ext cx="6345784" cy="380090"/>
                  </a:xfrm>
                  <a:prstGeom prst="rect">
                    <a:avLst/>
                  </a:prstGeom>
                  <a:noFill/>
                </p:spPr>
                <p:txBody>
                  <a:bodyPr wrap="square" rtlCol="0">
                    <a:spAutoFit/>
                  </a:bodyPr>
                  <a:lstStyle/>
                  <a:p>
                    <a:pPr eaLnBrk="0" fontAlgn="base" hangingPunct="0">
                      <a:spcBef>
                        <a:spcPct val="0"/>
                      </a:spcBef>
                      <a:spcAft>
                        <a:spcPct val="0"/>
                      </a:spcAft>
                    </a:pPr>
                    <a:endParaRPr lang="en-US" dirty="0">
                      <a:solidFill>
                        <a:prstClr val="black"/>
                      </a:solidFill>
                      <a:latin typeface="Times New Roman" pitchFamily="18" charset="0"/>
                      <a:cs typeface="B Roya" panose="00000400000000000000" pitchFamily="2" charset="-78"/>
                    </a:endParaRPr>
                  </a:p>
                </p:txBody>
              </p:sp>
            </p:grpSp>
            <p:sp>
              <p:nvSpPr>
                <p:cNvPr id="25" name="Rectangle 24"/>
                <p:cNvSpPr/>
                <p:nvPr/>
              </p:nvSpPr>
              <p:spPr>
                <a:xfrm>
                  <a:off x="522227" y="2520535"/>
                  <a:ext cx="8229599" cy="369332"/>
                </a:xfrm>
                <a:prstGeom prst="rect">
                  <a:avLst/>
                </a:prstGeom>
              </p:spPr>
              <p:txBody>
                <a:bodyPr wrap="square">
                  <a:spAutoFit/>
                </a:bodyPr>
                <a:lstStyle/>
                <a:p>
                  <a:pPr eaLnBrk="0" fontAlgn="base" hangingPunct="0">
                    <a:spcBef>
                      <a:spcPct val="0"/>
                    </a:spcBef>
                    <a:spcAft>
                      <a:spcPct val="0"/>
                    </a:spcAft>
                  </a:pPr>
                  <a:endParaRPr lang="en-US" dirty="0">
                    <a:solidFill>
                      <a:prstClr val="black"/>
                    </a:solidFill>
                    <a:latin typeface="Times New Roman" pitchFamily="18" charset="0"/>
                  </a:endParaRPr>
                </a:p>
              </p:txBody>
            </p:sp>
          </p:grpSp>
          <p:sp>
            <p:nvSpPr>
              <p:cNvPr id="23" name="Rectangle 22"/>
              <p:cNvSpPr/>
              <p:nvPr/>
            </p:nvSpPr>
            <p:spPr>
              <a:xfrm>
                <a:off x="583372" y="2921125"/>
                <a:ext cx="8269890" cy="388696"/>
              </a:xfrm>
              <a:prstGeom prst="rect">
                <a:avLst/>
              </a:prstGeom>
            </p:spPr>
            <p:txBody>
              <a:bodyPr wrap="square">
                <a:spAutoFit/>
              </a:bodyPr>
              <a:lstStyle/>
              <a:p>
                <a:pPr eaLnBrk="0" fontAlgn="base" hangingPunct="0">
                  <a:lnSpc>
                    <a:spcPct val="107000"/>
                  </a:lnSpc>
                  <a:spcAft>
                    <a:spcPts val="800"/>
                  </a:spcAft>
                  <a:tabLst>
                    <a:tab pos="4084955" algn="l"/>
                  </a:tabLst>
                </a:pP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 </a:t>
                </a:r>
                <a:endParaRPr lang="en-US" sz="1100" dirty="0">
                  <a:solidFill>
                    <a:prstClr val="black"/>
                  </a:solidFill>
                  <a:latin typeface="Calibri" panose="020F0502020204030204" pitchFamily="34" charset="0"/>
                  <a:ea typeface="Calibri" panose="020F0502020204030204" pitchFamily="34" charset="0"/>
                  <a:cs typeface="Arial" panose="020B0604020202020204" pitchFamily="34" charset="0"/>
                </a:endParaRPr>
              </a:p>
            </p:txBody>
          </p:sp>
        </p:grpSp>
        <p:sp>
          <p:nvSpPr>
            <p:cNvPr id="30" name="Rectangle 29"/>
            <p:cNvSpPr/>
            <p:nvPr/>
          </p:nvSpPr>
          <p:spPr>
            <a:xfrm>
              <a:off x="829924" y="3510022"/>
              <a:ext cx="8075389" cy="646331"/>
            </a:xfrm>
            <a:prstGeom prst="rect">
              <a:avLst/>
            </a:prstGeom>
          </p:spPr>
          <p:txBody>
            <a:bodyPr wrap="square">
              <a:spAutoFit/>
            </a:bodyPr>
            <a:lstStyle/>
            <a:p>
              <a:pPr eaLnBrk="0" fontAlgn="base" hangingPunct="0">
                <a:spcBef>
                  <a:spcPct val="0"/>
                </a:spcBef>
                <a:spcAft>
                  <a:spcPct val="0"/>
                </a:spcAft>
              </a:pP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به منظور اینکه این محور بتواند وظیفه خود را به عنوان ستون فقرات مجتمع ایفا کند، لازم است عملکرد فعلی آن یعنی جاده ارتباطی برون شهری تغییر کرده و به صورت یک محور اصلی درون شهری درآید</a:t>
              </a:r>
              <a:endParaRPr lang="en-US" dirty="0">
                <a:solidFill>
                  <a:prstClr val="black"/>
                </a:solidFill>
                <a:latin typeface="Times New Roman" pitchFamily="18" charset="0"/>
                <a:cs typeface="B Roya" panose="00000400000000000000" pitchFamily="2" charset="-78"/>
              </a:endParaRPr>
            </a:p>
          </p:txBody>
        </p:sp>
      </p:grpSp>
      <p:grpSp>
        <p:nvGrpSpPr>
          <p:cNvPr id="44" name="Group 43"/>
          <p:cNvGrpSpPr/>
          <p:nvPr/>
        </p:nvGrpSpPr>
        <p:grpSpPr>
          <a:xfrm>
            <a:off x="764592" y="4063054"/>
            <a:ext cx="8328378" cy="722193"/>
            <a:chOff x="461603" y="4499131"/>
            <a:chExt cx="8443710" cy="722193"/>
          </a:xfrm>
        </p:grpSpPr>
        <p:grpSp>
          <p:nvGrpSpPr>
            <p:cNvPr id="33" name="Group 32"/>
            <p:cNvGrpSpPr/>
            <p:nvPr/>
          </p:nvGrpSpPr>
          <p:grpSpPr>
            <a:xfrm>
              <a:off x="461603" y="4499131"/>
              <a:ext cx="8443710" cy="722193"/>
              <a:chOff x="164488" y="1636114"/>
              <a:chExt cx="8899550" cy="722193"/>
            </a:xfrm>
          </p:grpSpPr>
          <p:grpSp>
            <p:nvGrpSpPr>
              <p:cNvPr id="35" name="Group 34"/>
              <p:cNvGrpSpPr/>
              <p:nvPr/>
            </p:nvGrpSpPr>
            <p:grpSpPr>
              <a:xfrm>
                <a:off x="164488" y="1661794"/>
                <a:ext cx="8899550" cy="696513"/>
                <a:chOff x="265047" y="1296996"/>
                <a:chExt cx="8686404" cy="623887"/>
              </a:xfrm>
            </p:grpSpPr>
            <p:grpSp>
              <p:nvGrpSpPr>
                <p:cNvPr id="37" name="Group 36"/>
                <p:cNvGrpSpPr/>
                <p:nvPr/>
              </p:nvGrpSpPr>
              <p:grpSpPr>
                <a:xfrm>
                  <a:off x="328484" y="1296996"/>
                  <a:ext cx="8622967" cy="623887"/>
                  <a:chOff x="4937473" y="1414028"/>
                  <a:chExt cx="4089864" cy="623887"/>
                </a:xfrm>
              </p:grpSpPr>
              <p:grpSp>
                <p:nvGrpSpPr>
                  <p:cNvPr id="39" name="Group 31"/>
                  <p:cNvGrpSpPr>
                    <a:grpSpLocks/>
                  </p:cNvGrpSpPr>
                  <p:nvPr/>
                </p:nvGrpSpPr>
                <p:grpSpPr bwMode="auto">
                  <a:xfrm>
                    <a:off x="4937473" y="1414028"/>
                    <a:ext cx="4089864" cy="623887"/>
                    <a:chOff x="880" y="1279"/>
                    <a:chExt cx="2930" cy="393"/>
                  </a:xfrm>
                </p:grpSpPr>
                <p:sp>
                  <p:nvSpPr>
                    <p:cNvPr id="41" name="AutoShape 6"/>
                    <p:cNvSpPr>
                      <a:spLocks noChangeArrowheads="1"/>
                    </p:cNvSpPr>
                    <p:nvPr/>
                  </p:nvSpPr>
                  <p:spPr bwMode="gray">
                    <a:xfrm>
                      <a:off x="880" y="1295"/>
                      <a:ext cx="2928" cy="377"/>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sp>
                  <p:nvSpPr>
                    <p:cNvPr id="42" name="AutoShape 7"/>
                    <p:cNvSpPr>
                      <a:spLocks noChangeArrowheads="1"/>
                    </p:cNvSpPr>
                    <p:nvPr/>
                  </p:nvSpPr>
                  <p:spPr bwMode="gray">
                    <a:xfrm>
                      <a:off x="880" y="1279"/>
                      <a:ext cx="2930" cy="381"/>
                    </a:xfrm>
                    <a:prstGeom prst="roundRect">
                      <a:avLst>
                        <a:gd name="adj" fmla="val 50000"/>
                      </a:avLst>
                    </a:prstGeom>
                    <a:gradFill rotWithShape="1">
                      <a:gsLst>
                        <a:gs pos="0">
                          <a:schemeClr val="bg2"/>
                        </a:gs>
                        <a:gs pos="100000">
                          <a:schemeClr val="bg2">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grpSp>
              <p:sp>
                <p:nvSpPr>
                  <p:cNvPr id="40" name="Rectangle 39"/>
                  <p:cNvSpPr/>
                  <p:nvPr/>
                </p:nvSpPr>
                <p:spPr>
                  <a:xfrm>
                    <a:off x="8779054" y="1519210"/>
                    <a:ext cx="99956" cy="369332"/>
                  </a:xfrm>
                  <a:prstGeom prst="rect">
                    <a:avLst/>
                  </a:prstGeom>
                </p:spPr>
                <p:txBody>
                  <a:bodyPr wrap="none">
                    <a:spAutoFit/>
                  </a:bodyPr>
                  <a:lstStyle/>
                  <a:p>
                    <a:pPr eaLnBrk="0" fontAlgn="base" hangingPunct="0">
                      <a:spcBef>
                        <a:spcPct val="0"/>
                      </a:spcBef>
                      <a:spcAft>
                        <a:spcPct val="0"/>
                      </a:spcAft>
                    </a:pPr>
                    <a:endParaRPr lang="fa-IR" dirty="0">
                      <a:solidFill>
                        <a:prstClr val="black"/>
                      </a:solidFill>
                      <a:latin typeface="Times New Roman" pitchFamily="18" charset="0"/>
                      <a:cs typeface="B Roya" panose="00000400000000000000" pitchFamily="2" charset="-78"/>
                    </a:endParaRPr>
                  </a:p>
                </p:txBody>
              </p:sp>
            </p:grpSp>
            <p:sp>
              <p:nvSpPr>
                <p:cNvPr id="38" name="Rectangle 37"/>
                <p:cNvSpPr/>
                <p:nvPr/>
              </p:nvSpPr>
              <p:spPr>
                <a:xfrm>
                  <a:off x="265047" y="1402178"/>
                  <a:ext cx="8575275" cy="369332"/>
                </a:xfrm>
                <a:prstGeom prst="rect">
                  <a:avLst/>
                </a:prstGeom>
              </p:spPr>
              <p:txBody>
                <a:bodyPr wrap="square">
                  <a:spAutoFit/>
                </a:bodyPr>
                <a:lstStyle/>
                <a:p>
                  <a:pPr eaLnBrk="0" fontAlgn="base" hangingPunct="0">
                    <a:spcBef>
                      <a:spcPct val="0"/>
                    </a:spcBef>
                    <a:spcAft>
                      <a:spcPct val="0"/>
                    </a:spcAft>
                  </a:pPr>
                  <a:endParaRPr lang="en-US" dirty="0">
                    <a:solidFill>
                      <a:prstClr val="black"/>
                    </a:solidFill>
                    <a:latin typeface="Times New Roman" pitchFamily="18" charset="0"/>
                    <a:cs typeface="B Roya" panose="00000400000000000000" pitchFamily="2" charset="-78"/>
                  </a:endParaRPr>
                </a:p>
              </p:txBody>
            </p:sp>
          </p:grpSp>
          <p:sp>
            <p:nvSpPr>
              <p:cNvPr id="36" name="Rectangle 35"/>
              <p:cNvSpPr/>
              <p:nvPr/>
            </p:nvSpPr>
            <p:spPr>
              <a:xfrm>
                <a:off x="223455" y="1636114"/>
                <a:ext cx="8748686" cy="461665"/>
              </a:xfrm>
              <a:prstGeom prst="rect">
                <a:avLst/>
              </a:prstGeom>
            </p:spPr>
            <p:txBody>
              <a:bodyPr wrap="square">
                <a:spAutoFit/>
              </a:bodyPr>
              <a:lstStyle/>
              <a:p>
                <a:pPr eaLnBrk="0" fontAlgn="base" hangingPunct="0">
                  <a:spcBef>
                    <a:spcPct val="0"/>
                  </a:spcBef>
                  <a:spcAft>
                    <a:spcPct val="0"/>
                  </a:spcAft>
                </a:pPr>
                <a:endParaRPr lang="en-US" sz="2400" dirty="0">
                  <a:solidFill>
                    <a:prstClr val="black"/>
                  </a:solidFill>
                  <a:latin typeface="Times New Roman" pitchFamily="18" charset="0"/>
                  <a:cs typeface="B Roya" panose="00000400000000000000" pitchFamily="2" charset="-78"/>
                </a:endParaRPr>
              </a:p>
            </p:txBody>
          </p:sp>
        </p:grpSp>
        <p:sp>
          <p:nvSpPr>
            <p:cNvPr id="43" name="Rectangle 42"/>
            <p:cNvSpPr/>
            <p:nvPr/>
          </p:nvSpPr>
          <p:spPr>
            <a:xfrm>
              <a:off x="565136" y="4520399"/>
              <a:ext cx="8272887" cy="685059"/>
            </a:xfrm>
            <a:prstGeom prst="rect">
              <a:avLst/>
            </a:prstGeom>
          </p:spPr>
          <p:txBody>
            <a:bodyPr wrap="square">
              <a:spAutoFit/>
            </a:bodyPr>
            <a:lstStyle/>
            <a:p>
              <a:pPr eaLnBrk="0" fontAlgn="base" hangingPunct="0">
                <a:lnSpc>
                  <a:spcPct val="107000"/>
                </a:lnSpc>
                <a:spcAft>
                  <a:spcPts val="800"/>
                </a:spcAft>
                <a:tabLst>
                  <a:tab pos="4084955" algn="l"/>
                </a:tabLst>
              </a:pP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همچنین محور چارباغ به عنوان محور میانی پیش بینی شده است که بناهای اصلی عمومی مورد نیاز مجتمع در کنار این محور استقرار یابند.</a:t>
              </a:r>
              <a:endParaRPr lang="en-US" sz="1400" dirty="0">
                <a:solidFill>
                  <a:prstClr val="black"/>
                </a:solidFill>
                <a:latin typeface="Calibri" panose="020F0502020204030204" pitchFamily="34" charset="0"/>
                <a:ea typeface="Calibri" panose="020F0502020204030204" pitchFamily="34" charset="0"/>
                <a:cs typeface="B Roya" panose="00000400000000000000" pitchFamily="2" charset="-78"/>
              </a:endParaRPr>
            </a:p>
          </p:txBody>
        </p:sp>
      </p:grpSp>
    </p:spTree>
    <p:extLst>
      <p:ext uri="{BB962C8B-B14F-4D97-AF65-F5344CB8AC3E}">
        <p14:creationId xmlns:p14="http://schemas.microsoft.com/office/powerpoint/2010/main" val="3277096939"/>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1"/>
                                        </p:tgtEl>
                                        <p:attrNameLst>
                                          <p:attrName>style.visibility</p:attrName>
                                        </p:attrNameLst>
                                      </p:cBhvr>
                                      <p:to>
                                        <p:strVal val="visible"/>
                                      </p:to>
                                    </p:set>
                                    <p:animEffect transition="in" filter="fade">
                                      <p:cBhvr>
                                        <p:cTn id="12" dur="500"/>
                                        <p:tgtEl>
                                          <p:spTgt spid="3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fade">
                                      <p:cBhvr>
                                        <p:cTn id="17"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51270" y="202454"/>
            <a:ext cx="837127" cy="400110"/>
          </a:xfrm>
          <a:prstGeom prst="rect">
            <a:avLst/>
          </a:prstGeom>
          <a:noFill/>
        </p:spPr>
        <p:txBody>
          <a:bodyPr wrap="square" rtlCol="0">
            <a:spAutoFit/>
          </a:bodyPr>
          <a:lstStyle/>
          <a:p>
            <a:pPr algn="l" rtl="0" eaLnBrk="0" fontAlgn="base" hangingPunct="0">
              <a:spcBef>
                <a:spcPct val="0"/>
              </a:spcBef>
              <a:spcAft>
                <a:spcPct val="0"/>
              </a:spcAft>
            </a:pPr>
            <a:r>
              <a:rPr lang="fa-IR" sz="2000" dirty="0">
                <a:solidFill>
                  <a:prstClr val="black"/>
                </a:solidFill>
                <a:latin typeface="Times New Roman" pitchFamily="18" charset="0"/>
                <a:cs typeface="B Titr" panose="00000700000000000000" pitchFamily="2" charset="-78"/>
              </a:rPr>
              <a:t>شناخت</a:t>
            </a:r>
            <a:endParaRPr lang="en-US" sz="2000" dirty="0">
              <a:solidFill>
                <a:prstClr val="black"/>
              </a:solidFill>
              <a:latin typeface="Times New Roman" pitchFamily="18" charset="0"/>
              <a:cs typeface="B Titr" panose="00000700000000000000" pitchFamily="2" charset="-78"/>
            </a:endParaRPr>
          </a:p>
        </p:txBody>
      </p:sp>
      <p:sp>
        <p:nvSpPr>
          <p:cNvPr id="3" name="TextBox 2"/>
          <p:cNvSpPr txBox="1"/>
          <p:nvPr/>
        </p:nvSpPr>
        <p:spPr>
          <a:xfrm>
            <a:off x="1603537" y="202454"/>
            <a:ext cx="837127" cy="400110"/>
          </a:xfrm>
          <a:prstGeom prst="rect">
            <a:avLst/>
          </a:prstGeom>
          <a:noFill/>
        </p:spPr>
        <p:txBody>
          <a:bodyPr wrap="square" rtlCol="0">
            <a:spAutoFit/>
          </a:bodyPr>
          <a:lstStyle/>
          <a:p>
            <a:pPr algn="l" rtl="0" eaLnBrk="0" fontAlgn="base" hangingPunct="0">
              <a:spcBef>
                <a:spcPct val="0"/>
              </a:spcBef>
              <a:spcAft>
                <a:spcPct val="0"/>
              </a:spcAft>
            </a:pPr>
            <a:r>
              <a:rPr lang="fa-IR" sz="2000" dirty="0">
                <a:solidFill>
                  <a:prstClr val="black"/>
                </a:solidFill>
                <a:latin typeface="Times New Roman" pitchFamily="18" charset="0"/>
                <a:cs typeface="B Titr" panose="00000700000000000000" pitchFamily="2" charset="-78"/>
              </a:rPr>
              <a:t>تحلیل</a:t>
            </a:r>
            <a:endParaRPr lang="en-US" sz="2000" dirty="0">
              <a:solidFill>
                <a:prstClr val="black"/>
              </a:solidFill>
              <a:latin typeface="Times New Roman" pitchFamily="18" charset="0"/>
              <a:cs typeface="B Titr" panose="00000700000000000000" pitchFamily="2" charset="-78"/>
            </a:endParaRPr>
          </a:p>
        </p:txBody>
      </p:sp>
      <p:sp>
        <p:nvSpPr>
          <p:cNvPr id="4" name="TextBox 3"/>
          <p:cNvSpPr txBox="1"/>
          <p:nvPr/>
        </p:nvSpPr>
        <p:spPr>
          <a:xfrm>
            <a:off x="368682" y="189575"/>
            <a:ext cx="837127" cy="400110"/>
          </a:xfrm>
          <a:prstGeom prst="rect">
            <a:avLst/>
          </a:prstGeom>
          <a:noFill/>
        </p:spPr>
        <p:txBody>
          <a:bodyPr wrap="square" rtlCol="0">
            <a:spAutoFit/>
          </a:bodyPr>
          <a:lstStyle/>
          <a:p>
            <a:pPr algn="l" rtl="0" eaLnBrk="0" fontAlgn="base" hangingPunct="0">
              <a:spcBef>
                <a:spcPct val="0"/>
              </a:spcBef>
              <a:spcAft>
                <a:spcPct val="0"/>
              </a:spcAft>
            </a:pPr>
            <a:r>
              <a:rPr lang="fa-IR" sz="2000" dirty="0">
                <a:solidFill>
                  <a:prstClr val="black"/>
                </a:solidFill>
                <a:latin typeface="Times New Roman" pitchFamily="18" charset="0"/>
                <a:cs typeface="B Titr" panose="00000700000000000000" pitchFamily="2" charset="-78"/>
              </a:rPr>
              <a:t>طرح</a:t>
            </a:r>
            <a:endParaRPr lang="en-US" sz="2000" dirty="0">
              <a:solidFill>
                <a:prstClr val="black"/>
              </a:solidFill>
              <a:latin typeface="Times New Roman" pitchFamily="18" charset="0"/>
              <a:cs typeface="B Titr" panose="00000700000000000000" pitchFamily="2" charset="-78"/>
            </a:endParaRPr>
          </a:p>
        </p:txBody>
      </p:sp>
      <p:sp>
        <p:nvSpPr>
          <p:cNvPr id="5" name="TextBox 4"/>
          <p:cNvSpPr txBox="1"/>
          <p:nvPr/>
        </p:nvSpPr>
        <p:spPr>
          <a:xfrm>
            <a:off x="3798566" y="150781"/>
            <a:ext cx="3902299" cy="461665"/>
          </a:xfrm>
          <a:prstGeom prst="rect">
            <a:avLst/>
          </a:prstGeom>
          <a:noFill/>
        </p:spPr>
        <p:txBody>
          <a:bodyPr wrap="square" rtlCol="0">
            <a:spAutoFit/>
          </a:bodyPr>
          <a:lstStyle/>
          <a:p>
            <a:pPr eaLnBrk="0" fontAlgn="base" hangingPunct="0">
              <a:spcBef>
                <a:spcPct val="0"/>
              </a:spcBef>
              <a:spcAft>
                <a:spcPct val="0"/>
              </a:spcAft>
            </a:pPr>
            <a:r>
              <a:rPr lang="fa-IR" sz="2400" dirty="0">
                <a:solidFill>
                  <a:prstClr val="white"/>
                </a:solidFill>
                <a:latin typeface="Times New Roman" pitchFamily="18" charset="0"/>
                <a:cs typeface="B Titr" panose="00000700000000000000" pitchFamily="2" charset="-78"/>
              </a:rPr>
              <a:t>مجتمع شهری-صنعتی </a:t>
            </a:r>
            <a:r>
              <a:rPr lang="fa-IR" sz="2400" dirty="0">
                <a:solidFill>
                  <a:prstClr val="white"/>
                </a:solidFill>
                <a:latin typeface="Times New Roman" pitchFamily="18" charset="0"/>
                <a:cs typeface="B Titr" panose="00000700000000000000" pitchFamily="2" charset="-78"/>
              </a:rPr>
              <a:t>پولاد</a:t>
            </a:r>
            <a:endParaRPr lang="en-US" sz="2400" dirty="0">
              <a:solidFill>
                <a:prstClr val="white"/>
              </a:solidFill>
              <a:latin typeface="Times New Roman" pitchFamily="18" charset="0"/>
              <a:cs typeface="B Titr" panose="00000700000000000000" pitchFamily="2" charset="-78"/>
            </a:endParaRPr>
          </a:p>
        </p:txBody>
      </p:sp>
      <p:grpSp>
        <p:nvGrpSpPr>
          <p:cNvPr id="21" name="Group 20"/>
          <p:cNvGrpSpPr/>
          <p:nvPr/>
        </p:nvGrpSpPr>
        <p:grpSpPr>
          <a:xfrm>
            <a:off x="95656" y="1664556"/>
            <a:ext cx="8937937" cy="722193"/>
            <a:chOff x="34862" y="2451390"/>
            <a:chExt cx="8937937" cy="722193"/>
          </a:xfrm>
        </p:grpSpPr>
        <p:grpSp>
          <p:nvGrpSpPr>
            <p:cNvPr id="7" name="Group 6"/>
            <p:cNvGrpSpPr/>
            <p:nvPr/>
          </p:nvGrpSpPr>
          <p:grpSpPr>
            <a:xfrm>
              <a:off x="206062" y="2451390"/>
              <a:ext cx="8706931" cy="722193"/>
              <a:chOff x="164488" y="1636114"/>
              <a:chExt cx="8899550" cy="722193"/>
            </a:xfrm>
          </p:grpSpPr>
          <p:grpSp>
            <p:nvGrpSpPr>
              <p:cNvPr id="9" name="Group 8"/>
              <p:cNvGrpSpPr/>
              <p:nvPr/>
            </p:nvGrpSpPr>
            <p:grpSpPr>
              <a:xfrm>
                <a:off x="164488" y="1661794"/>
                <a:ext cx="8899550" cy="696513"/>
                <a:chOff x="265047" y="1296996"/>
                <a:chExt cx="8686404" cy="623887"/>
              </a:xfrm>
            </p:grpSpPr>
            <p:grpSp>
              <p:nvGrpSpPr>
                <p:cNvPr id="11" name="Group 10"/>
                <p:cNvGrpSpPr/>
                <p:nvPr/>
              </p:nvGrpSpPr>
              <p:grpSpPr>
                <a:xfrm>
                  <a:off x="328484" y="1296996"/>
                  <a:ext cx="8622967" cy="623887"/>
                  <a:chOff x="4937473" y="1414028"/>
                  <a:chExt cx="4089864" cy="623887"/>
                </a:xfrm>
              </p:grpSpPr>
              <p:grpSp>
                <p:nvGrpSpPr>
                  <p:cNvPr id="15" name="Group 31"/>
                  <p:cNvGrpSpPr>
                    <a:grpSpLocks/>
                  </p:cNvGrpSpPr>
                  <p:nvPr/>
                </p:nvGrpSpPr>
                <p:grpSpPr bwMode="auto">
                  <a:xfrm>
                    <a:off x="4937473" y="1414028"/>
                    <a:ext cx="4089864" cy="623887"/>
                    <a:chOff x="880" y="1279"/>
                    <a:chExt cx="2930" cy="393"/>
                  </a:xfrm>
                </p:grpSpPr>
                <p:sp>
                  <p:nvSpPr>
                    <p:cNvPr id="17" name="AutoShape 6"/>
                    <p:cNvSpPr>
                      <a:spLocks noChangeArrowheads="1"/>
                    </p:cNvSpPr>
                    <p:nvPr/>
                  </p:nvSpPr>
                  <p:spPr bwMode="gray">
                    <a:xfrm>
                      <a:off x="880" y="1295"/>
                      <a:ext cx="2928" cy="377"/>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sp>
                  <p:nvSpPr>
                    <p:cNvPr id="18" name="AutoShape 7"/>
                    <p:cNvSpPr>
                      <a:spLocks noChangeArrowheads="1"/>
                    </p:cNvSpPr>
                    <p:nvPr/>
                  </p:nvSpPr>
                  <p:spPr bwMode="gray">
                    <a:xfrm>
                      <a:off x="880" y="1279"/>
                      <a:ext cx="2930" cy="381"/>
                    </a:xfrm>
                    <a:prstGeom prst="roundRect">
                      <a:avLst>
                        <a:gd name="adj" fmla="val 50000"/>
                      </a:avLst>
                    </a:prstGeom>
                    <a:gradFill rotWithShape="1">
                      <a:gsLst>
                        <a:gs pos="0">
                          <a:schemeClr val="bg2"/>
                        </a:gs>
                        <a:gs pos="100000">
                          <a:schemeClr val="bg2">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grpSp>
              <p:sp>
                <p:nvSpPr>
                  <p:cNvPr id="14" name="Rectangle 13"/>
                  <p:cNvSpPr/>
                  <p:nvPr/>
                </p:nvSpPr>
                <p:spPr>
                  <a:xfrm>
                    <a:off x="8779054" y="1519210"/>
                    <a:ext cx="99956" cy="369332"/>
                  </a:xfrm>
                  <a:prstGeom prst="rect">
                    <a:avLst/>
                  </a:prstGeom>
                </p:spPr>
                <p:txBody>
                  <a:bodyPr wrap="none">
                    <a:spAutoFit/>
                  </a:bodyPr>
                  <a:lstStyle/>
                  <a:p>
                    <a:pPr eaLnBrk="0" fontAlgn="base" hangingPunct="0">
                      <a:spcBef>
                        <a:spcPct val="0"/>
                      </a:spcBef>
                      <a:spcAft>
                        <a:spcPct val="0"/>
                      </a:spcAft>
                    </a:pPr>
                    <a:endParaRPr lang="fa-IR" dirty="0">
                      <a:solidFill>
                        <a:prstClr val="black"/>
                      </a:solidFill>
                      <a:latin typeface="Times New Roman" pitchFamily="18" charset="0"/>
                      <a:cs typeface="B Roya" panose="00000400000000000000" pitchFamily="2" charset="-78"/>
                    </a:endParaRPr>
                  </a:p>
                </p:txBody>
              </p:sp>
            </p:grpSp>
            <p:sp>
              <p:nvSpPr>
                <p:cNvPr id="12" name="Rectangle 11"/>
                <p:cNvSpPr/>
                <p:nvPr/>
              </p:nvSpPr>
              <p:spPr>
                <a:xfrm>
                  <a:off x="265047" y="1402178"/>
                  <a:ext cx="8575275" cy="369332"/>
                </a:xfrm>
                <a:prstGeom prst="rect">
                  <a:avLst/>
                </a:prstGeom>
              </p:spPr>
              <p:txBody>
                <a:bodyPr wrap="square">
                  <a:spAutoFit/>
                </a:bodyPr>
                <a:lstStyle/>
                <a:p>
                  <a:pPr eaLnBrk="0" fontAlgn="base" hangingPunct="0">
                    <a:spcBef>
                      <a:spcPct val="0"/>
                    </a:spcBef>
                    <a:spcAft>
                      <a:spcPct val="0"/>
                    </a:spcAft>
                  </a:pPr>
                  <a:endParaRPr lang="en-US" dirty="0">
                    <a:solidFill>
                      <a:prstClr val="black"/>
                    </a:solidFill>
                    <a:latin typeface="Times New Roman" pitchFamily="18" charset="0"/>
                    <a:cs typeface="B Roya" panose="00000400000000000000" pitchFamily="2" charset="-78"/>
                  </a:endParaRPr>
                </a:p>
              </p:txBody>
            </p:sp>
          </p:grpSp>
          <p:sp>
            <p:nvSpPr>
              <p:cNvPr id="10" name="Rectangle 9"/>
              <p:cNvSpPr/>
              <p:nvPr/>
            </p:nvSpPr>
            <p:spPr>
              <a:xfrm>
                <a:off x="223455" y="1636114"/>
                <a:ext cx="8748686" cy="461665"/>
              </a:xfrm>
              <a:prstGeom prst="rect">
                <a:avLst/>
              </a:prstGeom>
            </p:spPr>
            <p:txBody>
              <a:bodyPr wrap="square">
                <a:spAutoFit/>
              </a:bodyPr>
              <a:lstStyle/>
              <a:p>
                <a:pPr eaLnBrk="0" fontAlgn="base" hangingPunct="0">
                  <a:spcBef>
                    <a:spcPct val="0"/>
                  </a:spcBef>
                  <a:spcAft>
                    <a:spcPct val="0"/>
                  </a:spcAft>
                </a:pPr>
                <a:endParaRPr lang="en-US" sz="2400" dirty="0">
                  <a:solidFill>
                    <a:prstClr val="black"/>
                  </a:solidFill>
                  <a:latin typeface="Times New Roman" pitchFamily="18" charset="0"/>
                  <a:cs typeface="B Roya" panose="00000400000000000000" pitchFamily="2" charset="-78"/>
                </a:endParaRPr>
              </a:p>
            </p:txBody>
          </p:sp>
        </p:grpSp>
        <p:sp>
          <p:nvSpPr>
            <p:cNvPr id="19" name="Rectangle 18"/>
            <p:cNvSpPr/>
            <p:nvPr/>
          </p:nvSpPr>
          <p:spPr>
            <a:xfrm>
              <a:off x="34862" y="2600493"/>
              <a:ext cx="8937937" cy="369332"/>
            </a:xfrm>
            <a:prstGeom prst="rect">
              <a:avLst/>
            </a:prstGeom>
          </p:spPr>
          <p:txBody>
            <a:bodyPr wrap="square">
              <a:spAutoFit/>
            </a:bodyPr>
            <a:lstStyle/>
            <a:p>
              <a:pPr eaLnBrk="0" fontAlgn="base" hangingPunct="0">
                <a:spcBef>
                  <a:spcPct val="0"/>
                </a:spcBef>
                <a:spcAft>
                  <a:spcPct val="0"/>
                </a:spcAft>
              </a:pP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کارخانه ذوب آهن در جنوب غربی اصفهان و به فاصله 45 کیلومتری از ان هسته اصلی و علت وجودی مجتمع پولاد است</a:t>
              </a:r>
              <a:endParaRPr lang="en-US" dirty="0">
                <a:solidFill>
                  <a:prstClr val="black"/>
                </a:solidFill>
                <a:latin typeface="Times New Roman" pitchFamily="18" charset="0"/>
                <a:cs typeface="B Roya" panose="00000400000000000000" pitchFamily="2" charset="-78"/>
              </a:endParaRPr>
            </a:p>
          </p:txBody>
        </p:sp>
      </p:grpSp>
      <p:grpSp>
        <p:nvGrpSpPr>
          <p:cNvPr id="31" name="Group 30"/>
          <p:cNvGrpSpPr/>
          <p:nvPr/>
        </p:nvGrpSpPr>
        <p:grpSpPr>
          <a:xfrm>
            <a:off x="356270" y="2793340"/>
            <a:ext cx="8607621" cy="710892"/>
            <a:chOff x="263753" y="3512164"/>
            <a:chExt cx="8607621" cy="710892"/>
          </a:xfrm>
        </p:grpSpPr>
        <p:grpSp>
          <p:nvGrpSpPr>
            <p:cNvPr id="20" name="Group 19"/>
            <p:cNvGrpSpPr/>
            <p:nvPr/>
          </p:nvGrpSpPr>
          <p:grpSpPr>
            <a:xfrm>
              <a:off x="263753" y="3512164"/>
              <a:ext cx="8607621" cy="710892"/>
              <a:chOff x="401739" y="2868957"/>
              <a:chExt cx="8484016" cy="710892"/>
            </a:xfrm>
          </p:grpSpPr>
          <p:grpSp>
            <p:nvGrpSpPr>
              <p:cNvPr id="22" name="Group 21"/>
              <p:cNvGrpSpPr/>
              <p:nvPr/>
            </p:nvGrpSpPr>
            <p:grpSpPr>
              <a:xfrm>
                <a:off x="401739" y="2868957"/>
                <a:ext cx="8484016" cy="710892"/>
                <a:chOff x="481936" y="2493184"/>
                <a:chExt cx="8484016" cy="710892"/>
              </a:xfrm>
            </p:grpSpPr>
            <p:grpSp>
              <p:nvGrpSpPr>
                <p:cNvPr id="24" name="Group 23"/>
                <p:cNvGrpSpPr/>
                <p:nvPr/>
              </p:nvGrpSpPr>
              <p:grpSpPr>
                <a:xfrm>
                  <a:off x="481936" y="2493184"/>
                  <a:ext cx="8484016" cy="710892"/>
                  <a:chOff x="274129" y="4229525"/>
                  <a:chExt cx="6563366" cy="718349"/>
                </a:xfrm>
              </p:grpSpPr>
              <p:grpSp>
                <p:nvGrpSpPr>
                  <p:cNvPr id="26" name="Group 33"/>
                  <p:cNvGrpSpPr>
                    <a:grpSpLocks/>
                  </p:cNvGrpSpPr>
                  <p:nvPr/>
                </p:nvGrpSpPr>
                <p:grpSpPr bwMode="auto">
                  <a:xfrm>
                    <a:off x="274129" y="4229525"/>
                    <a:ext cx="6563366" cy="718349"/>
                    <a:chOff x="888" y="2879"/>
                    <a:chExt cx="2930" cy="393"/>
                  </a:xfrm>
                </p:grpSpPr>
                <p:sp>
                  <p:nvSpPr>
                    <p:cNvPr id="28" name="AutoShape 18"/>
                    <p:cNvSpPr>
                      <a:spLocks noChangeArrowheads="1"/>
                    </p:cNvSpPr>
                    <p:nvPr/>
                  </p:nvSpPr>
                  <p:spPr bwMode="gray">
                    <a:xfrm>
                      <a:off x="888" y="2895"/>
                      <a:ext cx="2928" cy="377"/>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sp>
                  <p:nvSpPr>
                    <p:cNvPr id="29" name="AutoShape 19"/>
                    <p:cNvSpPr>
                      <a:spLocks noChangeArrowheads="1"/>
                    </p:cNvSpPr>
                    <p:nvPr/>
                  </p:nvSpPr>
                  <p:spPr bwMode="gray">
                    <a:xfrm>
                      <a:off x="888" y="2879"/>
                      <a:ext cx="2930" cy="381"/>
                    </a:xfrm>
                    <a:prstGeom prst="roundRect">
                      <a:avLst>
                        <a:gd name="adj" fmla="val 50000"/>
                      </a:avLst>
                    </a:prstGeom>
                    <a:gradFill rotWithShape="1">
                      <a:gsLst>
                        <a:gs pos="0">
                          <a:schemeClr val="folHlink"/>
                        </a:gs>
                        <a:gs pos="100000">
                          <a:schemeClr val="folHlink">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grpSp>
              <p:sp>
                <p:nvSpPr>
                  <p:cNvPr id="27" name="TextBox 26"/>
                  <p:cNvSpPr txBox="1"/>
                  <p:nvPr/>
                </p:nvSpPr>
                <p:spPr>
                  <a:xfrm>
                    <a:off x="487231" y="4376847"/>
                    <a:ext cx="6345784" cy="380090"/>
                  </a:xfrm>
                  <a:prstGeom prst="rect">
                    <a:avLst/>
                  </a:prstGeom>
                  <a:noFill/>
                </p:spPr>
                <p:txBody>
                  <a:bodyPr wrap="square" rtlCol="0">
                    <a:spAutoFit/>
                  </a:bodyPr>
                  <a:lstStyle/>
                  <a:p>
                    <a:pPr eaLnBrk="0" fontAlgn="base" hangingPunct="0">
                      <a:spcBef>
                        <a:spcPct val="0"/>
                      </a:spcBef>
                      <a:spcAft>
                        <a:spcPct val="0"/>
                      </a:spcAft>
                    </a:pPr>
                    <a:endParaRPr lang="en-US" dirty="0">
                      <a:solidFill>
                        <a:prstClr val="black"/>
                      </a:solidFill>
                      <a:latin typeface="Times New Roman" pitchFamily="18" charset="0"/>
                      <a:cs typeface="B Roya" panose="00000400000000000000" pitchFamily="2" charset="-78"/>
                    </a:endParaRPr>
                  </a:p>
                </p:txBody>
              </p:sp>
            </p:grpSp>
            <p:sp>
              <p:nvSpPr>
                <p:cNvPr id="25" name="Rectangle 24"/>
                <p:cNvSpPr/>
                <p:nvPr/>
              </p:nvSpPr>
              <p:spPr>
                <a:xfrm>
                  <a:off x="522227" y="2520535"/>
                  <a:ext cx="8229599" cy="369332"/>
                </a:xfrm>
                <a:prstGeom prst="rect">
                  <a:avLst/>
                </a:prstGeom>
              </p:spPr>
              <p:txBody>
                <a:bodyPr wrap="square">
                  <a:spAutoFit/>
                </a:bodyPr>
                <a:lstStyle/>
                <a:p>
                  <a:pPr eaLnBrk="0" fontAlgn="base" hangingPunct="0">
                    <a:spcBef>
                      <a:spcPct val="0"/>
                    </a:spcBef>
                    <a:spcAft>
                      <a:spcPct val="0"/>
                    </a:spcAft>
                  </a:pPr>
                  <a:endParaRPr lang="en-US" dirty="0">
                    <a:solidFill>
                      <a:prstClr val="black"/>
                    </a:solidFill>
                    <a:latin typeface="Times New Roman" pitchFamily="18" charset="0"/>
                  </a:endParaRPr>
                </a:p>
              </p:txBody>
            </p:sp>
          </p:grpSp>
          <p:sp>
            <p:nvSpPr>
              <p:cNvPr id="23" name="Rectangle 22"/>
              <p:cNvSpPr/>
              <p:nvPr/>
            </p:nvSpPr>
            <p:spPr>
              <a:xfrm>
                <a:off x="583372" y="2921125"/>
                <a:ext cx="8269890" cy="388696"/>
              </a:xfrm>
              <a:prstGeom prst="rect">
                <a:avLst/>
              </a:prstGeom>
            </p:spPr>
            <p:txBody>
              <a:bodyPr wrap="square">
                <a:spAutoFit/>
              </a:bodyPr>
              <a:lstStyle/>
              <a:p>
                <a:pPr eaLnBrk="0" fontAlgn="base" hangingPunct="0">
                  <a:lnSpc>
                    <a:spcPct val="107000"/>
                  </a:lnSpc>
                  <a:spcAft>
                    <a:spcPts val="800"/>
                  </a:spcAft>
                  <a:tabLst>
                    <a:tab pos="4084955" algn="l"/>
                  </a:tabLst>
                </a:pP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 </a:t>
                </a:r>
                <a:endParaRPr lang="en-US" sz="1100" dirty="0">
                  <a:solidFill>
                    <a:prstClr val="black"/>
                  </a:solidFill>
                  <a:latin typeface="Calibri" panose="020F0502020204030204" pitchFamily="34" charset="0"/>
                  <a:ea typeface="Calibri" panose="020F0502020204030204" pitchFamily="34" charset="0"/>
                  <a:cs typeface="Arial" panose="020B0604020202020204" pitchFamily="34" charset="0"/>
                </a:endParaRPr>
              </a:p>
            </p:txBody>
          </p:sp>
        </p:grpSp>
        <p:sp>
          <p:nvSpPr>
            <p:cNvPr id="30" name="Rectangle 29"/>
            <p:cNvSpPr/>
            <p:nvPr/>
          </p:nvSpPr>
          <p:spPr>
            <a:xfrm>
              <a:off x="360029" y="3546469"/>
              <a:ext cx="8441572" cy="646331"/>
            </a:xfrm>
            <a:prstGeom prst="rect">
              <a:avLst/>
            </a:prstGeom>
          </p:spPr>
          <p:txBody>
            <a:bodyPr wrap="square">
              <a:spAutoFit/>
            </a:bodyPr>
            <a:lstStyle/>
            <a:p>
              <a:pPr eaLnBrk="0" fontAlgn="base" hangingPunct="0">
                <a:spcBef>
                  <a:spcPct val="0"/>
                </a:spcBef>
                <a:spcAft>
                  <a:spcPct val="0"/>
                </a:spcAft>
              </a:pP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این مجتمع شامل دوناحیه صنعتی مهم فولاد مبارکه و صنایع نظامی نیز می‌شود که رودخانه و نوار کشاورزی پیرامون آن از میانشان می‌گذرد</a:t>
              </a:r>
              <a:endParaRPr lang="en-US" dirty="0">
                <a:solidFill>
                  <a:prstClr val="black"/>
                </a:solidFill>
                <a:latin typeface="Times New Roman" pitchFamily="18" charset="0"/>
                <a:cs typeface="B Roya" panose="00000400000000000000" pitchFamily="2" charset="-78"/>
              </a:endParaRPr>
            </a:p>
          </p:txBody>
        </p:sp>
      </p:grpSp>
      <p:grpSp>
        <p:nvGrpSpPr>
          <p:cNvPr id="44" name="Group 43"/>
          <p:cNvGrpSpPr/>
          <p:nvPr/>
        </p:nvGrpSpPr>
        <p:grpSpPr>
          <a:xfrm>
            <a:off x="180218" y="3825239"/>
            <a:ext cx="8768812" cy="722193"/>
            <a:chOff x="119424" y="4460494"/>
            <a:chExt cx="8768812" cy="722193"/>
          </a:xfrm>
        </p:grpSpPr>
        <p:grpSp>
          <p:nvGrpSpPr>
            <p:cNvPr id="33" name="Group 32"/>
            <p:cNvGrpSpPr/>
            <p:nvPr/>
          </p:nvGrpSpPr>
          <p:grpSpPr>
            <a:xfrm>
              <a:off x="170498" y="4460494"/>
              <a:ext cx="8706931" cy="722193"/>
              <a:chOff x="164488" y="1636114"/>
              <a:chExt cx="8899550" cy="722193"/>
            </a:xfrm>
          </p:grpSpPr>
          <p:grpSp>
            <p:nvGrpSpPr>
              <p:cNvPr id="35" name="Group 34"/>
              <p:cNvGrpSpPr/>
              <p:nvPr/>
            </p:nvGrpSpPr>
            <p:grpSpPr>
              <a:xfrm>
                <a:off x="164488" y="1661794"/>
                <a:ext cx="8899550" cy="696513"/>
                <a:chOff x="265047" y="1296996"/>
                <a:chExt cx="8686404" cy="623887"/>
              </a:xfrm>
            </p:grpSpPr>
            <p:grpSp>
              <p:nvGrpSpPr>
                <p:cNvPr id="37" name="Group 36"/>
                <p:cNvGrpSpPr/>
                <p:nvPr/>
              </p:nvGrpSpPr>
              <p:grpSpPr>
                <a:xfrm>
                  <a:off x="328484" y="1296996"/>
                  <a:ext cx="8622967" cy="623887"/>
                  <a:chOff x="4937473" y="1414028"/>
                  <a:chExt cx="4089864" cy="623887"/>
                </a:xfrm>
              </p:grpSpPr>
              <p:grpSp>
                <p:nvGrpSpPr>
                  <p:cNvPr id="39" name="Group 31"/>
                  <p:cNvGrpSpPr>
                    <a:grpSpLocks/>
                  </p:cNvGrpSpPr>
                  <p:nvPr/>
                </p:nvGrpSpPr>
                <p:grpSpPr bwMode="auto">
                  <a:xfrm>
                    <a:off x="4937473" y="1414028"/>
                    <a:ext cx="4089864" cy="623887"/>
                    <a:chOff x="880" y="1279"/>
                    <a:chExt cx="2930" cy="393"/>
                  </a:xfrm>
                </p:grpSpPr>
                <p:sp>
                  <p:nvSpPr>
                    <p:cNvPr id="41" name="AutoShape 6"/>
                    <p:cNvSpPr>
                      <a:spLocks noChangeArrowheads="1"/>
                    </p:cNvSpPr>
                    <p:nvPr/>
                  </p:nvSpPr>
                  <p:spPr bwMode="gray">
                    <a:xfrm>
                      <a:off x="880" y="1295"/>
                      <a:ext cx="2928" cy="377"/>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sp>
                  <p:nvSpPr>
                    <p:cNvPr id="42" name="AutoShape 7"/>
                    <p:cNvSpPr>
                      <a:spLocks noChangeArrowheads="1"/>
                    </p:cNvSpPr>
                    <p:nvPr/>
                  </p:nvSpPr>
                  <p:spPr bwMode="gray">
                    <a:xfrm>
                      <a:off x="880" y="1279"/>
                      <a:ext cx="2930" cy="381"/>
                    </a:xfrm>
                    <a:prstGeom prst="roundRect">
                      <a:avLst>
                        <a:gd name="adj" fmla="val 50000"/>
                      </a:avLst>
                    </a:prstGeom>
                    <a:gradFill rotWithShape="1">
                      <a:gsLst>
                        <a:gs pos="0">
                          <a:schemeClr val="bg2"/>
                        </a:gs>
                        <a:gs pos="100000">
                          <a:schemeClr val="bg2">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grpSp>
              <p:sp>
                <p:nvSpPr>
                  <p:cNvPr id="40" name="Rectangle 39"/>
                  <p:cNvSpPr/>
                  <p:nvPr/>
                </p:nvSpPr>
                <p:spPr>
                  <a:xfrm>
                    <a:off x="8779054" y="1519210"/>
                    <a:ext cx="99956" cy="369332"/>
                  </a:xfrm>
                  <a:prstGeom prst="rect">
                    <a:avLst/>
                  </a:prstGeom>
                </p:spPr>
                <p:txBody>
                  <a:bodyPr wrap="none">
                    <a:spAutoFit/>
                  </a:bodyPr>
                  <a:lstStyle/>
                  <a:p>
                    <a:pPr eaLnBrk="0" fontAlgn="base" hangingPunct="0">
                      <a:spcBef>
                        <a:spcPct val="0"/>
                      </a:spcBef>
                      <a:spcAft>
                        <a:spcPct val="0"/>
                      </a:spcAft>
                    </a:pPr>
                    <a:endParaRPr lang="fa-IR" dirty="0">
                      <a:solidFill>
                        <a:prstClr val="black"/>
                      </a:solidFill>
                      <a:latin typeface="Times New Roman" pitchFamily="18" charset="0"/>
                      <a:cs typeface="B Roya" panose="00000400000000000000" pitchFamily="2" charset="-78"/>
                    </a:endParaRPr>
                  </a:p>
                </p:txBody>
              </p:sp>
            </p:grpSp>
            <p:sp>
              <p:nvSpPr>
                <p:cNvPr id="38" name="Rectangle 37"/>
                <p:cNvSpPr/>
                <p:nvPr/>
              </p:nvSpPr>
              <p:spPr>
                <a:xfrm>
                  <a:off x="265047" y="1402178"/>
                  <a:ext cx="8575275" cy="369332"/>
                </a:xfrm>
                <a:prstGeom prst="rect">
                  <a:avLst/>
                </a:prstGeom>
              </p:spPr>
              <p:txBody>
                <a:bodyPr wrap="square">
                  <a:spAutoFit/>
                </a:bodyPr>
                <a:lstStyle/>
                <a:p>
                  <a:pPr eaLnBrk="0" fontAlgn="base" hangingPunct="0">
                    <a:spcBef>
                      <a:spcPct val="0"/>
                    </a:spcBef>
                    <a:spcAft>
                      <a:spcPct val="0"/>
                    </a:spcAft>
                  </a:pPr>
                  <a:endParaRPr lang="en-US" dirty="0">
                    <a:solidFill>
                      <a:prstClr val="black"/>
                    </a:solidFill>
                    <a:latin typeface="Times New Roman" pitchFamily="18" charset="0"/>
                    <a:cs typeface="B Roya" panose="00000400000000000000" pitchFamily="2" charset="-78"/>
                  </a:endParaRPr>
                </a:p>
              </p:txBody>
            </p:sp>
          </p:grpSp>
          <p:sp>
            <p:nvSpPr>
              <p:cNvPr id="36" name="Rectangle 35"/>
              <p:cNvSpPr/>
              <p:nvPr/>
            </p:nvSpPr>
            <p:spPr>
              <a:xfrm>
                <a:off x="223455" y="1636114"/>
                <a:ext cx="8748686" cy="461665"/>
              </a:xfrm>
              <a:prstGeom prst="rect">
                <a:avLst/>
              </a:prstGeom>
            </p:spPr>
            <p:txBody>
              <a:bodyPr wrap="square">
                <a:spAutoFit/>
              </a:bodyPr>
              <a:lstStyle/>
              <a:p>
                <a:pPr eaLnBrk="0" fontAlgn="base" hangingPunct="0">
                  <a:spcBef>
                    <a:spcPct val="0"/>
                  </a:spcBef>
                  <a:spcAft>
                    <a:spcPct val="0"/>
                  </a:spcAft>
                </a:pPr>
                <a:endParaRPr lang="en-US" sz="2400" dirty="0">
                  <a:solidFill>
                    <a:prstClr val="black"/>
                  </a:solidFill>
                  <a:latin typeface="Times New Roman" pitchFamily="18" charset="0"/>
                  <a:cs typeface="B Roya" panose="00000400000000000000" pitchFamily="2" charset="-78"/>
                </a:endParaRPr>
              </a:p>
            </p:txBody>
          </p:sp>
        </p:grpSp>
        <p:sp>
          <p:nvSpPr>
            <p:cNvPr id="43" name="Rectangle 42"/>
            <p:cNvSpPr/>
            <p:nvPr/>
          </p:nvSpPr>
          <p:spPr>
            <a:xfrm>
              <a:off x="119424" y="4500630"/>
              <a:ext cx="8768812" cy="646331"/>
            </a:xfrm>
            <a:prstGeom prst="rect">
              <a:avLst/>
            </a:prstGeom>
          </p:spPr>
          <p:txBody>
            <a:bodyPr wrap="square">
              <a:spAutoFit/>
            </a:bodyPr>
            <a:lstStyle/>
            <a:p>
              <a:pPr eaLnBrk="0" fontAlgn="base" hangingPunct="0">
                <a:spcBef>
                  <a:spcPct val="0"/>
                </a:spcBef>
                <a:spcAft>
                  <a:spcPct val="0"/>
                </a:spcAft>
              </a:pP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یکی از ضعف های مهم این مجتمع احاطه شدن زاینده رود توسط نواحی صنعتی در دو طرف ان است که موجب می‌شود </a:t>
              </a: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رودخانه </a:t>
              </a: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در معرض فشار و آلودگی قرار گیرد</a:t>
              </a:r>
              <a:endParaRPr lang="en-US" dirty="0">
                <a:solidFill>
                  <a:prstClr val="black"/>
                </a:solidFill>
                <a:latin typeface="Times New Roman" pitchFamily="18" charset="0"/>
                <a:cs typeface="B Roya" panose="00000400000000000000" pitchFamily="2" charset="-78"/>
              </a:endParaRPr>
            </a:p>
          </p:txBody>
        </p:sp>
      </p:grpSp>
      <p:grpSp>
        <p:nvGrpSpPr>
          <p:cNvPr id="68" name="Group 67"/>
          <p:cNvGrpSpPr/>
          <p:nvPr/>
        </p:nvGrpSpPr>
        <p:grpSpPr>
          <a:xfrm>
            <a:off x="220485" y="4879591"/>
            <a:ext cx="8717738" cy="714437"/>
            <a:chOff x="170498" y="5282112"/>
            <a:chExt cx="8717738" cy="714437"/>
          </a:xfrm>
        </p:grpSpPr>
        <p:grpSp>
          <p:nvGrpSpPr>
            <p:cNvPr id="57" name="Group 56"/>
            <p:cNvGrpSpPr/>
            <p:nvPr/>
          </p:nvGrpSpPr>
          <p:grpSpPr>
            <a:xfrm>
              <a:off x="280615" y="5285657"/>
              <a:ext cx="8607621" cy="710892"/>
              <a:chOff x="401739" y="2868957"/>
              <a:chExt cx="8484016" cy="710892"/>
            </a:xfrm>
          </p:grpSpPr>
          <p:grpSp>
            <p:nvGrpSpPr>
              <p:cNvPr id="59" name="Group 58"/>
              <p:cNvGrpSpPr/>
              <p:nvPr/>
            </p:nvGrpSpPr>
            <p:grpSpPr>
              <a:xfrm>
                <a:off x="401739" y="2868957"/>
                <a:ext cx="8484016" cy="710892"/>
                <a:chOff x="481936" y="2493184"/>
                <a:chExt cx="8484016" cy="710892"/>
              </a:xfrm>
            </p:grpSpPr>
            <p:grpSp>
              <p:nvGrpSpPr>
                <p:cNvPr id="61" name="Group 60"/>
                <p:cNvGrpSpPr/>
                <p:nvPr/>
              </p:nvGrpSpPr>
              <p:grpSpPr>
                <a:xfrm>
                  <a:off x="481936" y="2493184"/>
                  <a:ext cx="8484016" cy="710892"/>
                  <a:chOff x="274129" y="4229525"/>
                  <a:chExt cx="6563366" cy="718349"/>
                </a:xfrm>
              </p:grpSpPr>
              <p:grpSp>
                <p:nvGrpSpPr>
                  <p:cNvPr id="63" name="Group 33"/>
                  <p:cNvGrpSpPr>
                    <a:grpSpLocks/>
                  </p:cNvGrpSpPr>
                  <p:nvPr/>
                </p:nvGrpSpPr>
                <p:grpSpPr bwMode="auto">
                  <a:xfrm>
                    <a:off x="274129" y="4229525"/>
                    <a:ext cx="6563366" cy="718349"/>
                    <a:chOff x="888" y="2879"/>
                    <a:chExt cx="2930" cy="393"/>
                  </a:xfrm>
                </p:grpSpPr>
                <p:sp>
                  <p:nvSpPr>
                    <p:cNvPr id="65" name="AutoShape 18"/>
                    <p:cNvSpPr>
                      <a:spLocks noChangeArrowheads="1"/>
                    </p:cNvSpPr>
                    <p:nvPr/>
                  </p:nvSpPr>
                  <p:spPr bwMode="gray">
                    <a:xfrm>
                      <a:off x="888" y="2895"/>
                      <a:ext cx="2928" cy="377"/>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sp>
                  <p:nvSpPr>
                    <p:cNvPr id="66" name="AutoShape 19"/>
                    <p:cNvSpPr>
                      <a:spLocks noChangeArrowheads="1"/>
                    </p:cNvSpPr>
                    <p:nvPr/>
                  </p:nvSpPr>
                  <p:spPr bwMode="gray">
                    <a:xfrm>
                      <a:off x="888" y="2879"/>
                      <a:ext cx="2930" cy="381"/>
                    </a:xfrm>
                    <a:prstGeom prst="roundRect">
                      <a:avLst>
                        <a:gd name="adj" fmla="val 50000"/>
                      </a:avLst>
                    </a:prstGeom>
                    <a:gradFill rotWithShape="1">
                      <a:gsLst>
                        <a:gs pos="0">
                          <a:schemeClr val="folHlink"/>
                        </a:gs>
                        <a:gs pos="100000">
                          <a:schemeClr val="folHlink">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grpSp>
              <p:sp>
                <p:nvSpPr>
                  <p:cNvPr id="64" name="TextBox 63"/>
                  <p:cNvSpPr txBox="1"/>
                  <p:nvPr/>
                </p:nvSpPr>
                <p:spPr>
                  <a:xfrm>
                    <a:off x="487231" y="4376847"/>
                    <a:ext cx="6345784" cy="380090"/>
                  </a:xfrm>
                  <a:prstGeom prst="rect">
                    <a:avLst/>
                  </a:prstGeom>
                  <a:noFill/>
                </p:spPr>
                <p:txBody>
                  <a:bodyPr wrap="square" rtlCol="0">
                    <a:spAutoFit/>
                  </a:bodyPr>
                  <a:lstStyle/>
                  <a:p>
                    <a:pPr eaLnBrk="0" fontAlgn="base" hangingPunct="0">
                      <a:spcBef>
                        <a:spcPct val="0"/>
                      </a:spcBef>
                      <a:spcAft>
                        <a:spcPct val="0"/>
                      </a:spcAft>
                    </a:pPr>
                    <a:endParaRPr lang="en-US" dirty="0">
                      <a:solidFill>
                        <a:prstClr val="black"/>
                      </a:solidFill>
                      <a:latin typeface="Times New Roman" pitchFamily="18" charset="0"/>
                      <a:cs typeface="B Roya" panose="00000400000000000000" pitchFamily="2" charset="-78"/>
                    </a:endParaRPr>
                  </a:p>
                </p:txBody>
              </p:sp>
            </p:grpSp>
            <p:sp>
              <p:nvSpPr>
                <p:cNvPr id="62" name="Rectangle 61"/>
                <p:cNvSpPr/>
                <p:nvPr/>
              </p:nvSpPr>
              <p:spPr>
                <a:xfrm>
                  <a:off x="522227" y="2520535"/>
                  <a:ext cx="8229599" cy="369332"/>
                </a:xfrm>
                <a:prstGeom prst="rect">
                  <a:avLst/>
                </a:prstGeom>
              </p:spPr>
              <p:txBody>
                <a:bodyPr wrap="square">
                  <a:spAutoFit/>
                </a:bodyPr>
                <a:lstStyle/>
                <a:p>
                  <a:pPr eaLnBrk="0" fontAlgn="base" hangingPunct="0">
                    <a:spcBef>
                      <a:spcPct val="0"/>
                    </a:spcBef>
                    <a:spcAft>
                      <a:spcPct val="0"/>
                    </a:spcAft>
                  </a:pPr>
                  <a:endParaRPr lang="en-US" dirty="0">
                    <a:solidFill>
                      <a:prstClr val="black"/>
                    </a:solidFill>
                    <a:latin typeface="Times New Roman" pitchFamily="18" charset="0"/>
                  </a:endParaRPr>
                </a:p>
              </p:txBody>
            </p:sp>
          </p:grpSp>
          <p:sp>
            <p:nvSpPr>
              <p:cNvPr id="60" name="Rectangle 59"/>
              <p:cNvSpPr/>
              <p:nvPr/>
            </p:nvSpPr>
            <p:spPr>
              <a:xfrm>
                <a:off x="583372" y="2921125"/>
                <a:ext cx="8269890" cy="388696"/>
              </a:xfrm>
              <a:prstGeom prst="rect">
                <a:avLst/>
              </a:prstGeom>
            </p:spPr>
            <p:txBody>
              <a:bodyPr wrap="square">
                <a:spAutoFit/>
              </a:bodyPr>
              <a:lstStyle/>
              <a:p>
                <a:pPr eaLnBrk="0" fontAlgn="base" hangingPunct="0">
                  <a:lnSpc>
                    <a:spcPct val="107000"/>
                  </a:lnSpc>
                  <a:spcAft>
                    <a:spcPts val="800"/>
                  </a:spcAft>
                  <a:tabLst>
                    <a:tab pos="4084955" algn="l"/>
                  </a:tabLst>
                </a:pP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 </a:t>
                </a:r>
                <a:endParaRPr lang="en-US" sz="1100" dirty="0">
                  <a:solidFill>
                    <a:prstClr val="black"/>
                  </a:solidFill>
                  <a:latin typeface="Calibri" panose="020F0502020204030204" pitchFamily="34" charset="0"/>
                  <a:ea typeface="Calibri" panose="020F0502020204030204" pitchFamily="34" charset="0"/>
                  <a:cs typeface="Arial" panose="020B0604020202020204" pitchFamily="34" charset="0"/>
                </a:endParaRPr>
              </a:p>
            </p:txBody>
          </p:sp>
        </p:grpSp>
        <p:sp>
          <p:nvSpPr>
            <p:cNvPr id="67" name="Rectangle 66"/>
            <p:cNvSpPr/>
            <p:nvPr/>
          </p:nvSpPr>
          <p:spPr>
            <a:xfrm>
              <a:off x="170498" y="5282112"/>
              <a:ext cx="8553436" cy="685059"/>
            </a:xfrm>
            <a:prstGeom prst="rect">
              <a:avLst/>
            </a:prstGeom>
          </p:spPr>
          <p:txBody>
            <a:bodyPr wrap="square">
              <a:spAutoFit/>
            </a:bodyPr>
            <a:lstStyle/>
            <a:p>
              <a:pPr eaLnBrk="0" fontAlgn="base" hangingPunct="0">
                <a:lnSpc>
                  <a:spcPct val="107000"/>
                </a:lnSpc>
                <a:spcAft>
                  <a:spcPts val="800"/>
                </a:spcAft>
                <a:tabLst>
                  <a:tab pos="4084955" algn="l"/>
                </a:tabLst>
              </a:pP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مهم ترین مرکز مسکونی این مجتمع، پولادشهر است که در شمال شرقی کارخانه ذوب آهن و برای اسکان کارکنان این کارخانه در نظر گرفته شده است.</a:t>
              </a:r>
              <a:endParaRPr lang="en-US" sz="1400" dirty="0">
                <a:solidFill>
                  <a:prstClr val="black"/>
                </a:solidFill>
                <a:latin typeface="Calibri" panose="020F0502020204030204" pitchFamily="34" charset="0"/>
                <a:ea typeface="Calibri" panose="020F0502020204030204" pitchFamily="34" charset="0"/>
                <a:cs typeface="B Roya" panose="00000400000000000000" pitchFamily="2" charset="-78"/>
              </a:endParaRPr>
            </a:p>
          </p:txBody>
        </p:sp>
      </p:grpSp>
    </p:spTree>
    <p:extLst>
      <p:ext uri="{BB962C8B-B14F-4D97-AF65-F5344CB8AC3E}">
        <p14:creationId xmlns:p14="http://schemas.microsoft.com/office/powerpoint/2010/main" val="1480798116"/>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1"/>
                                        </p:tgtEl>
                                        <p:attrNameLst>
                                          <p:attrName>style.visibility</p:attrName>
                                        </p:attrNameLst>
                                      </p:cBhvr>
                                      <p:to>
                                        <p:strVal val="visible"/>
                                      </p:to>
                                    </p:set>
                                    <p:animEffect transition="in" filter="fade">
                                      <p:cBhvr>
                                        <p:cTn id="12" dur="500"/>
                                        <p:tgtEl>
                                          <p:spTgt spid="3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fade">
                                      <p:cBhvr>
                                        <p:cTn id="17" dur="500"/>
                                        <p:tgtEl>
                                          <p:spTgt spid="4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8"/>
                                        </p:tgtEl>
                                        <p:attrNameLst>
                                          <p:attrName>style.visibility</p:attrName>
                                        </p:attrNameLst>
                                      </p:cBhvr>
                                      <p:to>
                                        <p:strVal val="visible"/>
                                      </p:to>
                                    </p:set>
                                    <p:animEffect transition="in" filter="fade">
                                      <p:cBhvr>
                                        <p:cTn id="22"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51270" y="202454"/>
            <a:ext cx="837127" cy="400110"/>
          </a:xfrm>
          <a:prstGeom prst="rect">
            <a:avLst/>
          </a:prstGeom>
          <a:noFill/>
        </p:spPr>
        <p:txBody>
          <a:bodyPr wrap="square" rtlCol="0">
            <a:spAutoFit/>
          </a:bodyPr>
          <a:lstStyle/>
          <a:p>
            <a:pPr algn="l" rtl="0" eaLnBrk="0" fontAlgn="base" hangingPunct="0">
              <a:spcBef>
                <a:spcPct val="0"/>
              </a:spcBef>
              <a:spcAft>
                <a:spcPct val="0"/>
              </a:spcAft>
            </a:pPr>
            <a:r>
              <a:rPr lang="fa-IR" sz="2000" dirty="0">
                <a:solidFill>
                  <a:prstClr val="black"/>
                </a:solidFill>
                <a:latin typeface="Times New Roman" pitchFamily="18" charset="0"/>
                <a:cs typeface="B Titr" panose="00000700000000000000" pitchFamily="2" charset="-78"/>
              </a:rPr>
              <a:t>شناخت</a:t>
            </a:r>
            <a:endParaRPr lang="en-US" sz="2000" dirty="0">
              <a:solidFill>
                <a:prstClr val="black"/>
              </a:solidFill>
              <a:latin typeface="Times New Roman" pitchFamily="18" charset="0"/>
              <a:cs typeface="B Titr" panose="00000700000000000000" pitchFamily="2" charset="-78"/>
            </a:endParaRPr>
          </a:p>
        </p:txBody>
      </p:sp>
      <p:sp>
        <p:nvSpPr>
          <p:cNvPr id="3" name="TextBox 2"/>
          <p:cNvSpPr txBox="1"/>
          <p:nvPr/>
        </p:nvSpPr>
        <p:spPr>
          <a:xfrm>
            <a:off x="1603537" y="202454"/>
            <a:ext cx="837127" cy="400110"/>
          </a:xfrm>
          <a:prstGeom prst="rect">
            <a:avLst/>
          </a:prstGeom>
          <a:noFill/>
        </p:spPr>
        <p:txBody>
          <a:bodyPr wrap="square" rtlCol="0">
            <a:spAutoFit/>
          </a:bodyPr>
          <a:lstStyle/>
          <a:p>
            <a:pPr algn="l" rtl="0" eaLnBrk="0" fontAlgn="base" hangingPunct="0">
              <a:spcBef>
                <a:spcPct val="0"/>
              </a:spcBef>
              <a:spcAft>
                <a:spcPct val="0"/>
              </a:spcAft>
            </a:pPr>
            <a:r>
              <a:rPr lang="fa-IR" sz="2000" dirty="0">
                <a:solidFill>
                  <a:prstClr val="black"/>
                </a:solidFill>
                <a:latin typeface="Times New Roman" pitchFamily="18" charset="0"/>
                <a:cs typeface="B Titr" panose="00000700000000000000" pitchFamily="2" charset="-78"/>
              </a:rPr>
              <a:t>تحلیل</a:t>
            </a:r>
            <a:endParaRPr lang="en-US" sz="2000" dirty="0">
              <a:solidFill>
                <a:prstClr val="black"/>
              </a:solidFill>
              <a:latin typeface="Times New Roman" pitchFamily="18" charset="0"/>
              <a:cs typeface="B Titr" panose="00000700000000000000" pitchFamily="2" charset="-78"/>
            </a:endParaRPr>
          </a:p>
        </p:txBody>
      </p:sp>
      <p:sp>
        <p:nvSpPr>
          <p:cNvPr id="4" name="TextBox 3"/>
          <p:cNvSpPr txBox="1"/>
          <p:nvPr/>
        </p:nvSpPr>
        <p:spPr>
          <a:xfrm>
            <a:off x="368682" y="189575"/>
            <a:ext cx="837127" cy="400110"/>
          </a:xfrm>
          <a:prstGeom prst="rect">
            <a:avLst/>
          </a:prstGeom>
          <a:noFill/>
        </p:spPr>
        <p:txBody>
          <a:bodyPr wrap="square" rtlCol="0">
            <a:spAutoFit/>
          </a:bodyPr>
          <a:lstStyle/>
          <a:p>
            <a:pPr algn="l" rtl="0" eaLnBrk="0" fontAlgn="base" hangingPunct="0">
              <a:spcBef>
                <a:spcPct val="0"/>
              </a:spcBef>
              <a:spcAft>
                <a:spcPct val="0"/>
              </a:spcAft>
            </a:pPr>
            <a:r>
              <a:rPr lang="fa-IR" sz="2000" dirty="0">
                <a:solidFill>
                  <a:prstClr val="black"/>
                </a:solidFill>
                <a:latin typeface="Times New Roman" pitchFamily="18" charset="0"/>
                <a:cs typeface="B Titr" panose="00000700000000000000" pitchFamily="2" charset="-78"/>
              </a:rPr>
              <a:t>طرح</a:t>
            </a:r>
            <a:endParaRPr lang="en-US" sz="2000" dirty="0">
              <a:solidFill>
                <a:prstClr val="black"/>
              </a:solidFill>
              <a:latin typeface="Times New Roman" pitchFamily="18" charset="0"/>
              <a:cs typeface="B Titr" panose="00000700000000000000" pitchFamily="2" charset="-78"/>
            </a:endParaRPr>
          </a:p>
        </p:txBody>
      </p:sp>
      <p:sp>
        <p:nvSpPr>
          <p:cNvPr id="5" name="TextBox 4"/>
          <p:cNvSpPr txBox="1"/>
          <p:nvPr/>
        </p:nvSpPr>
        <p:spPr>
          <a:xfrm>
            <a:off x="3798566" y="61617"/>
            <a:ext cx="3902299" cy="707886"/>
          </a:xfrm>
          <a:prstGeom prst="rect">
            <a:avLst/>
          </a:prstGeom>
          <a:noFill/>
        </p:spPr>
        <p:txBody>
          <a:bodyPr wrap="square" rtlCol="0">
            <a:spAutoFit/>
          </a:bodyPr>
          <a:lstStyle/>
          <a:p>
            <a:pPr eaLnBrk="0" fontAlgn="base" hangingPunct="0">
              <a:spcBef>
                <a:spcPct val="0"/>
              </a:spcBef>
              <a:spcAft>
                <a:spcPct val="0"/>
              </a:spcAft>
            </a:pPr>
            <a:r>
              <a:rPr lang="fa-IR" sz="2000" dirty="0">
                <a:solidFill>
                  <a:prstClr val="white"/>
                </a:solidFill>
                <a:latin typeface="Times New Roman" pitchFamily="18" charset="0"/>
                <a:cs typeface="B Titr" panose="00000700000000000000" pitchFamily="2" charset="-78"/>
              </a:rPr>
              <a:t>استخوان بندی پیشنهادی مجتمع </a:t>
            </a:r>
            <a:r>
              <a:rPr lang="fa-IR" sz="2000" dirty="0">
                <a:solidFill>
                  <a:prstClr val="white"/>
                </a:solidFill>
                <a:latin typeface="Times New Roman" pitchFamily="18" charset="0"/>
                <a:cs typeface="B Titr" panose="00000700000000000000" pitchFamily="2" charset="-78"/>
              </a:rPr>
              <a:t>شهری-صنعتی </a:t>
            </a:r>
            <a:r>
              <a:rPr lang="fa-IR" sz="2000" dirty="0">
                <a:solidFill>
                  <a:prstClr val="white"/>
                </a:solidFill>
                <a:latin typeface="Times New Roman" pitchFamily="18" charset="0"/>
                <a:cs typeface="B Titr" panose="00000700000000000000" pitchFamily="2" charset="-78"/>
              </a:rPr>
              <a:t>پولاد</a:t>
            </a:r>
            <a:endParaRPr lang="en-US" sz="2000" dirty="0">
              <a:solidFill>
                <a:prstClr val="white"/>
              </a:solidFill>
              <a:latin typeface="Times New Roman" pitchFamily="18" charset="0"/>
              <a:cs typeface="B Titr" panose="00000700000000000000" pitchFamily="2" charset="-78"/>
            </a:endParaRPr>
          </a:p>
        </p:txBody>
      </p:sp>
      <p:grpSp>
        <p:nvGrpSpPr>
          <p:cNvPr id="46" name="Group 45"/>
          <p:cNvGrpSpPr/>
          <p:nvPr/>
        </p:nvGrpSpPr>
        <p:grpSpPr>
          <a:xfrm>
            <a:off x="1787271" y="1549248"/>
            <a:ext cx="7170744" cy="722193"/>
            <a:chOff x="1803043" y="1664556"/>
            <a:chExt cx="7170744" cy="722193"/>
          </a:xfrm>
        </p:grpSpPr>
        <p:grpSp>
          <p:nvGrpSpPr>
            <p:cNvPr id="7" name="Group 6"/>
            <p:cNvGrpSpPr/>
            <p:nvPr/>
          </p:nvGrpSpPr>
          <p:grpSpPr>
            <a:xfrm>
              <a:off x="2751270" y="1664556"/>
              <a:ext cx="6222517" cy="722193"/>
              <a:chOff x="164488" y="1636114"/>
              <a:chExt cx="8899550" cy="722193"/>
            </a:xfrm>
          </p:grpSpPr>
          <p:grpSp>
            <p:nvGrpSpPr>
              <p:cNvPr id="9" name="Group 8"/>
              <p:cNvGrpSpPr/>
              <p:nvPr/>
            </p:nvGrpSpPr>
            <p:grpSpPr>
              <a:xfrm>
                <a:off x="164488" y="1661794"/>
                <a:ext cx="8899550" cy="696513"/>
                <a:chOff x="265047" y="1296996"/>
                <a:chExt cx="8686404" cy="623887"/>
              </a:xfrm>
            </p:grpSpPr>
            <p:grpSp>
              <p:nvGrpSpPr>
                <p:cNvPr id="11" name="Group 10"/>
                <p:cNvGrpSpPr/>
                <p:nvPr/>
              </p:nvGrpSpPr>
              <p:grpSpPr>
                <a:xfrm>
                  <a:off x="328484" y="1296996"/>
                  <a:ext cx="8622967" cy="623887"/>
                  <a:chOff x="4937473" y="1414028"/>
                  <a:chExt cx="4089864" cy="623887"/>
                </a:xfrm>
              </p:grpSpPr>
              <p:grpSp>
                <p:nvGrpSpPr>
                  <p:cNvPr id="15" name="Group 31"/>
                  <p:cNvGrpSpPr>
                    <a:grpSpLocks/>
                  </p:cNvGrpSpPr>
                  <p:nvPr/>
                </p:nvGrpSpPr>
                <p:grpSpPr bwMode="auto">
                  <a:xfrm>
                    <a:off x="4937473" y="1414028"/>
                    <a:ext cx="4089864" cy="623887"/>
                    <a:chOff x="880" y="1279"/>
                    <a:chExt cx="2930" cy="393"/>
                  </a:xfrm>
                </p:grpSpPr>
                <p:sp>
                  <p:nvSpPr>
                    <p:cNvPr id="17" name="AutoShape 6"/>
                    <p:cNvSpPr>
                      <a:spLocks noChangeArrowheads="1"/>
                    </p:cNvSpPr>
                    <p:nvPr/>
                  </p:nvSpPr>
                  <p:spPr bwMode="gray">
                    <a:xfrm>
                      <a:off x="880" y="1295"/>
                      <a:ext cx="2928" cy="377"/>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sp>
                  <p:nvSpPr>
                    <p:cNvPr id="18" name="AutoShape 7"/>
                    <p:cNvSpPr>
                      <a:spLocks noChangeArrowheads="1"/>
                    </p:cNvSpPr>
                    <p:nvPr/>
                  </p:nvSpPr>
                  <p:spPr bwMode="gray">
                    <a:xfrm>
                      <a:off x="880" y="1279"/>
                      <a:ext cx="2930" cy="381"/>
                    </a:xfrm>
                    <a:prstGeom prst="roundRect">
                      <a:avLst>
                        <a:gd name="adj" fmla="val 50000"/>
                      </a:avLst>
                    </a:prstGeom>
                    <a:gradFill rotWithShape="1">
                      <a:gsLst>
                        <a:gs pos="0">
                          <a:schemeClr val="bg2"/>
                        </a:gs>
                        <a:gs pos="100000">
                          <a:schemeClr val="bg2">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grpSp>
              <p:sp>
                <p:nvSpPr>
                  <p:cNvPr id="14" name="Rectangle 13"/>
                  <p:cNvSpPr/>
                  <p:nvPr/>
                </p:nvSpPr>
                <p:spPr>
                  <a:xfrm>
                    <a:off x="8779054" y="1519210"/>
                    <a:ext cx="99956" cy="369332"/>
                  </a:xfrm>
                  <a:prstGeom prst="rect">
                    <a:avLst/>
                  </a:prstGeom>
                </p:spPr>
                <p:txBody>
                  <a:bodyPr wrap="none">
                    <a:spAutoFit/>
                  </a:bodyPr>
                  <a:lstStyle/>
                  <a:p>
                    <a:pPr eaLnBrk="0" fontAlgn="base" hangingPunct="0">
                      <a:spcBef>
                        <a:spcPct val="0"/>
                      </a:spcBef>
                      <a:spcAft>
                        <a:spcPct val="0"/>
                      </a:spcAft>
                    </a:pPr>
                    <a:endParaRPr lang="fa-IR" dirty="0">
                      <a:solidFill>
                        <a:prstClr val="black"/>
                      </a:solidFill>
                      <a:latin typeface="Times New Roman" pitchFamily="18" charset="0"/>
                      <a:cs typeface="B Roya" panose="00000400000000000000" pitchFamily="2" charset="-78"/>
                    </a:endParaRPr>
                  </a:p>
                </p:txBody>
              </p:sp>
            </p:grpSp>
            <p:sp>
              <p:nvSpPr>
                <p:cNvPr id="12" name="Rectangle 11"/>
                <p:cNvSpPr/>
                <p:nvPr/>
              </p:nvSpPr>
              <p:spPr>
                <a:xfrm>
                  <a:off x="265047" y="1402178"/>
                  <a:ext cx="8575275" cy="369332"/>
                </a:xfrm>
                <a:prstGeom prst="rect">
                  <a:avLst/>
                </a:prstGeom>
              </p:spPr>
              <p:txBody>
                <a:bodyPr wrap="square">
                  <a:spAutoFit/>
                </a:bodyPr>
                <a:lstStyle/>
                <a:p>
                  <a:pPr eaLnBrk="0" fontAlgn="base" hangingPunct="0">
                    <a:spcBef>
                      <a:spcPct val="0"/>
                    </a:spcBef>
                    <a:spcAft>
                      <a:spcPct val="0"/>
                    </a:spcAft>
                  </a:pPr>
                  <a:endParaRPr lang="en-US" dirty="0">
                    <a:solidFill>
                      <a:prstClr val="black"/>
                    </a:solidFill>
                    <a:latin typeface="Times New Roman" pitchFamily="18" charset="0"/>
                    <a:cs typeface="B Roya" panose="00000400000000000000" pitchFamily="2" charset="-78"/>
                  </a:endParaRPr>
                </a:p>
              </p:txBody>
            </p:sp>
          </p:grpSp>
          <p:sp>
            <p:nvSpPr>
              <p:cNvPr id="10" name="Rectangle 9"/>
              <p:cNvSpPr/>
              <p:nvPr/>
            </p:nvSpPr>
            <p:spPr>
              <a:xfrm>
                <a:off x="223455" y="1636114"/>
                <a:ext cx="8748686" cy="461665"/>
              </a:xfrm>
              <a:prstGeom prst="rect">
                <a:avLst/>
              </a:prstGeom>
            </p:spPr>
            <p:txBody>
              <a:bodyPr wrap="square">
                <a:spAutoFit/>
              </a:bodyPr>
              <a:lstStyle/>
              <a:p>
                <a:pPr eaLnBrk="0" fontAlgn="base" hangingPunct="0">
                  <a:spcBef>
                    <a:spcPct val="0"/>
                  </a:spcBef>
                  <a:spcAft>
                    <a:spcPct val="0"/>
                  </a:spcAft>
                </a:pPr>
                <a:endParaRPr lang="en-US" sz="2400" dirty="0">
                  <a:solidFill>
                    <a:prstClr val="black"/>
                  </a:solidFill>
                  <a:latin typeface="Times New Roman" pitchFamily="18" charset="0"/>
                  <a:cs typeface="B Roya" panose="00000400000000000000" pitchFamily="2" charset="-78"/>
                </a:endParaRPr>
              </a:p>
            </p:txBody>
          </p:sp>
        </p:grpSp>
        <p:sp>
          <p:nvSpPr>
            <p:cNvPr id="6" name="Rectangle 5"/>
            <p:cNvSpPr/>
            <p:nvPr/>
          </p:nvSpPr>
          <p:spPr>
            <a:xfrm>
              <a:off x="1803043" y="1785955"/>
              <a:ext cx="6970878" cy="388696"/>
            </a:xfrm>
            <a:prstGeom prst="rect">
              <a:avLst/>
            </a:prstGeom>
          </p:spPr>
          <p:txBody>
            <a:bodyPr wrap="square">
              <a:spAutoFit/>
            </a:bodyPr>
            <a:lstStyle/>
            <a:p>
              <a:pPr eaLnBrk="0" fontAlgn="base" hangingPunct="0">
                <a:lnSpc>
                  <a:spcPct val="107000"/>
                </a:lnSpc>
                <a:spcAft>
                  <a:spcPts val="800"/>
                </a:spcAft>
                <a:tabLst>
                  <a:tab pos="4084955" algn="l"/>
                </a:tabLst>
              </a:pP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استخوان بندی طراحی شده برای این مجتمع بر دو محور اصلی استوار می‌باشد:</a:t>
              </a:r>
              <a:endParaRPr lang="en-US" sz="1400" dirty="0">
                <a:solidFill>
                  <a:prstClr val="black"/>
                </a:solidFill>
                <a:latin typeface="Calibri" panose="020F0502020204030204" pitchFamily="34" charset="0"/>
                <a:ea typeface="Calibri" panose="020F0502020204030204" pitchFamily="34" charset="0"/>
                <a:cs typeface="B Roya" panose="00000400000000000000" pitchFamily="2" charset="-78"/>
              </a:endParaRPr>
            </a:p>
          </p:txBody>
        </p:sp>
      </p:grpSp>
      <p:grpSp>
        <p:nvGrpSpPr>
          <p:cNvPr id="45" name="Group 44"/>
          <p:cNvGrpSpPr/>
          <p:nvPr/>
        </p:nvGrpSpPr>
        <p:grpSpPr>
          <a:xfrm>
            <a:off x="368682" y="2587686"/>
            <a:ext cx="8607621" cy="710892"/>
            <a:chOff x="356270" y="2793340"/>
            <a:chExt cx="8607621" cy="710892"/>
          </a:xfrm>
        </p:grpSpPr>
        <p:grpSp>
          <p:nvGrpSpPr>
            <p:cNvPr id="20" name="Group 19"/>
            <p:cNvGrpSpPr/>
            <p:nvPr/>
          </p:nvGrpSpPr>
          <p:grpSpPr>
            <a:xfrm>
              <a:off x="356270" y="2793340"/>
              <a:ext cx="8607621" cy="710892"/>
              <a:chOff x="401739" y="2868957"/>
              <a:chExt cx="8484016" cy="710892"/>
            </a:xfrm>
          </p:grpSpPr>
          <p:grpSp>
            <p:nvGrpSpPr>
              <p:cNvPr id="22" name="Group 21"/>
              <p:cNvGrpSpPr/>
              <p:nvPr/>
            </p:nvGrpSpPr>
            <p:grpSpPr>
              <a:xfrm>
                <a:off x="401739" y="2868957"/>
                <a:ext cx="8484016" cy="710892"/>
                <a:chOff x="481936" y="2493184"/>
                <a:chExt cx="8484016" cy="710892"/>
              </a:xfrm>
            </p:grpSpPr>
            <p:grpSp>
              <p:nvGrpSpPr>
                <p:cNvPr id="24" name="Group 23"/>
                <p:cNvGrpSpPr/>
                <p:nvPr/>
              </p:nvGrpSpPr>
              <p:grpSpPr>
                <a:xfrm>
                  <a:off x="481936" y="2493184"/>
                  <a:ext cx="8484016" cy="710892"/>
                  <a:chOff x="274129" y="4229525"/>
                  <a:chExt cx="6563366" cy="718349"/>
                </a:xfrm>
              </p:grpSpPr>
              <p:grpSp>
                <p:nvGrpSpPr>
                  <p:cNvPr id="26" name="Group 33"/>
                  <p:cNvGrpSpPr>
                    <a:grpSpLocks/>
                  </p:cNvGrpSpPr>
                  <p:nvPr/>
                </p:nvGrpSpPr>
                <p:grpSpPr bwMode="auto">
                  <a:xfrm>
                    <a:off x="274129" y="4229525"/>
                    <a:ext cx="6563366" cy="718349"/>
                    <a:chOff x="888" y="2879"/>
                    <a:chExt cx="2930" cy="393"/>
                  </a:xfrm>
                </p:grpSpPr>
                <p:sp>
                  <p:nvSpPr>
                    <p:cNvPr id="28" name="AutoShape 18"/>
                    <p:cNvSpPr>
                      <a:spLocks noChangeArrowheads="1"/>
                    </p:cNvSpPr>
                    <p:nvPr/>
                  </p:nvSpPr>
                  <p:spPr bwMode="gray">
                    <a:xfrm>
                      <a:off x="888" y="2895"/>
                      <a:ext cx="2928" cy="377"/>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sp>
                  <p:nvSpPr>
                    <p:cNvPr id="29" name="AutoShape 19"/>
                    <p:cNvSpPr>
                      <a:spLocks noChangeArrowheads="1"/>
                    </p:cNvSpPr>
                    <p:nvPr/>
                  </p:nvSpPr>
                  <p:spPr bwMode="gray">
                    <a:xfrm>
                      <a:off x="888" y="2879"/>
                      <a:ext cx="2930" cy="381"/>
                    </a:xfrm>
                    <a:prstGeom prst="roundRect">
                      <a:avLst>
                        <a:gd name="adj" fmla="val 50000"/>
                      </a:avLst>
                    </a:prstGeom>
                    <a:gradFill rotWithShape="1">
                      <a:gsLst>
                        <a:gs pos="0">
                          <a:schemeClr val="folHlink"/>
                        </a:gs>
                        <a:gs pos="100000">
                          <a:schemeClr val="folHlink">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grpSp>
              <p:sp>
                <p:nvSpPr>
                  <p:cNvPr id="27" name="TextBox 26"/>
                  <p:cNvSpPr txBox="1"/>
                  <p:nvPr/>
                </p:nvSpPr>
                <p:spPr>
                  <a:xfrm>
                    <a:off x="487231" y="4376847"/>
                    <a:ext cx="6345784" cy="380090"/>
                  </a:xfrm>
                  <a:prstGeom prst="rect">
                    <a:avLst/>
                  </a:prstGeom>
                  <a:noFill/>
                </p:spPr>
                <p:txBody>
                  <a:bodyPr wrap="square" rtlCol="0">
                    <a:spAutoFit/>
                  </a:bodyPr>
                  <a:lstStyle/>
                  <a:p>
                    <a:pPr eaLnBrk="0" fontAlgn="base" hangingPunct="0">
                      <a:spcBef>
                        <a:spcPct val="0"/>
                      </a:spcBef>
                      <a:spcAft>
                        <a:spcPct val="0"/>
                      </a:spcAft>
                    </a:pPr>
                    <a:endParaRPr lang="en-US" dirty="0">
                      <a:solidFill>
                        <a:prstClr val="black"/>
                      </a:solidFill>
                      <a:latin typeface="Times New Roman" pitchFamily="18" charset="0"/>
                      <a:cs typeface="B Roya" panose="00000400000000000000" pitchFamily="2" charset="-78"/>
                    </a:endParaRPr>
                  </a:p>
                </p:txBody>
              </p:sp>
            </p:grpSp>
            <p:sp>
              <p:nvSpPr>
                <p:cNvPr id="25" name="Rectangle 24"/>
                <p:cNvSpPr/>
                <p:nvPr/>
              </p:nvSpPr>
              <p:spPr>
                <a:xfrm>
                  <a:off x="522227" y="2520535"/>
                  <a:ext cx="8229599" cy="369332"/>
                </a:xfrm>
                <a:prstGeom prst="rect">
                  <a:avLst/>
                </a:prstGeom>
              </p:spPr>
              <p:txBody>
                <a:bodyPr wrap="square">
                  <a:spAutoFit/>
                </a:bodyPr>
                <a:lstStyle/>
                <a:p>
                  <a:pPr eaLnBrk="0" fontAlgn="base" hangingPunct="0">
                    <a:spcBef>
                      <a:spcPct val="0"/>
                    </a:spcBef>
                    <a:spcAft>
                      <a:spcPct val="0"/>
                    </a:spcAft>
                  </a:pPr>
                  <a:endParaRPr lang="en-US" dirty="0">
                    <a:solidFill>
                      <a:prstClr val="black"/>
                    </a:solidFill>
                    <a:latin typeface="Times New Roman" pitchFamily="18" charset="0"/>
                  </a:endParaRPr>
                </a:p>
              </p:txBody>
            </p:sp>
          </p:grpSp>
          <p:sp>
            <p:nvSpPr>
              <p:cNvPr id="23" name="Rectangle 22"/>
              <p:cNvSpPr/>
              <p:nvPr/>
            </p:nvSpPr>
            <p:spPr>
              <a:xfrm>
                <a:off x="583372" y="2921125"/>
                <a:ext cx="8269890" cy="388696"/>
              </a:xfrm>
              <a:prstGeom prst="rect">
                <a:avLst/>
              </a:prstGeom>
            </p:spPr>
            <p:txBody>
              <a:bodyPr wrap="square">
                <a:spAutoFit/>
              </a:bodyPr>
              <a:lstStyle/>
              <a:p>
                <a:pPr eaLnBrk="0" fontAlgn="base" hangingPunct="0">
                  <a:lnSpc>
                    <a:spcPct val="107000"/>
                  </a:lnSpc>
                  <a:spcAft>
                    <a:spcPts val="800"/>
                  </a:spcAft>
                  <a:tabLst>
                    <a:tab pos="4084955" algn="l"/>
                  </a:tabLst>
                </a:pP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 </a:t>
                </a:r>
                <a:endParaRPr lang="en-US" sz="1100" dirty="0">
                  <a:solidFill>
                    <a:prstClr val="black"/>
                  </a:solidFill>
                  <a:latin typeface="Calibri" panose="020F0502020204030204" pitchFamily="34" charset="0"/>
                  <a:ea typeface="Calibri" panose="020F0502020204030204" pitchFamily="34" charset="0"/>
                  <a:cs typeface="Arial" panose="020B0604020202020204" pitchFamily="34" charset="0"/>
                </a:endParaRPr>
              </a:p>
            </p:txBody>
          </p:sp>
        </p:grpSp>
        <p:sp>
          <p:nvSpPr>
            <p:cNvPr id="8" name="Rectangle 7"/>
            <p:cNvSpPr/>
            <p:nvPr/>
          </p:nvSpPr>
          <p:spPr>
            <a:xfrm>
              <a:off x="496645" y="2811023"/>
              <a:ext cx="8290878" cy="646331"/>
            </a:xfrm>
            <a:prstGeom prst="rect">
              <a:avLst/>
            </a:prstGeom>
          </p:spPr>
          <p:txBody>
            <a:bodyPr wrap="square">
              <a:spAutoFit/>
            </a:bodyPr>
            <a:lstStyle/>
            <a:p>
              <a:pPr eaLnBrk="0" fontAlgn="base" hangingPunct="0">
                <a:spcBef>
                  <a:spcPct val="0"/>
                </a:spcBef>
                <a:spcAft>
                  <a:spcPct val="0"/>
                </a:spcAft>
              </a:pP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اول محور سبز طبیعی زاینده رود که در جهت شرقی-غربی و درعرض مجتمع است و دوم محور مصنوع مرکزی مجتمع که عمود بر محور اول و در طول آن </a:t>
              </a: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است.</a:t>
              </a:r>
              <a:endParaRPr lang="en-US" dirty="0">
                <a:solidFill>
                  <a:prstClr val="black"/>
                </a:solidFill>
                <a:latin typeface="Times New Roman" pitchFamily="18" charset="0"/>
                <a:cs typeface="B Roya" panose="00000400000000000000" pitchFamily="2" charset="-78"/>
              </a:endParaRPr>
            </a:p>
          </p:txBody>
        </p:sp>
      </p:grpSp>
      <p:grpSp>
        <p:nvGrpSpPr>
          <p:cNvPr id="34" name="Group 33"/>
          <p:cNvGrpSpPr/>
          <p:nvPr/>
        </p:nvGrpSpPr>
        <p:grpSpPr>
          <a:xfrm>
            <a:off x="230842" y="3614384"/>
            <a:ext cx="8706931" cy="722193"/>
            <a:chOff x="231292" y="3825239"/>
            <a:chExt cx="8706931" cy="722193"/>
          </a:xfrm>
        </p:grpSpPr>
        <p:grpSp>
          <p:nvGrpSpPr>
            <p:cNvPr id="33" name="Group 32"/>
            <p:cNvGrpSpPr/>
            <p:nvPr/>
          </p:nvGrpSpPr>
          <p:grpSpPr>
            <a:xfrm>
              <a:off x="231292" y="3825239"/>
              <a:ext cx="8706931" cy="722193"/>
              <a:chOff x="164488" y="1636114"/>
              <a:chExt cx="8899550" cy="722193"/>
            </a:xfrm>
          </p:grpSpPr>
          <p:grpSp>
            <p:nvGrpSpPr>
              <p:cNvPr id="35" name="Group 34"/>
              <p:cNvGrpSpPr/>
              <p:nvPr/>
            </p:nvGrpSpPr>
            <p:grpSpPr>
              <a:xfrm>
                <a:off x="164488" y="1661794"/>
                <a:ext cx="8899550" cy="696513"/>
                <a:chOff x="265047" y="1296996"/>
                <a:chExt cx="8686404" cy="623887"/>
              </a:xfrm>
            </p:grpSpPr>
            <p:grpSp>
              <p:nvGrpSpPr>
                <p:cNvPr id="37" name="Group 36"/>
                <p:cNvGrpSpPr/>
                <p:nvPr/>
              </p:nvGrpSpPr>
              <p:grpSpPr>
                <a:xfrm>
                  <a:off x="328484" y="1296996"/>
                  <a:ext cx="8622967" cy="623887"/>
                  <a:chOff x="4937473" y="1414028"/>
                  <a:chExt cx="4089864" cy="623887"/>
                </a:xfrm>
              </p:grpSpPr>
              <p:grpSp>
                <p:nvGrpSpPr>
                  <p:cNvPr id="39" name="Group 31"/>
                  <p:cNvGrpSpPr>
                    <a:grpSpLocks/>
                  </p:cNvGrpSpPr>
                  <p:nvPr/>
                </p:nvGrpSpPr>
                <p:grpSpPr bwMode="auto">
                  <a:xfrm>
                    <a:off x="4937473" y="1414028"/>
                    <a:ext cx="4089864" cy="623887"/>
                    <a:chOff x="880" y="1279"/>
                    <a:chExt cx="2930" cy="393"/>
                  </a:xfrm>
                </p:grpSpPr>
                <p:sp>
                  <p:nvSpPr>
                    <p:cNvPr id="41" name="AutoShape 6"/>
                    <p:cNvSpPr>
                      <a:spLocks noChangeArrowheads="1"/>
                    </p:cNvSpPr>
                    <p:nvPr/>
                  </p:nvSpPr>
                  <p:spPr bwMode="gray">
                    <a:xfrm>
                      <a:off x="880" y="1295"/>
                      <a:ext cx="2928" cy="377"/>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sp>
                  <p:nvSpPr>
                    <p:cNvPr id="42" name="AutoShape 7"/>
                    <p:cNvSpPr>
                      <a:spLocks noChangeArrowheads="1"/>
                    </p:cNvSpPr>
                    <p:nvPr/>
                  </p:nvSpPr>
                  <p:spPr bwMode="gray">
                    <a:xfrm>
                      <a:off x="880" y="1279"/>
                      <a:ext cx="2930" cy="381"/>
                    </a:xfrm>
                    <a:prstGeom prst="roundRect">
                      <a:avLst>
                        <a:gd name="adj" fmla="val 50000"/>
                      </a:avLst>
                    </a:prstGeom>
                    <a:gradFill rotWithShape="1">
                      <a:gsLst>
                        <a:gs pos="0">
                          <a:schemeClr val="bg2"/>
                        </a:gs>
                        <a:gs pos="100000">
                          <a:schemeClr val="bg2">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grpSp>
              <p:sp>
                <p:nvSpPr>
                  <p:cNvPr id="40" name="Rectangle 39"/>
                  <p:cNvSpPr/>
                  <p:nvPr/>
                </p:nvSpPr>
                <p:spPr>
                  <a:xfrm>
                    <a:off x="8779054" y="1519210"/>
                    <a:ext cx="99956" cy="369332"/>
                  </a:xfrm>
                  <a:prstGeom prst="rect">
                    <a:avLst/>
                  </a:prstGeom>
                </p:spPr>
                <p:txBody>
                  <a:bodyPr wrap="none">
                    <a:spAutoFit/>
                  </a:bodyPr>
                  <a:lstStyle/>
                  <a:p>
                    <a:pPr eaLnBrk="0" fontAlgn="base" hangingPunct="0">
                      <a:spcBef>
                        <a:spcPct val="0"/>
                      </a:spcBef>
                      <a:spcAft>
                        <a:spcPct val="0"/>
                      </a:spcAft>
                    </a:pPr>
                    <a:endParaRPr lang="fa-IR" dirty="0">
                      <a:solidFill>
                        <a:prstClr val="black"/>
                      </a:solidFill>
                      <a:latin typeface="Times New Roman" pitchFamily="18" charset="0"/>
                      <a:cs typeface="B Roya" panose="00000400000000000000" pitchFamily="2" charset="-78"/>
                    </a:endParaRPr>
                  </a:p>
                </p:txBody>
              </p:sp>
            </p:grpSp>
            <p:sp>
              <p:nvSpPr>
                <p:cNvPr id="38" name="Rectangle 37"/>
                <p:cNvSpPr/>
                <p:nvPr/>
              </p:nvSpPr>
              <p:spPr>
                <a:xfrm>
                  <a:off x="265047" y="1402178"/>
                  <a:ext cx="8575275" cy="369332"/>
                </a:xfrm>
                <a:prstGeom prst="rect">
                  <a:avLst/>
                </a:prstGeom>
              </p:spPr>
              <p:txBody>
                <a:bodyPr wrap="square">
                  <a:spAutoFit/>
                </a:bodyPr>
                <a:lstStyle/>
                <a:p>
                  <a:pPr eaLnBrk="0" fontAlgn="base" hangingPunct="0">
                    <a:spcBef>
                      <a:spcPct val="0"/>
                    </a:spcBef>
                    <a:spcAft>
                      <a:spcPct val="0"/>
                    </a:spcAft>
                  </a:pPr>
                  <a:endParaRPr lang="en-US" dirty="0">
                    <a:solidFill>
                      <a:prstClr val="black"/>
                    </a:solidFill>
                    <a:latin typeface="Times New Roman" pitchFamily="18" charset="0"/>
                    <a:cs typeface="B Roya" panose="00000400000000000000" pitchFamily="2" charset="-78"/>
                  </a:endParaRPr>
                </a:p>
              </p:txBody>
            </p:sp>
          </p:grpSp>
          <p:sp>
            <p:nvSpPr>
              <p:cNvPr id="36" name="Rectangle 35"/>
              <p:cNvSpPr/>
              <p:nvPr/>
            </p:nvSpPr>
            <p:spPr>
              <a:xfrm>
                <a:off x="223455" y="1636114"/>
                <a:ext cx="8748686" cy="461665"/>
              </a:xfrm>
              <a:prstGeom prst="rect">
                <a:avLst/>
              </a:prstGeom>
            </p:spPr>
            <p:txBody>
              <a:bodyPr wrap="square">
                <a:spAutoFit/>
              </a:bodyPr>
              <a:lstStyle/>
              <a:p>
                <a:pPr eaLnBrk="0" fontAlgn="base" hangingPunct="0">
                  <a:spcBef>
                    <a:spcPct val="0"/>
                  </a:spcBef>
                  <a:spcAft>
                    <a:spcPct val="0"/>
                  </a:spcAft>
                </a:pPr>
                <a:endParaRPr lang="en-US" sz="2400" dirty="0">
                  <a:solidFill>
                    <a:prstClr val="black"/>
                  </a:solidFill>
                  <a:latin typeface="Times New Roman" pitchFamily="18" charset="0"/>
                  <a:cs typeface="B Roya" panose="00000400000000000000" pitchFamily="2" charset="-78"/>
                </a:endParaRPr>
              </a:p>
            </p:txBody>
          </p:sp>
        </p:grpSp>
        <p:sp>
          <p:nvSpPr>
            <p:cNvPr id="13" name="Rectangle 12"/>
            <p:cNvSpPr/>
            <p:nvPr/>
          </p:nvSpPr>
          <p:spPr>
            <a:xfrm>
              <a:off x="386572" y="3857569"/>
              <a:ext cx="8489804" cy="646331"/>
            </a:xfrm>
            <a:prstGeom prst="rect">
              <a:avLst/>
            </a:prstGeom>
          </p:spPr>
          <p:txBody>
            <a:bodyPr wrap="square">
              <a:spAutoFit/>
            </a:bodyPr>
            <a:lstStyle/>
            <a:p>
              <a:pPr eaLnBrk="0" fontAlgn="base" hangingPunct="0">
                <a:spcBef>
                  <a:spcPct val="0"/>
                </a:spcBef>
                <a:spcAft>
                  <a:spcPct val="0"/>
                </a:spcAft>
              </a:pP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این محور از نجف آباد آغاز و پس از گذشتن از مرکز پولادشهر، از طرق تونلی که کوه های بین پولادشهر و کارخانه ذوب آهن را قطع می‌کند، به مرکز ناحیه صنعتی ذوب آهن وصل شده و در مسیر ان امتداد </a:t>
              </a: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میابد</a:t>
              </a:r>
              <a:r>
                <a:rPr lang="fa-IR" dirty="0">
                  <a:solidFill>
                    <a:prstClr val="black"/>
                  </a:solidFill>
                  <a:latin typeface="Calibri" panose="020F0502020204030204" pitchFamily="34" charset="0"/>
                  <a:ea typeface="Calibri" panose="020F0502020204030204" pitchFamily="34" charset="0"/>
                  <a:cs typeface="B Nazanin" panose="00000400000000000000" pitchFamily="2" charset="-78"/>
                </a:rPr>
                <a:t>.</a:t>
              </a:r>
              <a:endParaRPr lang="en-US" dirty="0">
                <a:solidFill>
                  <a:prstClr val="black"/>
                </a:solidFill>
                <a:latin typeface="Times New Roman" pitchFamily="18" charset="0"/>
              </a:endParaRPr>
            </a:p>
          </p:txBody>
        </p:sp>
      </p:grpSp>
      <p:grpSp>
        <p:nvGrpSpPr>
          <p:cNvPr id="32" name="Group 31"/>
          <p:cNvGrpSpPr/>
          <p:nvPr/>
        </p:nvGrpSpPr>
        <p:grpSpPr>
          <a:xfrm>
            <a:off x="327213" y="4654712"/>
            <a:ext cx="8607621" cy="710892"/>
            <a:chOff x="330602" y="4883136"/>
            <a:chExt cx="8607621" cy="710892"/>
          </a:xfrm>
        </p:grpSpPr>
        <p:grpSp>
          <p:nvGrpSpPr>
            <p:cNvPr id="57" name="Group 56"/>
            <p:cNvGrpSpPr/>
            <p:nvPr/>
          </p:nvGrpSpPr>
          <p:grpSpPr>
            <a:xfrm>
              <a:off x="330602" y="4883136"/>
              <a:ext cx="8607621" cy="710892"/>
              <a:chOff x="401739" y="2868957"/>
              <a:chExt cx="8484016" cy="710892"/>
            </a:xfrm>
          </p:grpSpPr>
          <p:grpSp>
            <p:nvGrpSpPr>
              <p:cNvPr id="59" name="Group 58"/>
              <p:cNvGrpSpPr/>
              <p:nvPr/>
            </p:nvGrpSpPr>
            <p:grpSpPr>
              <a:xfrm>
                <a:off x="401739" y="2868957"/>
                <a:ext cx="8484016" cy="710892"/>
                <a:chOff x="481936" y="2493184"/>
                <a:chExt cx="8484016" cy="710892"/>
              </a:xfrm>
            </p:grpSpPr>
            <p:grpSp>
              <p:nvGrpSpPr>
                <p:cNvPr id="61" name="Group 60"/>
                <p:cNvGrpSpPr/>
                <p:nvPr/>
              </p:nvGrpSpPr>
              <p:grpSpPr>
                <a:xfrm>
                  <a:off x="481936" y="2493184"/>
                  <a:ext cx="8484016" cy="710892"/>
                  <a:chOff x="274129" y="4229525"/>
                  <a:chExt cx="6563366" cy="718349"/>
                </a:xfrm>
              </p:grpSpPr>
              <p:grpSp>
                <p:nvGrpSpPr>
                  <p:cNvPr id="63" name="Group 33"/>
                  <p:cNvGrpSpPr>
                    <a:grpSpLocks/>
                  </p:cNvGrpSpPr>
                  <p:nvPr/>
                </p:nvGrpSpPr>
                <p:grpSpPr bwMode="auto">
                  <a:xfrm>
                    <a:off x="274129" y="4229525"/>
                    <a:ext cx="6563366" cy="718349"/>
                    <a:chOff x="888" y="2879"/>
                    <a:chExt cx="2930" cy="393"/>
                  </a:xfrm>
                </p:grpSpPr>
                <p:sp>
                  <p:nvSpPr>
                    <p:cNvPr id="65" name="AutoShape 18"/>
                    <p:cNvSpPr>
                      <a:spLocks noChangeArrowheads="1"/>
                    </p:cNvSpPr>
                    <p:nvPr/>
                  </p:nvSpPr>
                  <p:spPr bwMode="gray">
                    <a:xfrm>
                      <a:off x="888" y="2895"/>
                      <a:ext cx="2928" cy="377"/>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sp>
                  <p:nvSpPr>
                    <p:cNvPr id="66" name="AutoShape 19"/>
                    <p:cNvSpPr>
                      <a:spLocks noChangeArrowheads="1"/>
                    </p:cNvSpPr>
                    <p:nvPr/>
                  </p:nvSpPr>
                  <p:spPr bwMode="gray">
                    <a:xfrm>
                      <a:off x="888" y="2879"/>
                      <a:ext cx="2930" cy="381"/>
                    </a:xfrm>
                    <a:prstGeom prst="roundRect">
                      <a:avLst>
                        <a:gd name="adj" fmla="val 50000"/>
                      </a:avLst>
                    </a:prstGeom>
                    <a:gradFill rotWithShape="1">
                      <a:gsLst>
                        <a:gs pos="0">
                          <a:schemeClr val="folHlink"/>
                        </a:gs>
                        <a:gs pos="100000">
                          <a:schemeClr val="folHlink">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grpSp>
              <p:sp>
                <p:nvSpPr>
                  <p:cNvPr id="64" name="TextBox 63"/>
                  <p:cNvSpPr txBox="1"/>
                  <p:nvPr/>
                </p:nvSpPr>
                <p:spPr>
                  <a:xfrm>
                    <a:off x="487231" y="4376847"/>
                    <a:ext cx="6345784" cy="380090"/>
                  </a:xfrm>
                  <a:prstGeom prst="rect">
                    <a:avLst/>
                  </a:prstGeom>
                  <a:noFill/>
                </p:spPr>
                <p:txBody>
                  <a:bodyPr wrap="square" rtlCol="0">
                    <a:spAutoFit/>
                  </a:bodyPr>
                  <a:lstStyle/>
                  <a:p>
                    <a:pPr eaLnBrk="0" fontAlgn="base" hangingPunct="0">
                      <a:spcBef>
                        <a:spcPct val="0"/>
                      </a:spcBef>
                      <a:spcAft>
                        <a:spcPct val="0"/>
                      </a:spcAft>
                    </a:pPr>
                    <a:endParaRPr lang="en-US" dirty="0">
                      <a:solidFill>
                        <a:prstClr val="black"/>
                      </a:solidFill>
                      <a:latin typeface="Times New Roman" pitchFamily="18" charset="0"/>
                      <a:cs typeface="B Roya" panose="00000400000000000000" pitchFamily="2" charset="-78"/>
                    </a:endParaRPr>
                  </a:p>
                </p:txBody>
              </p:sp>
            </p:grpSp>
            <p:sp>
              <p:nvSpPr>
                <p:cNvPr id="62" name="Rectangle 61"/>
                <p:cNvSpPr/>
                <p:nvPr/>
              </p:nvSpPr>
              <p:spPr>
                <a:xfrm>
                  <a:off x="522227" y="2520535"/>
                  <a:ext cx="8229599" cy="369332"/>
                </a:xfrm>
                <a:prstGeom prst="rect">
                  <a:avLst/>
                </a:prstGeom>
              </p:spPr>
              <p:txBody>
                <a:bodyPr wrap="square">
                  <a:spAutoFit/>
                </a:bodyPr>
                <a:lstStyle/>
                <a:p>
                  <a:pPr eaLnBrk="0" fontAlgn="base" hangingPunct="0">
                    <a:spcBef>
                      <a:spcPct val="0"/>
                    </a:spcBef>
                    <a:spcAft>
                      <a:spcPct val="0"/>
                    </a:spcAft>
                  </a:pPr>
                  <a:endParaRPr lang="en-US" dirty="0">
                    <a:solidFill>
                      <a:prstClr val="black"/>
                    </a:solidFill>
                    <a:latin typeface="Times New Roman" pitchFamily="18" charset="0"/>
                  </a:endParaRPr>
                </a:p>
              </p:txBody>
            </p:sp>
          </p:grpSp>
          <p:sp>
            <p:nvSpPr>
              <p:cNvPr id="60" name="Rectangle 59"/>
              <p:cNvSpPr/>
              <p:nvPr/>
            </p:nvSpPr>
            <p:spPr>
              <a:xfrm>
                <a:off x="583372" y="2921125"/>
                <a:ext cx="8269890" cy="388696"/>
              </a:xfrm>
              <a:prstGeom prst="rect">
                <a:avLst/>
              </a:prstGeom>
            </p:spPr>
            <p:txBody>
              <a:bodyPr wrap="square">
                <a:spAutoFit/>
              </a:bodyPr>
              <a:lstStyle/>
              <a:p>
                <a:pPr eaLnBrk="0" fontAlgn="base" hangingPunct="0">
                  <a:lnSpc>
                    <a:spcPct val="107000"/>
                  </a:lnSpc>
                  <a:spcAft>
                    <a:spcPts val="800"/>
                  </a:spcAft>
                  <a:tabLst>
                    <a:tab pos="4084955" algn="l"/>
                  </a:tabLst>
                </a:pP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 </a:t>
                </a:r>
                <a:endParaRPr lang="en-US" sz="1100" dirty="0">
                  <a:solidFill>
                    <a:prstClr val="black"/>
                  </a:solidFill>
                  <a:latin typeface="Calibri" panose="020F0502020204030204" pitchFamily="34" charset="0"/>
                  <a:ea typeface="Calibri" panose="020F0502020204030204" pitchFamily="34" charset="0"/>
                  <a:cs typeface="Arial" panose="020B0604020202020204" pitchFamily="34" charset="0"/>
                </a:endParaRPr>
              </a:p>
            </p:txBody>
          </p:sp>
        </p:grpSp>
        <p:sp>
          <p:nvSpPr>
            <p:cNvPr id="16" name="Rectangle 15"/>
            <p:cNvSpPr/>
            <p:nvPr/>
          </p:nvSpPr>
          <p:spPr>
            <a:xfrm>
              <a:off x="632613" y="4883136"/>
              <a:ext cx="8129242" cy="685059"/>
            </a:xfrm>
            <a:prstGeom prst="rect">
              <a:avLst/>
            </a:prstGeom>
          </p:spPr>
          <p:txBody>
            <a:bodyPr wrap="square">
              <a:spAutoFit/>
            </a:bodyPr>
            <a:lstStyle/>
            <a:p>
              <a:pPr eaLnBrk="0" fontAlgn="base" hangingPunct="0">
                <a:lnSpc>
                  <a:spcPct val="107000"/>
                </a:lnSpc>
                <a:spcAft>
                  <a:spcPts val="800"/>
                </a:spcAft>
                <a:tabLst>
                  <a:tab pos="4084955" algn="l"/>
                </a:tabLst>
              </a:pP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و پس از عبور از رودخانه که محل تلاقی دو محور اصلی است و از میان ناحیه صنایع نظامی عبور کرده و بالاخره به مرکز شهر جدید منطبق و به مرکز ناحیه صنعتی فولاد مبارکه منتهی می‌شود.</a:t>
              </a:r>
              <a:endParaRPr lang="en-US" sz="1400" dirty="0">
                <a:solidFill>
                  <a:prstClr val="black"/>
                </a:solidFill>
                <a:latin typeface="Calibri" panose="020F0502020204030204" pitchFamily="34" charset="0"/>
                <a:ea typeface="Calibri" panose="020F0502020204030204" pitchFamily="34" charset="0"/>
                <a:cs typeface="B Roya" panose="00000400000000000000" pitchFamily="2" charset="-78"/>
              </a:endParaRPr>
            </a:p>
          </p:txBody>
        </p:sp>
      </p:grpSp>
    </p:spTree>
    <p:extLst>
      <p:ext uri="{BB962C8B-B14F-4D97-AF65-F5344CB8AC3E}">
        <p14:creationId xmlns:p14="http://schemas.microsoft.com/office/powerpoint/2010/main" val="3531006394"/>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fade">
                                      <p:cBhvr>
                                        <p:cTn id="7" dur="500"/>
                                        <p:tgtEl>
                                          <p:spTgt spid="4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5"/>
                                        </p:tgtEl>
                                        <p:attrNameLst>
                                          <p:attrName>style.visibility</p:attrName>
                                        </p:attrNameLst>
                                      </p:cBhvr>
                                      <p:to>
                                        <p:strVal val="visible"/>
                                      </p:to>
                                    </p:set>
                                    <p:animEffect transition="in" filter="fade">
                                      <p:cBhvr>
                                        <p:cTn id="12" dur="500"/>
                                        <p:tgtEl>
                                          <p:spTgt spid="4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4"/>
                                        </p:tgtEl>
                                        <p:attrNameLst>
                                          <p:attrName>style.visibility</p:attrName>
                                        </p:attrNameLst>
                                      </p:cBhvr>
                                      <p:to>
                                        <p:strVal val="visible"/>
                                      </p:to>
                                    </p:set>
                                    <p:animEffect transition="in" filter="fade">
                                      <p:cBhvr>
                                        <p:cTn id="17" dur="500"/>
                                        <p:tgtEl>
                                          <p:spTgt spid="3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2"/>
                                        </p:tgtEl>
                                        <p:attrNameLst>
                                          <p:attrName>style.visibility</p:attrName>
                                        </p:attrNameLst>
                                      </p:cBhvr>
                                      <p:to>
                                        <p:strVal val="visible"/>
                                      </p:to>
                                    </p:set>
                                    <p:animEffect transition="in" filter="fade">
                                      <p:cBhvr>
                                        <p:cTn id="22"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691686" y="154546"/>
            <a:ext cx="5031730" cy="461665"/>
          </a:xfrm>
          <a:prstGeom prst="rect">
            <a:avLst/>
          </a:prstGeom>
          <a:noFill/>
        </p:spPr>
        <p:txBody>
          <a:bodyPr wrap="square" rtlCol="0">
            <a:spAutoFit/>
          </a:bodyPr>
          <a:lstStyle/>
          <a:p>
            <a:pPr eaLnBrk="0" fontAlgn="base" hangingPunct="0">
              <a:spcBef>
                <a:spcPct val="0"/>
              </a:spcBef>
              <a:spcAft>
                <a:spcPct val="0"/>
              </a:spcAft>
            </a:pPr>
            <a:r>
              <a:rPr lang="fa-IR" sz="2400" dirty="0">
                <a:solidFill>
                  <a:prstClr val="white"/>
                </a:solidFill>
                <a:latin typeface="Times New Roman" pitchFamily="18" charset="0"/>
                <a:cs typeface="B Titr" panose="00000700000000000000" pitchFamily="2" charset="-78"/>
              </a:rPr>
              <a:t>ترافیک روزانه بین شهر اصفهان و نقاط اطراف</a:t>
            </a:r>
            <a:endParaRPr lang="en-US" sz="2400" dirty="0">
              <a:solidFill>
                <a:prstClr val="white"/>
              </a:solidFill>
              <a:latin typeface="Times New Roman" pitchFamily="18" charset="0"/>
              <a:cs typeface="B Titr" panose="00000700000000000000" pitchFamily="2" charset="-78"/>
            </a:endParaRPr>
          </a:p>
        </p:txBody>
      </p:sp>
      <p:grpSp>
        <p:nvGrpSpPr>
          <p:cNvPr id="7" name="Group 6"/>
          <p:cNvGrpSpPr/>
          <p:nvPr/>
        </p:nvGrpSpPr>
        <p:grpSpPr>
          <a:xfrm>
            <a:off x="515154" y="1357191"/>
            <a:ext cx="8358391" cy="4779592"/>
            <a:chOff x="515154" y="1357191"/>
            <a:chExt cx="8358391" cy="4779592"/>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948548" y="1357191"/>
              <a:ext cx="5924997" cy="477959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5154" y="1357192"/>
              <a:ext cx="2433393" cy="477959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grpSp>
    </p:spTree>
    <p:extLst>
      <p:ext uri="{BB962C8B-B14F-4D97-AF65-F5344CB8AC3E}">
        <p14:creationId xmlns:p14="http://schemas.microsoft.com/office/powerpoint/2010/main" val="3926747001"/>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0" y="206062"/>
            <a:ext cx="7723415" cy="400110"/>
          </a:xfrm>
          <a:prstGeom prst="rect">
            <a:avLst/>
          </a:prstGeom>
          <a:noFill/>
        </p:spPr>
        <p:txBody>
          <a:bodyPr wrap="square" rtlCol="0">
            <a:spAutoFit/>
          </a:bodyPr>
          <a:lstStyle/>
          <a:p>
            <a:pPr eaLnBrk="0" fontAlgn="base" hangingPunct="0">
              <a:spcBef>
                <a:spcPct val="0"/>
              </a:spcBef>
              <a:spcAft>
                <a:spcPct val="0"/>
              </a:spcAft>
            </a:pPr>
            <a:r>
              <a:rPr lang="fa-IR" sz="2000" dirty="0">
                <a:solidFill>
                  <a:prstClr val="white"/>
                </a:solidFill>
                <a:latin typeface="Times New Roman" pitchFamily="18" charset="0"/>
                <a:cs typeface="B Titr" panose="00000700000000000000" pitchFamily="2" charset="-78"/>
              </a:rPr>
              <a:t>طبقه بندی نقاط مسکونی شهری منطقه اصفهان در سال های 1355 و 1362</a:t>
            </a:r>
            <a:endParaRPr lang="en-US" sz="2000" dirty="0">
              <a:solidFill>
                <a:prstClr val="white"/>
              </a:solidFill>
              <a:latin typeface="Times New Roman" pitchFamily="18" charset="0"/>
              <a:cs typeface="B Titr" panose="00000700000000000000" pitchFamily="2" charset="-78"/>
            </a:endParaRPr>
          </a:p>
        </p:txBody>
      </p:sp>
      <p:grpSp>
        <p:nvGrpSpPr>
          <p:cNvPr id="8" name="Group 7"/>
          <p:cNvGrpSpPr/>
          <p:nvPr/>
        </p:nvGrpSpPr>
        <p:grpSpPr>
          <a:xfrm>
            <a:off x="827190" y="1442434"/>
            <a:ext cx="7737261" cy="4569388"/>
            <a:chOff x="1154302" y="1635616"/>
            <a:chExt cx="7410149" cy="4376206"/>
          </a:xfrm>
        </p:grpSpPr>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54302" y="1635616"/>
              <a:ext cx="2114474" cy="437620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68776" y="1635616"/>
              <a:ext cx="5295675" cy="437620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grpSp>
    </p:spTree>
    <p:extLst>
      <p:ext uri="{BB962C8B-B14F-4D97-AF65-F5344CB8AC3E}">
        <p14:creationId xmlns:p14="http://schemas.microsoft.com/office/powerpoint/2010/main" val="2403510682"/>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09094" y="154546"/>
            <a:ext cx="7414322" cy="461665"/>
          </a:xfrm>
          <a:prstGeom prst="rect">
            <a:avLst/>
          </a:prstGeom>
          <a:noFill/>
        </p:spPr>
        <p:txBody>
          <a:bodyPr wrap="square" rtlCol="0">
            <a:spAutoFit/>
          </a:bodyPr>
          <a:lstStyle/>
          <a:p>
            <a:pPr eaLnBrk="0" fontAlgn="base" hangingPunct="0">
              <a:spcBef>
                <a:spcPct val="0"/>
              </a:spcBef>
              <a:spcAft>
                <a:spcPct val="0"/>
              </a:spcAft>
            </a:pPr>
            <a:r>
              <a:rPr lang="fa-IR" sz="2400" dirty="0">
                <a:solidFill>
                  <a:prstClr val="white"/>
                </a:solidFill>
                <a:latin typeface="Times New Roman" pitchFamily="18" charset="0"/>
                <a:cs typeface="B Titr" panose="00000700000000000000" pitchFamily="2" charset="-78"/>
              </a:rPr>
              <a:t>محدوده مناطق ممنوعه از نظر بهره برداری از منابع آب زیر زمینی</a:t>
            </a:r>
            <a:endParaRPr lang="en-US" sz="2400" dirty="0">
              <a:solidFill>
                <a:prstClr val="white"/>
              </a:solidFill>
              <a:latin typeface="Times New Roman" pitchFamily="18" charset="0"/>
              <a:cs typeface="B Titr" panose="00000700000000000000" pitchFamily="2" charset="-78"/>
            </a:endParaRPr>
          </a:p>
        </p:txBody>
      </p:sp>
      <p:grpSp>
        <p:nvGrpSpPr>
          <p:cNvPr id="10" name="Group 9"/>
          <p:cNvGrpSpPr/>
          <p:nvPr/>
        </p:nvGrpSpPr>
        <p:grpSpPr>
          <a:xfrm>
            <a:off x="772800" y="1364474"/>
            <a:ext cx="7838311" cy="4760113"/>
            <a:chOff x="772800" y="1364474"/>
            <a:chExt cx="7838311" cy="4760113"/>
          </a:xfrm>
        </p:grpSpPr>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2800" y="1364474"/>
              <a:ext cx="2173499" cy="476011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46299" y="1364474"/>
              <a:ext cx="5664812" cy="476011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grpSp>
    </p:spTree>
    <p:extLst>
      <p:ext uri="{BB962C8B-B14F-4D97-AF65-F5344CB8AC3E}">
        <p14:creationId xmlns:p14="http://schemas.microsoft.com/office/powerpoint/2010/main" val="2475754365"/>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randombar(horizontal)">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09094" y="154546"/>
            <a:ext cx="7414322" cy="461665"/>
          </a:xfrm>
          <a:prstGeom prst="rect">
            <a:avLst/>
          </a:prstGeom>
          <a:noFill/>
        </p:spPr>
        <p:txBody>
          <a:bodyPr wrap="square" rtlCol="0">
            <a:spAutoFit/>
          </a:bodyPr>
          <a:lstStyle/>
          <a:p>
            <a:pPr eaLnBrk="0" fontAlgn="base" hangingPunct="0">
              <a:spcBef>
                <a:spcPct val="0"/>
              </a:spcBef>
              <a:spcAft>
                <a:spcPct val="0"/>
              </a:spcAft>
            </a:pPr>
            <a:r>
              <a:rPr lang="fa-IR" sz="2400" dirty="0">
                <a:solidFill>
                  <a:prstClr val="white"/>
                </a:solidFill>
                <a:latin typeface="Times New Roman" pitchFamily="18" charset="0"/>
                <a:cs typeface="B Titr" panose="00000700000000000000" pitchFamily="2" charset="-78"/>
              </a:rPr>
              <a:t>ارزیابی طرح</a:t>
            </a:r>
            <a:endParaRPr lang="en-US" sz="2400" dirty="0">
              <a:solidFill>
                <a:prstClr val="white"/>
              </a:solidFill>
              <a:latin typeface="Times New Roman" pitchFamily="18" charset="0"/>
              <a:cs typeface="B Titr" panose="00000700000000000000" pitchFamily="2" charset="-78"/>
            </a:endParaRPr>
          </a:p>
        </p:txBody>
      </p:sp>
      <p:graphicFrame>
        <p:nvGraphicFramePr>
          <p:cNvPr id="2" name="Table 1"/>
          <p:cNvGraphicFramePr>
            <a:graphicFrameLocks noGrp="1"/>
          </p:cNvGraphicFramePr>
          <p:nvPr>
            <p:extLst/>
          </p:nvPr>
        </p:nvGraphicFramePr>
        <p:xfrm>
          <a:off x="575613" y="1243035"/>
          <a:ext cx="8031440" cy="4990338"/>
        </p:xfrm>
        <a:graphic>
          <a:graphicData uri="http://schemas.openxmlformats.org/drawingml/2006/table">
            <a:tbl>
              <a:tblPr rtl="1" firstRow="1" firstCol="1" bandRow="1"/>
              <a:tblGrid>
                <a:gridCol w="1428465">
                  <a:extLst>
                    <a:ext uri="{9D8B030D-6E8A-4147-A177-3AD203B41FA5}">
                      <a16:colId xmlns:a16="http://schemas.microsoft.com/office/drawing/2014/main" xmlns="" val="496973126"/>
                    </a:ext>
                  </a:extLst>
                </a:gridCol>
                <a:gridCol w="1093959">
                  <a:extLst>
                    <a:ext uri="{9D8B030D-6E8A-4147-A177-3AD203B41FA5}">
                      <a16:colId xmlns:a16="http://schemas.microsoft.com/office/drawing/2014/main" xmlns="" val="2617652483"/>
                    </a:ext>
                  </a:extLst>
                </a:gridCol>
                <a:gridCol w="1371806">
                  <a:extLst>
                    <a:ext uri="{9D8B030D-6E8A-4147-A177-3AD203B41FA5}">
                      <a16:colId xmlns:a16="http://schemas.microsoft.com/office/drawing/2014/main" xmlns="" val="472400238"/>
                    </a:ext>
                  </a:extLst>
                </a:gridCol>
                <a:gridCol w="1371806">
                  <a:extLst>
                    <a:ext uri="{9D8B030D-6E8A-4147-A177-3AD203B41FA5}">
                      <a16:colId xmlns:a16="http://schemas.microsoft.com/office/drawing/2014/main" xmlns="" val="4200922776"/>
                    </a:ext>
                  </a:extLst>
                </a:gridCol>
                <a:gridCol w="1382702">
                  <a:extLst>
                    <a:ext uri="{9D8B030D-6E8A-4147-A177-3AD203B41FA5}">
                      <a16:colId xmlns:a16="http://schemas.microsoft.com/office/drawing/2014/main" xmlns="" val="3527913136"/>
                    </a:ext>
                  </a:extLst>
                </a:gridCol>
                <a:gridCol w="1382702">
                  <a:extLst>
                    <a:ext uri="{9D8B030D-6E8A-4147-A177-3AD203B41FA5}">
                      <a16:colId xmlns:a16="http://schemas.microsoft.com/office/drawing/2014/main" xmlns="" val="833513275"/>
                    </a:ext>
                  </a:extLst>
                </a:gridCol>
              </a:tblGrid>
              <a:tr h="270456">
                <a:tc gridSpan="6">
                  <a:txBody>
                    <a:bodyPr/>
                    <a:lstStyle/>
                    <a:p>
                      <a:pPr marL="0" marR="0" algn="ctr" rtl="1">
                        <a:lnSpc>
                          <a:spcPct val="107000"/>
                        </a:lnSpc>
                        <a:spcBef>
                          <a:spcPts val="0"/>
                        </a:spcBef>
                        <a:spcAft>
                          <a:spcPts val="800"/>
                        </a:spcAft>
                      </a:pPr>
                      <a:r>
                        <a:rPr lang="fa-IR" sz="1700" b="1">
                          <a:effectLst/>
                          <a:latin typeface="Calibri" panose="020F0502020204030204" pitchFamily="34" charset="0"/>
                          <a:ea typeface="Calibri" panose="020F0502020204030204" pitchFamily="34" charset="0"/>
                          <a:cs typeface="B Nazanin" panose="00000400000000000000" pitchFamily="2" charset="-78"/>
                        </a:rPr>
                        <a:t>روند تحول جمعيت در شهرستان‌هاي منطقه اصفهان</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122462" marR="122462" marT="0" marB="0" anchor="ctr">
                    <a:lnL w="38100" cap="flat" cmpd="dbl" algn="ctr">
                      <a:solidFill>
                        <a:srgbClr val="000000"/>
                      </a:solidFill>
                      <a:prstDash val="solid"/>
                      <a:round/>
                      <a:headEnd type="none" w="med" len="med"/>
                      <a:tailEnd type="none" w="med" len="med"/>
                    </a:lnL>
                    <a:lnR w="38100" cap="flat" cmpd="dbl" algn="ctr">
                      <a:solidFill>
                        <a:srgbClr val="000000"/>
                      </a:solidFill>
                      <a:prstDash val="solid"/>
                      <a:round/>
                      <a:headEnd type="none" w="med" len="med"/>
                      <a:tailEnd type="none" w="med" len="med"/>
                    </a:lnR>
                    <a:lnT w="38100" cap="flat" cmpd="dbl"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xmlns="" val="1068926075"/>
                  </a:ext>
                </a:extLst>
              </a:tr>
              <a:tr h="270456">
                <a:tc>
                  <a:txBody>
                    <a:bodyPr/>
                    <a:lstStyle/>
                    <a:p>
                      <a:pPr marL="0" marR="0" algn="ctr" rtl="1">
                        <a:lnSpc>
                          <a:spcPct val="107000"/>
                        </a:lnSpc>
                        <a:spcBef>
                          <a:spcPts val="0"/>
                        </a:spcBef>
                        <a:spcAft>
                          <a:spcPts val="800"/>
                        </a:spcAft>
                      </a:pPr>
                      <a:r>
                        <a:rPr lang="fa-IR" sz="1700" b="1">
                          <a:effectLst/>
                          <a:latin typeface="Calibri" panose="020F0502020204030204" pitchFamily="34" charset="0"/>
                          <a:ea typeface="Calibri" panose="020F0502020204030204" pitchFamily="34" charset="0"/>
                          <a:cs typeface="B Nazanin" panose="00000400000000000000" pitchFamily="2" charset="-78"/>
                        </a:rPr>
                        <a:t>شهرستان‌ها</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122462" marR="122462" marT="0" marB="0" anchor="ctr">
                    <a:lnL w="381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dbl"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800"/>
                        </a:spcAft>
                      </a:pPr>
                      <a:r>
                        <a:rPr lang="fa-IR" sz="1700" b="1">
                          <a:effectLst/>
                          <a:latin typeface="Calibri" panose="020F0502020204030204" pitchFamily="34" charset="0"/>
                          <a:ea typeface="Calibri" panose="020F0502020204030204" pitchFamily="34" charset="0"/>
                          <a:cs typeface="B Nazanin" panose="00000400000000000000" pitchFamily="2" charset="-78"/>
                        </a:rPr>
                        <a:t>نقاط</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122462" marR="1224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dbl"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800"/>
                        </a:spcAft>
                      </a:pPr>
                      <a:r>
                        <a:rPr lang="fa-IR" sz="1700" b="1">
                          <a:effectLst/>
                          <a:latin typeface="Calibri" panose="020F0502020204030204" pitchFamily="34" charset="0"/>
                          <a:ea typeface="Calibri" panose="020F0502020204030204" pitchFamily="34" charset="0"/>
                          <a:cs typeface="B Nazanin" panose="00000400000000000000" pitchFamily="2" charset="-78"/>
                        </a:rPr>
                        <a:t>1355</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122462" marR="1224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dbl"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800"/>
                        </a:spcAft>
                      </a:pPr>
                      <a:r>
                        <a:rPr lang="fa-IR" sz="1700" b="1">
                          <a:effectLst/>
                          <a:latin typeface="Calibri" panose="020F0502020204030204" pitchFamily="34" charset="0"/>
                          <a:ea typeface="Calibri" panose="020F0502020204030204" pitchFamily="34" charset="0"/>
                          <a:cs typeface="B Nazanin" panose="00000400000000000000" pitchFamily="2" charset="-78"/>
                        </a:rPr>
                        <a:t>1365</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122462" marR="1224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dbl"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800"/>
                        </a:spcAft>
                      </a:pPr>
                      <a:r>
                        <a:rPr lang="fa-IR" sz="1700" b="1">
                          <a:effectLst/>
                          <a:latin typeface="Calibri" panose="020F0502020204030204" pitchFamily="34" charset="0"/>
                          <a:ea typeface="Calibri" panose="020F0502020204030204" pitchFamily="34" charset="0"/>
                          <a:cs typeface="B Nazanin" panose="00000400000000000000" pitchFamily="2" charset="-78"/>
                        </a:rPr>
                        <a:t>1375</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122462" marR="1224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dbl"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800"/>
                        </a:spcAft>
                      </a:pPr>
                      <a:r>
                        <a:rPr lang="fa-IR" sz="1700" b="1">
                          <a:effectLst/>
                          <a:latin typeface="Calibri" panose="020F0502020204030204" pitchFamily="34" charset="0"/>
                          <a:ea typeface="Calibri" panose="020F0502020204030204" pitchFamily="34" charset="0"/>
                          <a:cs typeface="B Nazanin" panose="00000400000000000000" pitchFamily="2" charset="-78"/>
                        </a:rPr>
                        <a:t>1385</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122462" marR="122462" marT="0" marB="0" anchor="ctr">
                    <a:lnL w="12700" cap="flat" cmpd="sng" algn="ctr">
                      <a:solidFill>
                        <a:srgbClr val="000000"/>
                      </a:solidFill>
                      <a:prstDash val="solid"/>
                      <a:round/>
                      <a:headEnd type="none" w="med" len="med"/>
                      <a:tailEnd type="none" w="med" len="med"/>
                    </a:lnL>
                    <a:lnR w="38100" cap="flat" cmpd="dbl" algn="ctr">
                      <a:solidFill>
                        <a:srgbClr val="000000"/>
                      </a:solidFill>
                      <a:prstDash val="solid"/>
                      <a:round/>
                      <a:headEnd type="none" w="med" len="med"/>
                      <a:tailEnd type="none" w="med" len="med"/>
                    </a:lnR>
                    <a:lnT w="38100" cap="flat" cmpd="dbl"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extLst>
                  <a:ext uri="{0D108BD9-81ED-4DB2-BD59-A6C34878D82A}">
                    <a16:rowId xmlns:a16="http://schemas.microsoft.com/office/drawing/2014/main" xmlns="" val="2049853838"/>
                  </a:ext>
                </a:extLst>
              </a:tr>
              <a:tr h="270456">
                <a:tc rowSpan="3">
                  <a:txBody>
                    <a:bodyPr/>
                    <a:lstStyle/>
                    <a:p>
                      <a:pPr marL="0" marR="0" algn="ctr" rtl="1">
                        <a:lnSpc>
                          <a:spcPct val="107000"/>
                        </a:lnSpc>
                        <a:spcBef>
                          <a:spcPts val="0"/>
                        </a:spcBef>
                        <a:spcAft>
                          <a:spcPts val="800"/>
                        </a:spcAft>
                      </a:pPr>
                      <a:r>
                        <a:rPr lang="fa-IR" sz="1700">
                          <a:effectLst/>
                          <a:latin typeface="Calibri" panose="020F0502020204030204" pitchFamily="34" charset="0"/>
                          <a:ea typeface="Calibri" panose="020F0502020204030204" pitchFamily="34" charset="0"/>
                          <a:cs typeface="B Nazanin" panose="00000400000000000000" pitchFamily="2" charset="-78"/>
                        </a:rPr>
                        <a:t>اصفهان</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122462" marR="122462" marT="0" marB="0" anchor="ctr">
                    <a:lnL w="381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800"/>
                        </a:spcAft>
                      </a:pPr>
                      <a:r>
                        <a:rPr lang="fa-IR" sz="1700">
                          <a:effectLst/>
                          <a:latin typeface="Calibri" panose="020F0502020204030204" pitchFamily="34" charset="0"/>
                          <a:ea typeface="Calibri" panose="020F0502020204030204" pitchFamily="34" charset="0"/>
                          <a:cs typeface="B Nazanin" panose="00000400000000000000" pitchFamily="2" charset="-78"/>
                        </a:rPr>
                        <a:t>شهري</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122462" marR="1224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800"/>
                        </a:spcAft>
                      </a:pPr>
                      <a:r>
                        <a:rPr lang="fa-IR" sz="1700">
                          <a:effectLst/>
                          <a:latin typeface="Calibri" panose="020F0502020204030204" pitchFamily="34" charset="0"/>
                          <a:ea typeface="Calibri" panose="020F0502020204030204" pitchFamily="34" charset="0"/>
                          <a:cs typeface="B Nazanin" panose="00000400000000000000" pitchFamily="2" charset="-78"/>
                        </a:rPr>
                        <a:t>710433</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122462" marR="1224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800"/>
                        </a:spcAft>
                      </a:pPr>
                      <a:r>
                        <a:rPr lang="fa-IR" sz="1700">
                          <a:effectLst/>
                          <a:latin typeface="Calibri" panose="020F0502020204030204" pitchFamily="34" charset="0"/>
                          <a:ea typeface="Calibri" panose="020F0502020204030204" pitchFamily="34" charset="0"/>
                          <a:cs typeface="B Nazanin" panose="00000400000000000000" pitchFamily="2" charset="-78"/>
                        </a:rPr>
                        <a:t>1072510</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122462" marR="1224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800"/>
                        </a:spcAft>
                      </a:pPr>
                      <a:r>
                        <a:rPr lang="fa-IR" sz="1700">
                          <a:effectLst/>
                          <a:latin typeface="Calibri" panose="020F0502020204030204" pitchFamily="34" charset="0"/>
                          <a:ea typeface="Calibri" panose="020F0502020204030204" pitchFamily="34" charset="0"/>
                          <a:cs typeface="B Nazanin" panose="00000400000000000000" pitchFamily="2" charset="-78"/>
                        </a:rPr>
                        <a:t>1371859</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122462" marR="1224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800"/>
                        </a:spcAft>
                      </a:pPr>
                      <a:r>
                        <a:rPr lang="fa-IR" sz="1700">
                          <a:effectLst/>
                          <a:latin typeface="Calibri" panose="020F0502020204030204" pitchFamily="34" charset="0"/>
                          <a:ea typeface="Calibri" panose="020F0502020204030204" pitchFamily="34" charset="0"/>
                          <a:cs typeface="B Nazanin" panose="00000400000000000000" pitchFamily="2" charset="-78"/>
                        </a:rPr>
                        <a:t>1739418</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122462" marR="122462" marT="0" marB="0" anchor="ctr">
                    <a:lnL w="12700" cap="flat" cmpd="sng" algn="ctr">
                      <a:solidFill>
                        <a:srgbClr val="000000"/>
                      </a:solidFill>
                      <a:prstDash val="solid"/>
                      <a:round/>
                      <a:headEnd type="none" w="med" len="med"/>
                      <a:tailEnd type="none" w="med" len="med"/>
                    </a:lnL>
                    <a:lnR w="38100" cap="flat" cmpd="dbl" algn="ctr">
                      <a:solidFill>
                        <a:srgbClr val="000000"/>
                      </a:solidFill>
                      <a:prstDash val="solid"/>
                      <a:round/>
                      <a:headEnd type="none" w="med" len="med"/>
                      <a:tailEnd type="none" w="med" len="med"/>
                    </a:lnR>
                    <a:lnT w="381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209759648"/>
                  </a:ext>
                </a:extLst>
              </a:tr>
              <a:tr h="270456">
                <a:tc vMerge="1">
                  <a:txBody>
                    <a:bodyPr/>
                    <a:lstStyle/>
                    <a:p>
                      <a:endParaRPr lang="en-US"/>
                    </a:p>
                  </a:txBody>
                  <a:tcPr/>
                </a:tc>
                <a:tc>
                  <a:txBody>
                    <a:bodyPr/>
                    <a:lstStyle/>
                    <a:p>
                      <a:pPr marL="0" marR="0" algn="ctr" rtl="1">
                        <a:lnSpc>
                          <a:spcPct val="107000"/>
                        </a:lnSpc>
                        <a:spcBef>
                          <a:spcPts val="0"/>
                        </a:spcBef>
                        <a:spcAft>
                          <a:spcPts val="800"/>
                        </a:spcAft>
                      </a:pPr>
                      <a:r>
                        <a:rPr lang="fa-IR" sz="1700">
                          <a:effectLst/>
                          <a:latin typeface="Calibri" panose="020F0502020204030204" pitchFamily="34" charset="0"/>
                          <a:ea typeface="Calibri" panose="020F0502020204030204" pitchFamily="34" charset="0"/>
                          <a:cs typeface="B Nazanin" panose="00000400000000000000" pitchFamily="2" charset="-78"/>
                        </a:rPr>
                        <a:t>روستايي</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122462" marR="1224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800"/>
                        </a:spcAft>
                      </a:pPr>
                      <a:r>
                        <a:rPr lang="fa-IR" sz="1700">
                          <a:effectLst/>
                          <a:latin typeface="Calibri" panose="020F0502020204030204" pitchFamily="34" charset="0"/>
                          <a:ea typeface="Calibri" panose="020F0502020204030204" pitchFamily="34" charset="0"/>
                          <a:cs typeface="B Nazanin" panose="00000400000000000000" pitchFamily="2" charset="-78"/>
                        </a:rPr>
                        <a:t>67479</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122462" marR="1224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800"/>
                        </a:spcAft>
                      </a:pPr>
                      <a:r>
                        <a:rPr lang="fa-IR" sz="1700">
                          <a:effectLst/>
                          <a:latin typeface="Calibri" panose="020F0502020204030204" pitchFamily="34" charset="0"/>
                          <a:ea typeface="Calibri" panose="020F0502020204030204" pitchFamily="34" charset="0"/>
                          <a:cs typeface="B Nazanin" panose="00000400000000000000" pitchFamily="2" charset="-78"/>
                        </a:rPr>
                        <a:t>128893</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122462" marR="1224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800"/>
                        </a:spcAft>
                      </a:pPr>
                      <a:r>
                        <a:rPr lang="fa-IR" sz="1700">
                          <a:effectLst/>
                          <a:latin typeface="Calibri" panose="020F0502020204030204" pitchFamily="34" charset="0"/>
                          <a:ea typeface="Calibri" panose="020F0502020204030204" pitchFamily="34" charset="0"/>
                          <a:cs typeface="B Nazanin" panose="00000400000000000000" pitchFamily="2" charset="-78"/>
                        </a:rPr>
                        <a:t>134186</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122462" marR="1224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800"/>
                        </a:spcAft>
                      </a:pPr>
                      <a:r>
                        <a:rPr lang="fa-IR" sz="1700">
                          <a:effectLst/>
                          <a:latin typeface="Calibri" panose="020F0502020204030204" pitchFamily="34" charset="0"/>
                          <a:ea typeface="Calibri" panose="020F0502020204030204" pitchFamily="34" charset="0"/>
                          <a:cs typeface="B Nazanin" panose="00000400000000000000" pitchFamily="2" charset="-78"/>
                        </a:rPr>
                        <a:t>149057</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122462" marR="122462" marT="0" marB="0" anchor="ctr">
                    <a:lnL w="12700" cap="flat" cmpd="sng" algn="ctr">
                      <a:solidFill>
                        <a:srgbClr val="000000"/>
                      </a:solidFill>
                      <a:prstDash val="solid"/>
                      <a:round/>
                      <a:headEnd type="none" w="med" len="med"/>
                      <a:tailEnd type="none" w="med" len="med"/>
                    </a:lnL>
                    <a:lnR w="3810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812609847"/>
                  </a:ext>
                </a:extLst>
              </a:tr>
              <a:tr h="270456">
                <a:tc vMerge="1">
                  <a:txBody>
                    <a:bodyPr/>
                    <a:lstStyle/>
                    <a:p>
                      <a:endParaRPr lang="en-US"/>
                    </a:p>
                  </a:txBody>
                  <a:tcPr/>
                </a:tc>
                <a:tc>
                  <a:txBody>
                    <a:bodyPr/>
                    <a:lstStyle/>
                    <a:p>
                      <a:pPr marL="0" marR="0" algn="ctr" rtl="1">
                        <a:lnSpc>
                          <a:spcPct val="107000"/>
                        </a:lnSpc>
                        <a:spcBef>
                          <a:spcPts val="0"/>
                        </a:spcBef>
                        <a:spcAft>
                          <a:spcPts val="800"/>
                        </a:spcAft>
                      </a:pPr>
                      <a:r>
                        <a:rPr lang="fa-IR" sz="1700">
                          <a:effectLst/>
                          <a:latin typeface="Calibri" panose="020F0502020204030204" pitchFamily="34" charset="0"/>
                          <a:ea typeface="Calibri" panose="020F0502020204030204" pitchFamily="34" charset="0"/>
                          <a:cs typeface="B Nazanin" panose="00000400000000000000" pitchFamily="2" charset="-78"/>
                        </a:rPr>
                        <a:t>كل</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122462" marR="1224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800"/>
                        </a:spcAft>
                      </a:pPr>
                      <a:r>
                        <a:rPr lang="fa-IR" sz="1700">
                          <a:effectLst/>
                          <a:latin typeface="Calibri" panose="020F0502020204030204" pitchFamily="34" charset="0"/>
                          <a:ea typeface="Calibri" panose="020F0502020204030204" pitchFamily="34" charset="0"/>
                          <a:cs typeface="B Nazanin" panose="00000400000000000000" pitchFamily="2" charset="-78"/>
                        </a:rPr>
                        <a:t>777912</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122462" marR="1224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800"/>
                        </a:spcAft>
                      </a:pPr>
                      <a:r>
                        <a:rPr lang="fa-IR" sz="1700">
                          <a:effectLst/>
                          <a:latin typeface="Calibri" panose="020F0502020204030204" pitchFamily="34" charset="0"/>
                          <a:ea typeface="Calibri" panose="020F0502020204030204" pitchFamily="34" charset="0"/>
                          <a:cs typeface="B Nazanin" panose="00000400000000000000" pitchFamily="2" charset="-78"/>
                        </a:rPr>
                        <a:t>1201403</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122462" marR="1224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800"/>
                        </a:spcAft>
                      </a:pPr>
                      <a:r>
                        <a:rPr lang="fa-IR" sz="1700">
                          <a:effectLst/>
                          <a:latin typeface="Calibri" panose="020F0502020204030204" pitchFamily="34" charset="0"/>
                          <a:ea typeface="Calibri" panose="020F0502020204030204" pitchFamily="34" charset="0"/>
                          <a:cs typeface="B Nazanin" panose="00000400000000000000" pitchFamily="2" charset="-78"/>
                        </a:rPr>
                        <a:t>1506045</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122462" marR="1224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800"/>
                        </a:spcAft>
                      </a:pPr>
                      <a:r>
                        <a:rPr lang="fa-IR" sz="1700">
                          <a:effectLst/>
                          <a:latin typeface="Calibri" panose="020F0502020204030204" pitchFamily="34" charset="0"/>
                          <a:ea typeface="Calibri" panose="020F0502020204030204" pitchFamily="34" charset="0"/>
                          <a:cs typeface="B Nazanin" panose="00000400000000000000" pitchFamily="2" charset="-78"/>
                        </a:rPr>
                        <a:t>1888475</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122462" marR="122462" marT="0" marB="0" anchor="ctr">
                    <a:lnL w="12700" cap="flat" cmpd="sng" algn="ctr">
                      <a:solidFill>
                        <a:srgbClr val="000000"/>
                      </a:solidFill>
                      <a:prstDash val="solid"/>
                      <a:round/>
                      <a:headEnd type="none" w="med" len="med"/>
                      <a:tailEnd type="none" w="med" len="med"/>
                    </a:lnL>
                    <a:lnR w="3810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472917324"/>
                  </a:ext>
                </a:extLst>
              </a:tr>
              <a:tr h="270456">
                <a:tc rowSpan="3">
                  <a:txBody>
                    <a:bodyPr/>
                    <a:lstStyle/>
                    <a:p>
                      <a:pPr marL="0" marR="0" algn="ctr" rtl="1">
                        <a:lnSpc>
                          <a:spcPct val="107000"/>
                        </a:lnSpc>
                        <a:spcBef>
                          <a:spcPts val="0"/>
                        </a:spcBef>
                        <a:spcAft>
                          <a:spcPts val="800"/>
                        </a:spcAft>
                      </a:pPr>
                      <a:r>
                        <a:rPr lang="fa-IR" sz="1700">
                          <a:effectLst/>
                          <a:latin typeface="Calibri" panose="020F0502020204030204" pitchFamily="34" charset="0"/>
                          <a:ea typeface="Calibri" panose="020F0502020204030204" pitchFamily="34" charset="0"/>
                          <a:cs typeface="B Nazanin" panose="00000400000000000000" pitchFamily="2" charset="-78"/>
                        </a:rPr>
                        <a:t>خميني شهر</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122462" marR="122462" marT="0" marB="0" anchor="ctr">
                    <a:lnL w="381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800"/>
                        </a:spcAft>
                      </a:pPr>
                      <a:r>
                        <a:rPr lang="fa-IR" sz="1700">
                          <a:effectLst/>
                          <a:latin typeface="Calibri" panose="020F0502020204030204" pitchFamily="34" charset="0"/>
                          <a:ea typeface="Calibri" panose="020F0502020204030204" pitchFamily="34" charset="0"/>
                          <a:cs typeface="B Nazanin" panose="00000400000000000000" pitchFamily="2" charset="-78"/>
                        </a:rPr>
                        <a:t>شهري</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122462" marR="1224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800"/>
                        </a:spcAft>
                      </a:pPr>
                      <a:r>
                        <a:rPr lang="fa-IR" sz="1700">
                          <a:effectLst/>
                          <a:latin typeface="Calibri" panose="020F0502020204030204" pitchFamily="34" charset="0"/>
                          <a:ea typeface="Calibri" panose="020F0502020204030204" pitchFamily="34" charset="0"/>
                          <a:cs typeface="B Nazanin" panose="00000400000000000000" pitchFamily="2" charset="-78"/>
                        </a:rPr>
                        <a:t>108817</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122462" marR="1224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800"/>
                        </a:spcAft>
                      </a:pPr>
                      <a:r>
                        <a:rPr lang="fa-IR" sz="1700">
                          <a:effectLst/>
                          <a:latin typeface="Calibri" panose="020F0502020204030204" pitchFamily="34" charset="0"/>
                          <a:ea typeface="Calibri" panose="020F0502020204030204" pitchFamily="34" charset="0"/>
                          <a:cs typeface="B Nazanin" panose="00000400000000000000" pitchFamily="2" charset="-78"/>
                        </a:rPr>
                        <a:t>132858</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122462" marR="1224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800"/>
                        </a:spcAft>
                      </a:pPr>
                      <a:r>
                        <a:rPr lang="fa-IR" sz="1700">
                          <a:effectLst/>
                          <a:latin typeface="Calibri" panose="020F0502020204030204" pitchFamily="34" charset="0"/>
                          <a:ea typeface="Calibri" panose="020F0502020204030204" pitchFamily="34" charset="0"/>
                          <a:cs typeface="B Nazanin" panose="00000400000000000000" pitchFamily="2" charset="-78"/>
                        </a:rPr>
                        <a:t>209543</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122462" marR="1224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800"/>
                        </a:spcAft>
                      </a:pPr>
                      <a:r>
                        <a:rPr lang="fa-IR" sz="1700">
                          <a:effectLst/>
                          <a:latin typeface="Calibri" panose="020F0502020204030204" pitchFamily="34" charset="0"/>
                          <a:ea typeface="Calibri" panose="020F0502020204030204" pitchFamily="34" charset="0"/>
                          <a:cs typeface="B Nazanin" panose="00000400000000000000" pitchFamily="2" charset="-78"/>
                        </a:rPr>
                        <a:t>277542</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122462" marR="122462" marT="0" marB="0" anchor="ctr">
                    <a:lnL w="12700" cap="flat" cmpd="sng" algn="ctr">
                      <a:solidFill>
                        <a:srgbClr val="000000"/>
                      </a:solidFill>
                      <a:prstDash val="solid"/>
                      <a:round/>
                      <a:headEnd type="none" w="med" len="med"/>
                      <a:tailEnd type="none" w="med" len="med"/>
                    </a:lnL>
                    <a:lnR w="3810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784928055"/>
                  </a:ext>
                </a:extLst>
              </a:tr>
              <a:tr h="270456">
                <a:tc vMerge="1">
                  <a:txBody>
                    <a:bodyPr/>
                    <a:lstStyle/>
                    <a:p>
                      <a:endParaRPr lang="en-US"/>
                    </a:p>
                  </a:txBody>
                  <a:tcPr/>
                </a:tc>
                <a:tc>
                  <a:txBody>
                    <a:bodyPr/>
                    <a:lstStyle/>
                    <a:p>
                      <a:pPr marL="0" marR="0" algn="ctr" rtl="1">
                        <a:lnSpc>
                          <a:spcPct val="107000"/>
                        </a:lnSpc>
                        <a:spcBef>
                          <a:spcPts val="0"/>
                        </a:spcBef>
                        <a:spcAft>
                          <a:spcPts val="800"/>
                        </a:spcAft>
                      </a:pPr>
                      <a:r>
                        <a:rPr lang="fa-IR" sz="1700">
                          <a:effectLst/>
                          <a:latin typeface="Calibri" panose="020F0502020204030204" pitchFamily="34" charset="0"/>
                          <a:ea typeface="Calibri" panose="020F0502020204030204" pitchFamily="34" charset="0"/>
                          <a:cs typeface="B Nazanin" panose="00000400000000000000" pitchFamily="2" charset="-78"/>
                        </a:rPr>
                        <a:t>روستايي</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122462" marR="1224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800"/>
                        </a:spcAft>
                      </a:pPr>
                      <a:r>
                        <a:rPr lang="fa-IR" sz="1700">
                          <a:effectLst/>
                          <a:latin typeface="Calibri" panose="020F0502020204030204" pitchFamily="34" charset="0"/>
                          <a:ea typeface="Calibri" panose="020F0502020204030204" pitchFamily="34" charset="0"/>
                          <a:cs typeface="B Nazanin" panose="00000400000000000000" pitchFamily="2" charset="-78"/>
                        </a:rPr>
                        <a:t>27339</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122462" marR="1224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800"/>
                        </a:spcAft>
                      </a:pPr>
                      <a:r>
                        <a:rPr lang="fa-IR" sz="1700">
                          <a:effectLst/>
                          <a:latin typeface="Calibri" panose="020F0502020204030204" pitchFamily="34" charset="0"/>
                          <a:ea typeface="Calibri" panose="020F0502020204030204" pitchFamily="34" charset="0"/>
                          <a:cs typeface="B Nazanin" panose="00000400000000000000" pitchFamily="2" charset="-78"/>
                        </a:rPr>
                        <a:t>62789</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122462" marR="1224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800"/>
                        </a:spcAft>
                      </a:pPr>
                      <a:r>
                        <a:rPr lang="fa-IR" sz="1700">
                          <a:effectLst/>
                          <a:latin typeface="Calibri" panose="020F0502020204030204" pitchFamily="34" charset="0"/>
                          <a:ea typeface="Calibri" panose="020F0502020204030204" pitchFamily="34" charset="0"/>
                          <a:cs typeface="B Nazanin" panose="00000400000000000000" pitchFamily="2" charset="-78"/>
                        </a:rPr>
                        <a:t>33943</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122462" marR="1224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800"/>
                        </a:spcAft>
                      </a:pPr>
                      <a:r>
                        <a:rPr lang="fa-IR" sz="1700">
                          <a:effectLst/>
                          <a:latin typeface="Calibri" panose="020F0502020204030204" pitchFamily="34" charset="0"/>
                          <a:ea typeface="Calibri" panose="020F0502020204030204" pitchFamily="34" charset="0"/>
                          <a:cs typeface="B Nazanin" panose="00000400000000000000" pitchFamily="2" charset="-78"/>
                        </a:rPr>
                        <a:t>9723</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122462" marR="122462" marT="0" marB="0" anchor="ctr">
                    <a:lnL w="12700" cap="flat" cmpd="sng" algn="ctr">
                      <a:solidFill>
                        <a:srgbClr val="000000"/>
                      </a:solidFill>
                      <a:prstDash val="solid"/>
                      <a:round/>
                      <a:headEnd type="none" w="med" len="med"/>
                      <a:tailEnd type="none" w="med" len="med"/>
                    </a:lnL>
                    <a:lnR w="3810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369300145"/>
                  </a:ext>
                </a:extLst>
              </a:tr>
              <a:tr h="270456">
                <a:tc vMerge="1">
                  <a:txBody>
                    <a:bodyPr/>
                    <a:lstStyle/>
                    <a:p>
                      <a:endParaRPr lang="en-US"/>
                    </a:p>
                  </a:txBody>
                  <a:tcPr/>
                </a:tc>
                <a:tc>
                  <a:txBody>
                    <a:bodyPr/>
                    <a:lstStyle/>
                    <a:p>
                      <a:pPr marL="0" marR="0" algn="ctr" rtl="1">
                        <a:lnSpc>
                          <a:spcPct val="107000"/>
                        </a:lnSpc>
                        <a:spcBef>
                          <a:spcPts val="0"/>
                        </a:spcBef>
                        <a:spcAft>
                          <a:spcPts val="800"/>
                        </a:spcAft>
                      </a:pPr>
                      <a:r>
                        <a:rPr lang="fa-IR" sz="1700">
                          <a:effectLst/>
                          <a:latin typeface="Calibri" panose="020F0502020204030204" pitchFamily="34" charset="0"/>
                          <a:ea typeface="Calibri" panose="020F0502020204030204" pitchFamily="34" charset="0"/>
                          <a:cs typeface="B Nazanin" panose="00000400000000000000" pitchFamily="2" charset="-78"/>
                        </a:rPr>
                        <a:t>كل</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122462" marR="1224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800"/>
                        </a:spcAft>
                      </a:pPr>
                      <a:r>
                        <a:rPr lang="fa-IR" sz="1700">
                          <a:effectLst/>
                          <a:latin typeface="Calibri" panose="020F0502020204030204" pitchFamily="34" charset="0"/>
                          <a:ea typeface="Calibri" panose="020F0502020204030204" pitchFamily="34" charset="0"/>
                          <a:cs typeface="B Nazanin" panose="00000400000000000000" pitchFamily="2" charset="-78"/>
                        </a:rPr>
                        <a:t>136156</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122462" marR="1224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800"/>
                        </a:spcAft>
                      </a:pPr>
                      <a:r>
                        <a:rPr lang="fa-IR" sz="1700">
                          <a:effectLst/>
                          <a:latin typeface="Calibri" panose="020F0502020204030204" pitchFamily="34" charset="0"/>
                          <a:ea typeface="Calibri" panose="020F0502020204030204" pitchFamily="34" charset="0"/>
                          <a:cs typeface="B Nazanin" panose="00000400000000000000" pitchFamily="2" charset="-78"/>
                        </a:rPr>
                        <a:t>195647</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122462" marR="1224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800"/>
                        </a:spcAft>
                      </a:pPr>
                      <a:r>
                        <a:rPr lang="fa-IR" sz="1700">
                          <a:effectLst/>
                          <a:latin typeface="Calibri" panose="020F0502020204030204" pitchFamily="34" charset="0"/>
                          <a:ea typeface="Calibri" panose="020F0502020204030204" pitchFamily="34" charset="0"/>
                          <a:cs typeface="B Nazanin" panose="00000400000000000000" pitchFamily="2" charset="-78"/>
                        </a:rPr>
                        <a:t>243486</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122462" marR="1224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800"/>
                        </a:spcAft>
                      </a:pPr>
                      <a:r>
                        <a:rPr lang="fa-IR" sz="1700">
                          <a:effectLst/>
                          <a:latin typeface="Calibri" panose="020F0502020204030204" pitchFamily="34" charset="0"/>
                          <a:ea typeface="Calibri" panose="020F0502020204030204" pitchFamily="34" charset="0"/>
                          <a:cs typeface="B Nazanin" panose="00000400000000000000" pitchFamily="2" charset="-78"/>
                        </a:rPr>
                        <a:t>287265</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122462" marR="122462" marT="0" marB="0" anchor="ctr">
                    <a:lnL w="12700" cap="flat" cmpd="sng" algn="ctr">
                      <a:solidFill>
                        <a:srgbClr val="000000"/>
                      </a:solidFill>
                      <a:prstDash val="solid"/>
                      <a:round/>
                      <a:headEnd type="none" w="med" len="med"/>
                      <a:tailEnd type="none" w="med" len="med"/>
                    </a:lnL>
                    <a:lnR w="3810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467120313"/>
                  </a:ext>
                </a:extLst>
              </a:tr>
              <a:tr h="270456">
                <a:tc rowSpan="3">
                  <a:txBody>
                    <a:bodyPr/>
                    <a:lstStyle/>
                    <a:p>
                      <a:pPr marL="0" marR="0" algn="ctr" rtl="1">
                        <a:lnSpc>
                          <a:spcPct val="107000"/>
                        </a:lnSpc>
                        <a:spcBef>
                          <a:spcPts val="0"/>
                        </a:spcBef>
                        <a:spcAft>
                          <a:spcPts val="800"/>
                        </a:spcAft>
                      </a:pPr>
                      <a:r>
                        <a:rPr lang="fa-IR" sz="1700">
                          <a:effectLst/>
                          <a:latin typeface="Calibri" panose="020F0502020204030204" pitchFamily="34" charset="0"/>
                          <a:ea typeface="Calibri" panose="020F0502020204030204" pitchFamily="34" charset="0"/>
                          <a:cs typeface="B Nazanin" panose="00000400000000000000" pitchFamily="2" charset="-78"/>
                        </a:rPr>
                        <a:t>نجف آباد</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122462" marR="122462" marT="0" marB="0" anchor="ctr">
                    <a:lnL w="381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800"/>
                        </a:spcAft>
                      </a:pPr>
                      <a:r>
                        <a:rPr lang="fa-IR" sz="1700">
                          <a:effectLst/>
                          <a:latin typeface="Calibri" panose="020F0502020204030204" pitchFamily="34" charset="0"/>
                          <a:ea typeface="Calibri" panose="020F0502020204030204" pitchFamily="34" charset="0"/>
                          <a:cs typeface="B Nazanin" panose="00000400000000000000" pitchFamily="2" charset="-78"/>
                        </a:rPr>
                        <a:t>شهري</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122462" marR="1224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800"/>
                        </a:spcAft>
                      </a:pPr>
                      <a:r>
                        <a:rPr lang="fa-IR" sz="1700">
                          <a:effectLst/>
                          <a:latin typeface="Calibri" panose="020F0502020204030204" pitchFamily="34" charset="0"/>
                          <a:ea typeface="Calibri" panose="020F0502020204030204" pitchFamily="34" charset="0"/>
                          <a:cs typeface="B Nazanin" panose="00000400000000000000" pitchFamily="2" charset="-78"/>
                        </a:rPr>
                        <a:t>81569</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122462" marR="1224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800"/>
                        </a:spcAft>
                      </a:pPr>
                      <a:r>
                        <a:rPr lang="fa-IR" sz="1700">
                          <a:effectLst/>
                          <a:latin typeface="Calibri" panose="020F0502020204030204" pitchFamily="34" charset="0"/>
                          <a:ea typeface="Calibri" panose="020F0502020204030204" pitchFamily="34" charset="0"/>
                          <a:cs typeface="B Nazanin" panose="00000400000000000000" pitchFamily="2" charset="-78"/>
                        </a:rPr>
                        <a:t>138096</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122462" marR="1224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800"/>
                        </a:spcAft>
                      </a:pPr>
                      <a:r>
                        <a:rPr lang="fa-IR" sz="1700">
                          <a:effectLst/>
                          <a:latin typeface="Calibri" panose="020F0502020204030204" pitchFamily="34" charset="0"/>
                          <a:ea typeface="Calibri" panose="020F0502020204030204" pitchFamily="34" charset="0"/>
                          <a:cs typeface="B Nazanin" panose="00000400000000000000" pitchFamily="2" charset="-78"/>
                        </a:rPr>
                        <a:t>178498</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122462" marR="1224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800"/>
                        </a:spcAft>
                      </a:pPr>
                      <a:r>
                        <a:rPr lang="fa-IR" sz="1700">
                          <a:effectLst/>
                          <a:latin typeface="Calibri" panose="020F0502020204030204" pitchFamily="34" charset="0"/>
                          <a:ea typeface="Calibri" panose="020F0502020204030204" pitchFamily="34" charset="0"/>
                          <a:cs typeface="B Nazanin" panose="00000400000000000000" pitchFamily="2" charset="-78"/>
                        </a:rPr>
                        <a:t>239970</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122462" marR="122462" marT="0" marB="0" anchor="ctr">
                    <a:lnL w="12700" cap="flat" cmpd="sng" algn="ctr">
                      <a:solidFill>
                        <a:srgbClr val="000000"/>
                      </a:solidFill>
                      <a:prstDash val="solid"/>
                      <a:round/>
                      <a:headEnd type="none" w="med" len="med"/>
                      <a:tailEnd type="none" w="med" len="med"/>
                    </a:lnL>
                    <a:lnR w="3810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634863949"/>
                  </a:ext>
                </a:extLst>
              </a:tr>
              <a:tr h="270456">
                <a:tc vMerge="1">
                  <a:txBody>
                    <a:bodyPr/>
                    <a:lstStyle/>
                    <a:p>
                      <a:endParaRPr lang="en-US"/>
                    </a:p>
                  </a:txBody>
                  <a:tcPr/>
                </a:tc>
                <a:tc>
                  <a:txBody>
                    <a:bodyPr/>
                    <a:lstStyle/>
                    <a:p>
                      <a:pPr marL="0" marR="0" algn="ctr" rtl="1">
                        <a:lnSpc>
                          <a:spcPct val="107000"/>
                        </a:lnSpc>
                        <a:spcBef>
                          <a:spcPts val="0"/>
                        </a:spcBef>
                        <a:spcAft>
                          <a:spcPts val="800"/>
                        </a:spcAft>
                      </a:pPr>
                      <a:r>
                        <a:rPr lang="fa-IR" sz="1700">
                          <a:effectLst/>
                          <a:latin typeface="Calibri" panose="020F0502020204030204" pitchFamily="34" charset="0"/>
                          <a:ea typeface="Calibri" panose="020F0502020204030204" pitchFamily="34" charset="0"/>
                          <a:cs typeface="B Nazanin" panose="00000400000000000000" pitchFamily="2" charset="-78"/>
                        </a:rPr>
                        <a:t>روستايي</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122462" marR="1224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800"/>
                        </a:spcAft>
                      </a:pPr>
                      <a:r>
                        <a:rPr lang="fa-IR" sz="1700">
                          <a:effectLst/>
                          <a:latin typeface="Calibri" panose="020F0502020204030204" pitchFamily="34" charset="0"/>
                          <a:ea typeface="Calibri" panose="020F0502020204030204" pitchFamily="34" charset="0"/>
                          <a:cs typeface="B Nazanin" panose="00000400000000000000" pitchFamily="2" charset="-78"/>
                        </a:rPr>
                        <a:t>40021</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122462" marR="1224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800"/>
                        </a:spcAft>
                      </a:pPr>
                      <a:r>
                        <a:rPr lang="fa-IR" sz="1700">
                          <a:effectLst/>
                          <a:latin typeface="Calibri" panose="020F0502020204030204" pitchFamily="34" charset="0"/>
                          <a:ea typeface="Calibri" panose="020F0502020204030204" pitchFamily="34" charset="0"/>
                          <a:cs typeface="B Nazanin" panose="00000400000000000000" pitchFamily="2" charset="-78"/>
                        </a:rPr>
                        <a:t>60313</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122462" marR="1224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800"/>
                        </a:spcAft>
                      </a:pPr>
                      <a:r>
                        <a:rPr lang="fa-IR" sz="1700">
                          <a:effectLst/>
                          <a:latin typeface="Calibri" panose="020F0502020204030204" pitchFamily="34" charset="0"/>
                          <a:ea typeface="Calibri" panose="020F0502020204030204" pitchFamily="34" charset="0"/>
                          <a:cs typeface="B Nazanin" panose="00000400000000000000" pitchFamily="2" charset="-78"/>
                        </a:rPr>
                        <a:t>31021</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122462" marR="1224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800"/>
                        </a:spcAft>
                      </a:pPr>
                      <a:r>
                        <a:rPr lang="fa-IR" sz="1700">
                          <a:effectLst/>
                          <a:latin typeface="Calibri" panose="020F0502020204030204" pitchFamily="34" charset="0"/>
                          <a:ea typeface="Calibri" panose="020F0502020204030204" pitchFamily="34" charset="0"/>
                          <a:cs typeface="B Nazanin" panose="00000400000000000000" pitchFamily="2" charset="-78"/>
                        </a:rPr>
                        <a:t>17848</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122462" marR="122462" marT="0" marB="0" anchor="ctr">
                    <a:lnL w="12700" cap="flat" cmpd="sng" algn="ctr">
                      <a:solidFill>
                        <a:srgbClr val="000000"/>
                      </a:solidFill>
                      <a:prstDash val="solid"/>
                      <a:round/>
                      <a:headEnd type="none" w="med" len="med"/>
                      <a:tailEnd type="none" w="med" len="med"/>
                    </a:lnL>
                    <a:lnR w="3810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71248861"/>
                  </a:ext>
                </a:extLst>
              </a:tr>
              <a:tr h="270456">
                <a:tc vMerge="1">
                  <a:txBody>
                    <a:bodyPr/>
                    <a:lstStyle/>
                    <a:p>
                      <a:endParaRPr lang="en-US"/>
                    </a:p>
                  </a:txBody>
                  <a:tcPr/>
                </a:tc>
                <a:tc>
                  <a:txBody>
                    <a:bodyPr/>
                    <a:lstStyle/>
                    <a:p>
                      <a:pPr marL="0" marR="0" algn="ctr" rtl="1">
                        <a:lnSpc>
                          <a:spcPct val="107000"/>
                        </a:lnSpc>
                        <a:spcBef>
                          <a:spcPts val="0"/>
                        </a:spcBef>
                        <a:spcAft>
                          <a:spcPts val="800"/>
                        </a:spcAft>
                      </a:pPr>
                      <a:r>
                        <a:rPr lang="fa-IR" sz="1700">
                          <a:effectLst/>
                          <a:latin typeface="Calibri" panose="020F0502020204030204" pitchFamily="34" charset="0"/>
                          <a:ea typeface="Calibri" panose="020F0502020204030204" pitchFamily="34" charset="0"/>
                          <a:cs typeface="B Nazanin" panose="00000400000000000000" pitchFamily="2" charset="-78"/>
                        </a:rPr>
                        <a:t>كل</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122462" marR="1224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800"/>
                        </a:spcAft>
                      </a:pPr>
                      <a:r>
                        <a:rPr lang="fa-IR" sz="1700">
                          <a:effectLst/>
                          <a:latin typeface="Calibri" panose="020F0502020204030204" pitchFamily="34" charset="0"/>
                          <a:ea typeface="Calibri" panose="020F0502020204030204" pitchFamily="34" charset="0"/>
                          <a:cs typeface="B Nazanin" panose="00000400000000000000" pitchFamily="2" charset="-78"/>
                        </a:rPr>
                        <a:t>121590</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122462" marR="1224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800"/>
                        </a:spcAft>
                      </a:pPr>
                      <a:r>
                        <a:rPr lang="fa-IR" sz="1700">
                          <a:effectLst/>
                          <a:latin typeface="Calibri" panose="020F0502020204030204" pitchFamily="34" charset="0"/>
                          <a:ea typeface="Calibri" panose="020F0502020204030204" pitchFamily="34" charset="0"/>
                          <a:cs typeface="B Nazanin" panose="00000400000000000000" pitchFamily="2" charset="-78"/>
                        </a:rPr>
                        <a:t>198409</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122462" marR="1224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800"/>
                        </a:spcAft>
                      </a:pPr>
                      <a:r>
                        <a:rPr lang="fa-IR" sz="1700">
                          <a:effectLst/>
                          <a:latin typeface="Calibri" panose="020F0502020204030204" pitchFamily="34" charset="0"/>
                          <a:ea typeface="Calibri" panose="020F0502020204030204" pitchFamily="34" charset="0"/>
                          <a:cs typeface="B Nazanin" panose="00000400000000000000" pitchFamily="2" charset="-78"/>
                        </a:rPr>
                        <a:t>209519</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122462" marR="1224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800"/>
                        </a:spcAft>
                      </a:pPr>
                      <a:r>
                        <a:rPr lang="fa-IR" sz="1700">
                          <a:effectLst/>
                          <a:latin typeface="Calibri" panose="020F0502020204030204" pitchFamily="34" charset="0"/>
                          <a:ea typeface="Calibri" panose="020F0502020204030204" pitchFamily="34" charset="0"/>
                          <a:cs typeface="B Nazanin" panose="00000400000000000000" pitchFamily="2" charset="-78"/>
                        </a:rPr>
                        <a:t>257818</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122462" marR="122462" marT="0" marB="0" anchor="ctr">
                    <a:lnL w="12700" cap="flat" cmpd="sng" algn="ctr">
                      <a:solidFill>
                        <a:srgbClr val="000000"/>
                      </a:solidFill>
                      <a:prstDash val="solid"/>
                      <a:round/>
                      <a:headEnd type="none" w="med" len="med"/>
                      <a:tailEnd type="none" w="med" len="med"/>
                    </a:lnL>
                    <a:lnR w="3810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070058746"/>
                  </a:ext>
                </a:extLst>
              </a:tr>
              <a:tr h="270456">
                <a:tc rowSpan="3">
                  <a:txBody>
                    <a:bodyPr/>
                    <a:lstStyle/>
                    <a:p>
                      <a:pPr marL="0" marR="0" algn="ctr" rtl="1">
                        <a:lnSpc>
                          <a:spcPct val="107000"/>
                        </a:lnSpc>
                        <a:spcBef>
                          <a:spcPts val="0"/>
                        </a:spcBef>
                        <a:spcAft>
                          <a:spcPts val="800"/>
                        </a:spcAft>
                      </a:pPr>
                      <a:r>
                        <a:rPr lang="fa-IR" sz="1700">
                          <a:effectLst/>
                          <a:latin typeface="Calibri" panose="020F0502020204030204" pitchFamily="34" charset="0"/>
                          <a:ea typeface="Calibri" panose="020F0502020204030204" pitchFamily="34" charset="0"/>
                          <a:cs typeface="B Nazanin" panose="00000400000000000000" pitchFamily="2" charset="-78"/>
                        </a:rPr>
                        <a:t>فلاورجان</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122462" marR="122462" marT="0" marB="0" anchor="ctr">
                    <a:lnL w="381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800"/>
                        </a:spcAft>
                      </a:pPr>
                      <a:r>
                        <a:rPr lang="fa-IR" sz="1700">
                          <a:effectLst/>
                          <a:latin typeface="Calibri" panose="020F0502020204030204" pitchFamily="34" charset="0"/>
                          <a:ea typeface="Calibri" panose="020F0502020204030204" pitchFamily="34" charset="0"/>
                          <a:cs typeface="B Nazanin" panose="00000400000000000000" pitchFamily="2" charset="-78"/>
                        </a:rPr>
                        <a:t>شهري</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122462" marR="1224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800"/>
                        </a:spcAft>
                      </a:pPr>
                      <a:r>
                        <a:rPr lang="fa-IR" sz="1700">
                          <a:effectLst/>
                          <a:latin typeface="Calibri" panose="020F0502020204030204" pitchFamily="34" charset="0"/>
                          <a:ea typeface="Calibri" panose="020F0502020204030204" pitchFamily="34" charset="0"/>
                          <a:cs typeface="B Nazanin" panose="00000400000000000000" pitchFamily="2" charset="-78"/>
                        </a:rPr>
                        <a:t>39287</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122462" marR="1224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800"/>
                        </a:spcAft>
                      </a:pPr>
                      <a:r>
                        <a:rPr lang="fa-IR" sz="1700">
                          <a:effectLst/>
                          <a:latin typeface="Calibri" panose="020F0502020204030204" pitchFamily="34" charset="0"/>
                          <a:ea typeface="Calibri" panose="020F0502020204030204" pitchFamily="34" charset="0"/>
                          <a:cs typeface="B Nazanin" panose="00000400000000000000" pitchFamily="2" charset="-78"/>
                        </a:rPr>
                        <a:t>61196</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122462" marR="1224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800"/>
                        </a:spcAft>
                      </a:pPr>
                      <a:r>
                        <a:rPr lang="fa-IR" sz="1700">
                          <a:effectLst/>
                          <a:latin typeface="Calibri" panose="020F0502020204030204" pitchFamily="34" charset="0"/>
                          <a:ea typeface="Calibri" panose="020F0502020204030204" pitchFamily="34" charset="0"/>
                          <a:cs typeface="B Nazanin" panose="00000400000000000000" pitchFamily="2" charset="-78"/>
                        </a:rPr>
                        <a:t>89099</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122462" marR="1224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800"/>
                        </a:spcAft>
                      </a:pPr>
                      <a:r>
                        <a:rPr lang="fa-IR" sz="1700">
                          <a:effectLst/>
                          <a:latin typeface="Calibri" panose="020F0502020204030204" pitchFamily="34" charset="0"/>
                          <a:ea typeface="Calibri" panose="020F0502020204030204" pitchFamily="34" charset="0"/>
                          <a:cs typeface="B Nazanin" panose="00000400000000000000" pitchFamily="2" charset="-78"/>
                        </a:rPr>
                        <a:t>145596</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122462" marR="122462" marT="0" marB="0" anchor="ctr">
                    <a:lnL w="12700" cap="flat" cmpd="sng" algn="ctr">
                      <a:solidFill>
                        <a:srgbClr val="000000"/>
                      </a:solidFill>
                      <a:prstDash val="solid"/>
                      <a:round/>
                      <a:headEnd type="none" w="med" len="med"/>
                      <a:tailEnd type="none" w="med" len="med"/>
                    </a:lnL>
                    <a:lnR w="3810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4166662032"/>
                  </a:ext>
                </a:extLst>
              </a:tr>
              <a:tr h="270456">
                <a:tc vMerge="1">
                  <a:txBody>
                    <a:bodyPr/>
                    <a:lstStyle/>
                    <a:p>
                      <a:endParaRPr lang="en-US"/>
                    </a:p>
                  </a:txBody>
                  <a:tcPr/>
                </a:tc>
                <a:tc>
                  <a:txBody>
                    <a:bodyPr/>
                    <a:lstStyle/>
                    <a:p>
                      <a:pPr marL="0" marR="0" algn="ctr" rtl="1">
                        <a:lnSpc>
                          <a:spcPct val="107000"/>
                        </a:lnSpc>
                        <a:spcBef>
                          <a:spcPts val="0"/>
                        </a:spcBef>
                        <a:spcAft>
                          <a:spcPts val="800"/>
                        </a:spcAft>
                      </a:pPr>
                      <a:r>
                        <a:rPr lang="fa-IR" sz="1700">
                          <a:effectLst/>
                          <a:latin typeface="Calibri" panose="020F0502020204030204" pitchFamily="34" charset="0"/>
                          <a:ea typeface="Calibri" panose="020F0502020204030204" pitchFamily="34" charset="0"/>
                          <a:cs typeface="B Nazanin" panose="00000400000000000000" pitchFamily="2" charset="-78"/>
                        </a:rPr>
                        <a:t>روستايي</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122462" marR="1224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800"/>
                        </a:spcAft>
                      </a:pPr>
                      <a:r>
                        <a:rPr lang="fa-IR" sz="1700">
                          <a:effectLst/>
                          <a:latin typeface="Calibri" panose="020F0502020204030204" pitchFamily="34" charset="0"/>
                          <a:ea typeface="Calibri" panose="020F0502020204030204" pitchFamily="34" charset="0"/>
                          <a:cs typeface="B Nazanin" panose="00000400000000000000" pitchFamily="2" charset="-78"/>
                        </a:rPr>
                        <a:t>73543</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122462" marR="1224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800"/>
                        </a:spcAft>
                      </a:pPr>
                      <a:r>
                        <a:rPr lang="fa-IR" sz="1700">
                          <a:effectLst/>
                          <a:latin typeface="Calibri" panose="020F0502020204030204" pitchFamily="34" charset="0"/>
                          <a:ea typeface="Calibri" panose="020F0502020204030204" pitchFamily="34" charset="0"/>
                          <a:cs typeface="B Nazanin" panose="00000400000000000000" pitchFamily="2" charset="-78"/>
                        </a:rPr>
                        <a:t>112600</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122462" marR="1224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800"/>
                        </a:spcAft>
                      </a:pPr>
                      <a:r>
                        <a:rPr lang="fa-IR" sz="1700">
                          <a:effectLst/>
                          <a:latin typeface="Calibri" panose="020F0502020204030204" pitchFamily="34" charset="0"/>
                          <a:ea typeface="Calibri" panose="020F0502020204030204" pitchFamily="34" charset="0"/>
                          <a:cs typeface="B Nazanin" panose="00000400000000000000" pitchFamily="2" charset="-78"/>
                        </a:rPr>
                        <a:t>120698</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122462" marR="1224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800"/>
                        </a:spcAft>
                      </a:pPr>
                      <a:r>
                        <a:rPr lang="fa-IR" sz="1700">
                          <a:effectLst/>
                          <a:latin typeface="Calibri" panose="020F0502020204030204" pitchFamily="34" charset="0"/>
                          <a:ea typeface="Calibri" panose="020F0502020204030204" pitchFamily="34" charset="0"/>
                          <a:cs typeface="B Nazanin" panose="00000400000000000000" pitchFamily="2" charset="-78"/>
                        </a:rPr>
                        <a:t>87048</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122462" marR="122462" marT="0" marB="0" anchor="ctr">
                    <a:lnL w="12700" cap="flat" cmpd="sng" algn="ctr">
                      <a:solidFill>
                        <a:srgbClr val="000000"/>
                      </a:solidFill>
                      <a:prstDash val="solid"/>
                      <a:round/>
                      <a:headEnd type="none" w="med" len="med"/>
                      <a:tailEnd type="none" w="med" len="med"/>
                    </a:lnL>
                    <a:lnR w="3810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480580141"/>
                  </a:ext>
                </a:extLst>
              </a:tr>
              <a:tr h="270456">
                <a:tc vMerge="1">
                  <a:txBody>
                    <a:bodyPr/>
                    <a:lstStyle/>
                    <a:p>
                      <a:endParaRPr lang="en-US"/>
                    </a:p>
                  </a:txBody>
                  <a:tcPr/>
                </a:tc>
                <a:tc>
                  <a:txBody>
                    <a:bodyPr/>
                    <a:lstStyle/>
                    <a:p>
                      <a:pPr marL="0" marR="0" algn="ctr" rtl="1">
                        <a:lnSpc>
                          <a:spcPct val="107000"/>
                        </a:lnSpc>
                        <a:spcBef>
                          <a:spcPts val="0"/>
                        </a:spcBef>
                        <a:spcAft>
                          <a:spcPts val="800"/>
                        </a:spcAft>
                      </a:pPr>
                      <a:r>
                        <a:rPr lang="fa-IR" sz="1700">
                          <a:effectLst/>
                          <a:latin typeface="Calibri" panose="020F0502020204030204" pitchFamily="34" charset="0"/>
                          <a:ea typeface="Calibri" panose="020F0502020204030204" pitchFamily="34" charset="0"/>
                          <a:cs typeface="B Nazanin" panose="00000400000000000000" pitchFamily="2" charset="-78"/>
                        </a:rPr>
                        <a:t>كل</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122462" marR="1224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800"/>
                        </a:spcAft>
                      </a:pPr>
                      <a:r>
                        <a:rPr lang="fa-IR" sz="1700">
                          <a:effectLst/>
                          <a:latin typeface="Calibri" panose="020F0502020204030204" pitchFamily="34" charset="0"/>
                          <a:ea typeface="Calibri" panose="020F0502020204030204" pitchFamily="34" charset="0"/>
                          <a:cs typeface="B Nazanin" panose="00000400000000000000" pitchFamily="2" charset="-78"/>
                        </a:rPr>
                        <a:t>112830</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122462" marR="1224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800"/>
                        </a:spcAft>
                      </a:pPr>
                      <a:r>
                        <a:rPr lang="fa-IR" sz="1700">
                          <a:effectLst/>
                          <a:latin typeface="Calibri" panose="020F0502020204030204" pitchFamily="34" charset="0"/>
                          <a:ea typeface="Calibri" panose="020F0502020204030204" pitchFamily="34" charset="0"/>
                          <a:cs typeface="B Nazanin" panose="00000400000000000000" pitchFamily="2" charset="-78"/>
                        </a:rPr>
                        <a:t>173796</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122462" marR="1224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800"/>
                        </a:spcAft>
                      </a:pPr>
                      <a:r>
                        <a:rPr lang="fa-IR" sz="1700">
                          <a:effectLst/>
                          <a:latin typeface="Calibri" panose="020F0502020204030204" pitchFamily="34" charset="0"/>
                          <a:ea typeface="Calibri" panose="020F0502020204030204" pitchFamily="34" charset="0"/>
                          <a:cs typeface="B Nazanin" panose="00000400000000000000" pitchFamily="2" charset="-78"/>
                        </a:rPr>
                        <a:t>209797</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122462" marR="1224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800"/>
                        </a:spcAft>
                      </a:pPr>
                      <a:r>
                        <a:rPr lang="fa-IR" sz="1700">
                          <a:effectLst/>
                          <a:latin typeface="Calibri" panose="020F0502020204030204" pitchFamily="34" charset="0"/>
                          <a:ea typeface="Calibri" panose="020F0502020204030204" pitchFamily="34" charset="0"/>
                          <a:cs typeface="B Nazanin" panose="00000400000000000000" pitchFamily="2" charset="-78"/>
                        </a:rPr>
                        <a:t>232644</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122462" marR="122462" marT="0" marB="0" anchor="ctr">
                    <a:lnL w="12700" cap="flat" cmpd="sng" algn="ctr">
                      <a:solidFill>
                        <a:srgbClr val="000000"/>
                      </a:solidFill>
                      <a:prstDash val="solid"/>
                      <a:round/>
                      <a:headEnd type="none" w="med" len="med"/>
                      <a:tailEnd type="none" w="med" len="med"/>
                    </a:lnL>
                    <a:lnR w="3810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783921817"/>
                  </a:ext>
                </a:extLst>
              </a:tr>
              <a:tr h="270456">
                <a:tc rowSpan="3">
                  <a:txBody>
                    <a:bodyPr/>
                    <a:lstStyle/>
                    <a:p>
                      <a:pPr marL="0" marR="0" algn="ctr" rtl="1">
                        <a:lnSpc>
                          <a:spcPct val="107000"/>
                        </a:lnSpc>
                        <a:spcBef>
                          <a:spcPts val="0"/>
                        </a:spcBef>
                        <a:spcAft>
                          <a:spcPts val="800"/>
                        </a:spcAft>
                      </a:pPr>
                      <a:r>
                        <a:rPr lang="fa-IR" sz="1700">
                          <a:effectLst/>
                          <a:latin typeface="Calibri" panose="020F0502020204030204" pitchFamily="34" charset="0"/>
                          <a:ea typeface="Calibri" panose="020F0502020204030204" pitchFamily="34" charset="0"/>
                          <a:cs typeface="B Nazanin" panose="00000400000000000000" pitchFamily="2" charset="-78"/>
                        </a:rPr>
                        <a:t>لنجان</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122462" marR="122462" marT="0" marB="0" anchor="ctr">
                    <a:lnL w="381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800"/>
                        </a:spcAft>
                      </a:pPr>
                      <a:r>
                        <a:rPr lang="fa-IR" sz="1700">
                          <a:effectLst/>
                          <a:latin typeface="Calibri" panose="020F0502020204030204" pitchFamily="34" charset="0"/>
                          <a:ea typeface="Calibri" panose="020F0502020204030204" pitchFamily="34" charset="0"/>
                          <a:cs typeface="B Nazanin" panose="00000400000000000000" pitchFamily="2" charset="-78"/>
                        </a:rPr>
                        <a:t>شهري</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122462" marR="1224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800"/>
                        </a:spcAft>
                      </a:pPr>
                      <a:r>
                        <a:rPr lang="fa-IR" sz="1700">
                          <a:effectLst/>
                          <a:latin typeface="Calibri" panose="020F0502020204030204" pitchFamily="34" charset="0"/>
                          <a:ea typeface="Calibri" panose="020F0502020204030204" pitchFamily="34" charset="0"/>
                          <a:cs typeface="B Nazanin" panose="00000400000000000000" pitchFamily="2" charset="-78"/>
                        </a:rPr>
                        <a:t>63617</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122462" marR="1224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800"/>
                        </a:spcAft>
                      </a:pPr>
                      <a:r>
                        <a:rPr lang="fa-IR" sz="1700">
                          <a:effectLst/>
                          <a:latin typeface="Calibri" panose="020F0502020204030204" pitchFamily="34" charset="0"/>
                          <a:ea typeface="Calibri" panose="020F0502020204030204" pitchFamily="34" charset="0"/>
                          <a:cs typeface="B Nazanin" panose="00000400000000000000" pitchFamily="2" charset="-78"/>
                        </a:rPr>
                        <a:t>121950</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122462" marR="1224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800"/>
                        </a:spcAft>
                      </a:pPr>
                      <a:r>
                        <a:rPr lang="fa-IR" sz="1700">
                          <a:effectLst/>
                          <a:latin typeface="Calibri" panose="020F0502020204030204" pitchFamily="34" charset="0"/>
                          <a:ea typeface="Calibri" panose="020F0502020204030204" pitchFamily="34" charset="0"/>
                          <a:cs typeface="B Nazanin" panose="00000400000000000000" pitchFamily="2" charset="-78"/>
                        </a:rPr>
                        <a:t>153710</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122462" marR="1224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800"/>
                        </a:spcAft>
                      </a:pPr>
                      <a:r>
                        <a:rPr lang="fa-IR" sz="1700">
                          <a:effectLst/>
                          <a:latin typeface="Calibri" panose="020F0502020204030204" pitchFamily="34" charset="0"/>
                          <a:ea typeface="Calibri" panose="020F0502020204030204" pitchFamily="34" charset="0"/>
                          <a:cs typeface="B Nazanin" panose="00000400000000000000" pitchFamily="2" charset="-78"/>
                        </a:rPr>
                        <a:t>191820</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122462" marR="122462" marT="0" marB="0" anchor="ctr">
                    <a:lnL w="12700" cap="flat" cmpd="sng" algn="ctr">
                      <a:solidFill>
                        <a:srgbClr val="000000"/>
                      </a:solidFill>
                      <a:prstDash val="solid"/>
                      <a:round/>
                      <a:headEnd type="none" w="med" len="med"/>
                      <a:tailEnd type="none" w="med" len="med"/>
                    </a:lnL>
                    <a:lnR w="3810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419282596"/>
                  </a:ext>
                </a:extLst>
              </a:tr>
              <a:tr h="270456">
                <a:tc vMerge="1">
                  <a:txBody>
                    <a:bodyPr/>
                    <a:lstStyle/>
                    <a:p>
                      <a:endParaRPr lang="en-US"/>
                    </a:p>
                  </a:txBody>
                  <a:tcPr/>
                </a:tc>
                <a:tc>
                  <a:txBody>
                    <a:bodyPr/>
                    <a:lstStyle/>
                    <a:p>
                      <a:pPr marL="0" marR="0" algn="ctr" rtl="1">
                        <a:lnSpc>
                          <a:spcPct val="107000"/>
                        </a:lnSpc>
                        <a:spcBef>
                          <a:spcPts val="0"/>
                        </a:spcBef>
                        <a:spcAft>
                          <a:spcPts val="800"/>
                        </a:spcAft>
                      </a:pPr>
                      <a:r>
                        <a:rPr lang="fa-IR" sz="1700">
                          <a:effectLst/>
                          <a:latin typeface="Calibri" panose="020F0502020204030204" pitchFamily="34" charset="0"/>
                          <a:ea typeface="Calibri" panose="020F0502020204030204" pitchFamily="34" charset="0"/>
                          <a:cs typeface="B Nazanin" panose="00000400000000000000" pitchFamily="2" charset="-78"/>
                        </a:rPr>
                        <a:t>روستايي</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122462" marR="1224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800"/>
                        </a:spcAft>
                      </a:pPr>
                      <a:r>
                        <a:rPr lang="fa-IR" sz="1700">
                          <a:effectLst/>
                          <a:latin typeface="Calibri" panose="020F0502020204030204" pitchFamily="34" charset="0"/>
                          <a:ea typeface="Calibri" panose="020F0502020204030204" pitchFamily="34" charset="0"/>
                          <a:cs typeface="B Nazanin" panose="00000400000000000000" pitchFamily="2" charset="-78"/>
                        </a:rPr>
                        <a:t>48570</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122462" marR="1224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800"/>
                        </a:spcAft>
                      </a:pPr>
                      <a:r>
                        <a:rPr lang="fa-IR" sz="1700">
                          <a:effectLst/>
                          <a:latin typeface="Calibri" panose="020F0502020204030204" pitchFamily="34" charset="0"/>
                          <a:ea typeface="Calibri" panose="020F0502020204030204" pitchFamily="34" charset="0"/>
                          <a:cs typeface="B Nazanin" panose="00000400000000000000" pitchFamily="2" charset="-78"/>
                        </a:rPr>
                        <a:t>49204</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122462" marR="1224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800"/>
                        </a:spcAft>
                      </a:pPr>
                      <a:r>
                        <a:rPr lang="fa-IR" sz="1700">
                          <a:effectLst/>
                          <a:latin typeface="Calibri" panose="020F0502020204030204" pitchFamily="34" charset="0"/>
                          <a:ea typeface="Calibri" panose="020F0502020204030204" pitchFamily="34" charset="0"/>
                          <a:cs typeface="B Nazanin" panose="00000400000000000000" pitchFamily="2" charset="-78"/>
                        </a:rPr>
                        <a:t>53560</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122462" marR="1224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800"/>
                        </a:spcAft>
                      </a:pPr>
                      <a:r>
                        <a:rPr lang="fa-IR" sz="1700">
                          <a:effectLst/>
                          <a:latin typeface="Calibri" panose="020F0502020204030204" pitchFamily="34" charset="0"/>
                          <a:ea typeface="Calibri" panose="020F0502020204030204" pitchFamily="34" charset="0"/>
                          <a:cs typeface="B Nazanin" panose="00000400000000000000" pitchFamily="2" charset="-78"/>
                        </a:rPr>
                        <a:t>34936</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122462" marR="122462" marT="0" marB="0" anchor="ctr">
                    <a:lnL w="12700" cap="flat" cmpd="sng" algn="ctr">
                      <a:solidFill>
                        <a:srgbClr val="000000"/>
                      </a:solidFill>
                      <a:prstDash val="solid"/>
                      <a:round/>
                      <a:headEnd type="none" w="med" len="med"/>
                      <a:tailEnd type="none" w="med" len="med"/>
                    </a:lnL>
                    <a:lnR w="3810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229929981"/>
                  </a:ext>
                </a:extLst>
              </a:tr>
              <a:tr h="270456">
                <a:tc vMerge="1">
                  <a:txBody>
                    <a:bodyPr/>
                    <a:lstStyle/>
                    <a:p>
                      <a:endParaRPr lang="en-US"/>
                    </a:p>
                  </a:txBody>
                  <a:tcPr/>
                </a:tc>
                <a:tc>
                  <a:txBody>
                    <a:bodyPr/>
                    <a:lstStyle/>
                    <a:p>
                      <a:pPr marL="0" marR="0" algn="ctr" rtl="1">
                        <a:lnSpc>
                          <a:spcPct val="107000"/>
                        </a:lnSpc>
                        <a:spcBef>
                          <a:spcPts val="0"/>
                        </a:spcBef>
                        <a:spcAft>
                          <a:spcPts val="800"/>
                        </a:spcAft>
                      </a:pPr>
                      <a:r>
                        <a:rPr lang="fa-IR" sz="1700">
                          <a:effectLst/>
                          <a:latin typeface="Calibri" panose="020F0502020204030204" pitchFamily="34" charset="0"/>
                          <a:ea typeface="Calibri" panose="020F0502020204030204" pitchFamily="34" charset="0"/>
                          <a:cs typeface="B Nazanin" panose="00000400000000000000" pitchFamily="2" charset="-78"/>
                        </a:rPr>
                        <a:t>كل</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122462" marR="1224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800"/>
                        </a:spcAft>
                      </a:pPr>
                      <a:r>
                        <a:rPr lang="fa-IR" sz="1700">
                          <a:effectLst/>
                          <a:latin typeface="Calibri" panose="020F0502020204030204" pitchFamily="34" charset="0"/>
                          <a:ea typeface="Calibri" panose="020F0502020204030204" pitchFamily="34" charset="0"/>
                          <a:cs typeface="B Nazanin" panose="00000400000000000000" pitchFamily="2" charset="-78"/>
                        </a:rPr>
                        <a:t>112187</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122462" marR="1224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800"/>
                        </a:spcAft>
                      </a:pPr>
                      <a:r>
                        <a:rPr lang="fa-IR" sz="1700">
                          <a:effectLst/>
                          <a:latin typeface="Calibri" panose="020F0502020204030204" pitchFamily="34" charset="0"/>
                          <a:ea typeface="Calibri" panose="020F0502020204030204" pitchFamily="34" charset="0"/>
                          <a:cs typeface="B Nazanin" panose="00000400000000000000" pitchFamily="2" charset="-78"/>
                        </a:rPr>
                        <a:t>171154</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122462" marR="1224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800"/>
                        </a:spcAft>
                      </a:pPr>
                      <a:r>
                        <a:rPr lang="fa-IR" sz="1700">
                          <a:effectLst/>
                          <a:latin typeface="Calibri" panose="020F0502020204030204" pitchFamily="34" charset="0"/>
                          <a:ea typeface="Calibri" panose="020F0502020204030204" pitchFamily="34" charset="0"/>
                          <a:cs typeface="B Nazanin" panose="00000400000000000000" pitchFamily="2" charset="-78"/>
                        </a:rPr>
                        <a:t>207270</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122462" marR="1224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800"/>
                        </a:spcAft>
                      </a:pPr>
                      <a:r>
                        <a:rPr lang="fa-IR" sz="1700">
                          <a:effectLst/>
                          <a:latin typeface="Calibri" panose="020F0502020204030204" pitchFamily="34" charset="0"/>
                          <a:ea typeface="Calibri" panose="020F0502020204030204" pitchFamily="34" charset="0"/>
                          <a:cs typeface="B Nazanin" panose="00000400000000000000" pitchFamily="2" charset="-78"/>
                        </a:rPr>
                        <a:t>226756</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122462" marR="122462" marT="0" marB="0" anchor="ctr">
                    <a:lnL w="12700" cap="flat" cmpd="sng" algn="ctr">
                      <a:solidFill>
                        <a:srgbClr val="000000"/>
                      </a:solidFill>
                      <a:prstDash val="solid"/>
                      <a:round/>
                      <a:headEnd type="none" w="med" len="med"/>
                      <a:tailEnd type="none" w="med" len="med"/>
                    </a:lnL>
                    <a:lnR w="3810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694510631"/>
                  </a:ext>
                </a:extLst>
              </a:tr>
              <a:tr h="270456">
                <a:tc>
                  <a:txBody>
                    <a:bodyPr/>
                    <a:lstStyle/>
                    <a:p>
                      <a:pPr marL="0" marR="0" algn="ctr" rtl="1">
                        <a:lnSpc>
                          <a:spcPct val="107000"/>
                        </a:lnSpc>
                        <a:spcBef>
                          <a:spcPts val="0"/>
                        </a:spcBef>
                        <a:spcAft>
                          <a:spcPts val="800"/>
                        </a:spcAft>
                      </a:pPr>
                      <a:r>
                        <a:rPr lang="ar-SA" sz="1700">
                          <a:effectLst/>
                          <a:latin typeface="Calibri" panose="020F0502020204030204" pitchFamily="34" charset="0"/>
                          <a:ea typeface="Calibri" panose="020F0502020204030204" pitchFamily="34" charset="0"/>
                          <a:cs typeface="B Nazanin" panose="00000400000000000000" pitchFamily="2" charset="-78"/>
                        </a:rPr>
                        <a:t>جمع کل</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122462" marR="122462" marT="0" marB="0" anchor="ctr">
                    <a:lnL w="381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800"/>
                        </a:spcAft>
                      </a:pPr>
                      <a:r>
                        <a:rPr lang="fa-IR" sz="1700">
                          <a:effectLst/>
                          <a:latin typeface="Calibri" panose="020F0502020204030204" pitchFamily="34" charset="0"/>
                          <a:ea typeface="Calibri" panose="020F0502020204030204" pitchFamily="34" charset="0"/>
                          <a:cs typeface="B Nazanin" panose="00000400000000000000" pitchFamily="2" charset="-78"/>
                        </a:rPr>
                        <a:t>جمع كل</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122462" marR="1224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800"/>
                        </a:spcAft>
                      </a:pPr>
                      <a:r>
                        <a:rPr lang="ar-SA" sz="1700">
                          <a:effectLst/>
                          <a:latin typeface="Calibri" panose="020F0502020204030204" pitchFamily="34" charset="0"/>
                          <a:ea typeface="Calibri" panose="020F0502020204030204" pitchFamily="34" charset="0"/>
                          <a:cs typeface="B Nazanin" panose="00000400000000000000" pitchFamily="2" charset="-78"/>
                        </a:rPr>
                        <a:t>1260675</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122462" marR="1224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800"/>
                        </a:spcAft>
                      </a:pPr>
                      <a:r>
                        <a:rPr lang="ar-SA" sz="1700">
                          <a:effectLst/>
                          <a:latin typeface="Calibri" panose="020F0502020204030204" pitchFamily="34" charset="0"/>
                          <a:ea typeface="Calibri" panose="020F0502020204030204" pitchFamily="34" charset="0"/>
                          <a:cs typeface="B Nazanin" panose="00000400000000000000" pitchFamily="2" charset="-78"/>
                        </a:rPr>
                        <a:t>1940409</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122462" marR="1224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800"/>
                        </a:spcAft>
                      </a:pPr>
                      <a:r>
                        <a:rPr lang="ar-SA" sz="1700">
                          <a:effectLst/>
                          <a:latin typeface="Calibri" panose="020F0502020204030204" pitchFamily="34" charset="0"/>
                          <a:ea typeface="Calibri" panose="020F0502020204030204" pitchFamily="34" charset="0"/>
                          <a:cs typeface="B Nazanin" panose="00000400000000000000" pitchFamily="2" charset="-78"/>
                        </a:rPr>
                        <a:t>2376117</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122462" marR="1224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800"/>
                        </a:spcAft>
                      </a:pPr>
                      <a:r>
                        <a:rPr lang="ar-SA" sz="1700" dirty="0">
                          <a:effectLst/>
                          <a:latin typeface="Calibri" panose="020F0502020204030204" pitchFamily="34" charset="0"/>
                          <a:ea typeface="Calibri" panose="020F0502020204030204" pitchFamily="34" charset="0"/>
                          <a:cs typeface="B Nazanin" panose="00000400000000000000" pitchFamily="2" charset="-78"/>
                        </a:rPr>
                        <a:t>2892958</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122462" marR="122462" marT="0" marB="0" anchor="ctr">
                    <a:lnL w="12700" cap="flat" cmpd="sng" algn="ctr">
                      <a:solidFill>
                        <a:srgbClr val="000000"/>
                      </a:solidFill>
                      <a:prstDash val="solid"/>
                      <a:round/>
                      <a:headEnd type="none" w="med" len="med"/>
                      <a:tailEnd type="none" w="med" len="med"/>
                    </a:lnL>
                    <a:lnR w="3810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extLst>
                  <a:ext uri="{0D108BD9-81ED-4DB2-BD59-A6C34878D82A}">
                    <a16:rowId xmlns:a16="http://schemas.microsoft.com/office/drawing/2014/main" xmlns="" val="868219772"/>
                  </a:ext>
                </a:extLst>
              </a:tr>
            </a:tbl>
          </a:graphicData>
        </a:graphic>
      </p:graphicFrame>
    </p:spTree>
    <p:extLst>
      <p:ext uri="{BB962C8B-B14F-4D97-AF65-F5344CB8AC3E}">
        <p14:creationId xmlns:p14="http://schemas.microsoft.com/office/powerpoint/2010/main" val="2515126167"/>
      </p:ext>
    </p:extLst>
  </p:cSld>
  <p:clrMapOvr>
    <a:masterClrMapping/>
  </p:clrMapOvr>
  <p:transition spd="slow">
    <p:wip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09094" y="154546"/>
            <a:ext cx="7414322" cy="461665"/>
          </a:xfrm>
          <a:prstGeom prst="rect">
            <a:avLst/>
          </a:prstGeom>
          <a:noFill/>
        </p:spPr>
        <p:txBody>
          <a:bodyPr wrap="square" rtlCol="0">
            <a:spAutoFit/>
          </a:bodyPr>
          <a:lstStyle/>
          <a:p>
            <a:pPr eaLnBrk="0" fontAlgn="base" hangingPunct="0">
              <a:spcBef>
                <a:spcPct val="0"/>
              </a:spcBef>
              <a:spcAft>
                <a:spcPct val="0"/>
              </a:spcAft>
            </a:pPr>
            <a:r>
              <a:rPr lang="fa-IR" sz="2400" dirty="0">
                <a:solidFill>
                  <a:prstClr val="white"/>
                </a:solidFill>
                <a:latin typeface="Times New Roman" pitchFamily="18" charset="0"/>
                <a:cs typeface="B Titr" panose="00000700000000000000" pitchFamily="2" charset="-78"/>
              </a:rPr>
              <a:t>ارزیابی طرح</a:t>
            </a:r>
            <a:endParaRPr lang="en-US" sz="2400" dirty="0">
              <a:solidFill>
                <a:prstClr val="white"/>
              </a:solidFill>
              <a:latin typeface="Times New Roman" pitchFamily="18" charset="0"/>
              <a:cs typeface="B Titr" panose="00000700000000000000" pitchFamily="2" charset="-78"/>
            </a:endParaRPr>
          </a:p>
        </p:txBody>
      </p:sp>
      <p:graphicFrame>
        <p:nvGraphicFramePr>
          <p:cNvPr id="4" name="Table 3"/>
          <p:cNvGraphicFramePr>
            <a:graphicFrameLocks noGrp="1"/>
          </p:cNvGraphicFramePr>
          <p:nvPr>
            <p:extLst/>
          </p:nvPr>
        </p:nvGraphicFramePr>
        <p:xfrm>
          <a:off x="418518" y="3270173"/>
          <a:ext cx="8212635" cy="1108964"/>
        </p:xfrm>
        <a:graphic>
          <a:graphicData uri="http://schemas.openxmlformats.org/drawingml/2006/table">
            <a:tbl>
              <a:tblPr rtl="1" firstRow="1" firstCol="1" bandRow="1"/>
              <a:tblGrid>
                <a:gridCol w="1642527">
                  <a:extLst>
                    <a:ext uri="{9D8B030D-6E8A-4147-A177-3AD203B41FA5}">
                      <a16:colId xmlns:a16="http://schemas.microsoft.com/office/drawing/2014/main" xmlns="" val="641990365"/>
                    </a:ext>
                  </a:extLst>
                </a:gridCol>
                <a:gridCol w="1642527">
                  <a:extLst>
                    <a:ext uri="{9D8B030D-6E8A-4147-A177-3AD203B41FA5}">
                      <a16:colId xmlns:a16="http://schemas.microsoft.com/office/drawing/2014/main" xmlns="" val="2137592787"/>
                    </a:ext>
                  </a:extLst>
                </a:gridCol>
                <a:gridCol w="1642527">
                  <a:extLst>
                    <a:ext uri="{9D8B030D-6E8A-4147-A177-3AD203B41FA5}">
                      <a16:colId xmlns:a16="http://schemas.microsoft.com/office/drawing/2014/main" xmlns="" val="272269958"/>
                    </a:ext>
                  </a:extLst>
                </a:gridCol>
                <a:gridCol w="1642527">
                  <a:extLst>
                    <a:ext uri="{9D8B030D-6E8A-4147-A177-3AD203B41FA5}">
                      <a16:colId xmlns:a16="http://schemas.microsoft.com/office/drawing/2014/main" xmlns="" val="935628539"/>
                    </a:ext>
                  </a:extLst>
                </a:gridCol>
                <a:gridCol w="1642527">
                  <a:extLst>
                    <a:ext uri="{9D8B030D-6E8A-4147-A177-3AD203B41FA5}">
                      <a16:colId xmlns:a16="http://schemas.microsoft.com/office/drawing/2014/main" xmlns="" val="908577659"/>
                    </a:ext>
                  </a:extLst>
                </a:gridCol>
              </a:tblGrid>
              <a:tr h="541419">
                <a:tc>
                  <a:txBody>
                    <a:bodyPr/>
                    <a:lstStyle/>
                    <a:p>
                      <a:pPr marL="0" marR="0" algn="ctr" rtl="1">
                        <a:lnSpc>
                          <a:spcPct val="107000"/>
                        </a:lnSpc>
                        <a:spcBef>
                          <a:spcPts val="0"/>
                        </a:spcBef>
                        <a:spcAft>
                          <a:spcPts val="0"/>
                        </a:spcAft>
                      </a:pPr>
                      <a:r>
                        <a:rPr lang="ar-SA" sz="1700">
                          <a:effectLst/>
                          <a:latin typeface="Calibri" panose="020F0502020204030204" pitchFamily="34" charset="0"/>
                          <a:ea typeface="Calibri" panose="020F0502020204030204" pitchFamily="34" charset="0"/>
                          <a:cs typeface="B Nazanin" panose="00000400000000000000" pitchFamily="2" charset="-78"/>
                        </a:rPr>
                        <a:t>جمعیت سال   1363(وضع موجود)</a:t>
                      </a:r>
                      <a:endParaRPr lang="en-US" sz="1500">
                        <a:effectLst/>
                        <a:latin typeface="Calibri" panose="020F0502020204030204" pitchFamily="34" charset="0"/>
                        <a:ea typeface="Calibri" panose="020F0502020204030204" pitchFamily="34" charset="0"/>
                        <a:cs typeface="Arial" panose="020B0604020202020204" pitchFamily="34" charset="0"/>
                      </a:endParaRPr>
                    </a:p>
                  </a:txBody>
                  <a:tcPr marL="94863" marR="9486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lgn="ctr" rtl="1">
                        <a:lnSpc>
                          <a:spcPct val="107000"/>
                        </a:lnSpc>
                        <a:spcBef>
                          <a:spcPts val="0"/>
                        </a:spcBef>
                        <a:spcAft>
                          <a:spcPts val="0"/>
                        </a:spcAft>
                      </a:pPr>
                      <a:r>
                        <a:rPr lang="ar-SA" sz="1700">
                          <a:effectLst/>
                          <a:latin typeface="Calibri" panose="020F0502020204030204" pitchFamily="34" charset="0"/>
                          <a:ea typeface="Calibri" panose="020F0502020204030204" pitchFamily="34" charset="0"/>
                          <a:cs typeface="B Nazanin" panose="00000400000000000000" pitchFamily="2" charset="-78"/>
                        </a:rPr>
                        <a:t>پیش بینی جمعیت طرح منطقه اصفهان</a:t>
                      </a:r>
                      <a:endParaRPr lang="en-US" sz="1500">
                        <a:effectLst/>
                        <a:latin typeface="Calibri" panose="020F0502020204030204" pitchFamily="34" charset="0"/>
                        <a:ea typeface="Calibri" panose="020F0502020204030204" pitchFamily="34" charset="0"/>
                        <a:cs typeface="Arial" panose="020B0604020202020204" pitchFamily="34" charset="0"/>
                      </a:endParaRPr>
                    </a:p>
                  </a:txBody>
                  <a:tcPr marL="94863" marR="9486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0" marR="0" algn="ctr" rtl="1">
                        <a:lnSpc>
                          <a:spcPct val="107000"/>
                        </a:lnSpc>
                        <a:spcBef>
                          <a:spcPts val="0"/>
                        </a:spcBef>
                        <a:spcAft>
                          <a:spcPts val="0"/>
                        </a:spcAft>
                      </a:pPr>
                      <a:r>
                        <a:rPr lang="ar-SA" sz="1700">
                          <a:effectLst/>
                          <a:latin typeface="Calibri" panose="020F0502020204030204" pitchFamily="34" charset="0"/>
                          <a:ea typeface="Calibri" panose="020F0502020204030204" pitchFamily="34" charset="0"/>
                          <a:cs typeface="B Nazanin" panose="00000400000000000000" pitchFamily="2" charset="-78"/>
                        </a:rPr>
                        <a:t>مقدار تحقق یافته جمعیت (وضع موجود طرح مجموعه شهری اصفهان)</a:t>
                      </a:r>
                      <a:endParaRPr lang="en-US" sz="1500">
                        <a:effectLst/>
                        <a:latin typeface="Calibri" panose="020F0502020204030204" pitchFamily="34" charset="0"/>
                        <a:ea typeface="Calibri" panose="020F0502020204030204" pitchFamily="34" charset="0"/>
                        <a:cs typeface="Arial" panose="020B0604020202020204" pitchFamily="34" charset="0"/>
                      </a:endParaRPr>
                    </a:p>
                  </a:txBody>
                  <a:tcPr marL="94863" marR="9486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extLst>
                  <a:ext uri="{0D108BD9-81ED-4DB2-BD59-A6C34878D82A}">
                    <a16:rowId xmlns:a16="http://schemas.microsoft.com/office/drawing/2014/main" xmlns="" val="99639792"/>
                  </a:ext>
                </a:extLst>
              </a:tr>
              <a:tr h="270709">
                <a:tc rowSpan="2">
                  <a:txBody>
                    <a:bodyPr/>
                    <a:lstStyle/>
                    <a:p>
                      <a:pPr marL="0" marR="0" algn="ctr" rtl="1">
                        <a:lnSpc>
                          <a:spcPct val="107000"/>
                        </a:lnSpc>
                        <a:spcBef>
                          <a:spcPts val="0"/>
                        </a:spcBef>
                        <a:spcAft>
                          <a:spcPts val="0"/>
                        </a:spcAft>
                      </a:pPr>
                      <a:r>
                        <a:rPr lang="ar-SA" sz="1700">
                          <a:effectLst/>
                          <a:latin typeface="Calibri" panose="020F0502020204030204" pitchFamily="34" charset="0"/>
                          <a:ea typeface="Calibri" panose="020F0502020204030204" pitchFamily="34" charset="0"/>
                          <a:cs typeface="B Nazanin" panose="00000400000000000000" pitchFamily="2" charset="-78"/>
                        </a:rPr>
                        <a:t>05/2 ملیون نفر</a:t>
                      </a:r>
                      <a:endParaRPr lang="en-US" sz="1500">
                        <a:effectLst/>
                        <a:latin typeface="Calibri" panose="020F0502020204030204" pitchFamily="34" charset="0"/>
                        <a:ea typeface="Calibri" panose="020F0502020204030204" pitchFamily="34" charset="0"/>
                        <a:cs typeface="Arial" panose="020B0604020202020204" pitchFamily="34" charset="0"/>
                      </a:endParaRPr>
                    </a:p>
                  </a:txBody>
                  <a:tcPr marL="94863" marR="9486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0"/>
                        </a:spcAft>
                      </a:pPr>
                      <a:r>
                        <a:rPr lang="ar-SA" sz="1700">
                          <a:effectLst/>
                          <a:latin typeface="Calibri" panose="020F0502020204030204" pitchFamily="34" charset="0"/>
                          <a:ea typeface="Calibri" panose="020F0502020204030204" pitchFamily="34" charset="0"/>
                          <a:cs typeface="B Nazanin" panose="00000400000000000000" pitchFamily="2" charset="-78"/>
                        </a:rPr>
                        <a:t>سال 1375</a:t>
                      </a:r>
                      <a:endParaRPr lang="en-US" sz="1500">
                        <a:effectLst/>
                        <a:latin typeface="Calibri" panose="020F0502020204030204" pitchFamily="34" charset="0"/>
                        <a:ea typeface="Calibri" panose="020F0502020204030204" pitchFamily="34" charset="0"/>
                        <a:cs typeface="Arial" panose="020B0604020202020204" pitchFamily="34" charset="0"/>
                      </a:endParaRPr>
                    </a:p>
                  </a:txBody>
                  <a:tcPr marL="94863" marR="94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0"/>
                        </a:spcAft>
                      </a:pPr>
                      <a:r>
                        <a:rPr lang="ar-SA" sz="1700">
                          <a:effectLst/>
                          <a:latin typeface="Calibri" panose="020F0502020204030204" pitchFamily="34" charset="0"/>
                          <a:ea typeface="Calibri" panose="020F0502020204030204" pitchFamily="34" charset="0"/>
                          <a:cs typeface="B Nazanin" panose="00000400000000000000" pitchFamily="2" charset="-78"/>
                        </a:rPr>
                        <a:t>1/3 ملیون نفر</a:t>
                      </a:r>
                      <a:endParaRPr lang="en-US" sz="1500">
                        <a:effectLst/>
                        <a:latin typeface="Calibri" panose="020F0502020204030204" pitchFamily="34" charset="0"/>
                        <a:ea typeface="Calibri" panose="020F0502020204030204" pitchFamily="34" charset="0"/>
                        <a:cs typeface="Arial" panose="020B0604020202020204" pitchFamily="34" charset="0"/>
                      </a:endParaRPr>
                    </a:p>
                  </a:txBody>
                  <a:tcPr marL="94863" marR="94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0"/>
                        </a:spcAft>
                      </a:pPr>
                      <a:r>
                        <a:rPr lang="ar-SA" sz="1700">
                          <a:effectLst/>
                          <a:latin typeface="Calibri" panose="020F0502020204030204" pitchFamily="34" charset="0"/>
                          <a:ea typeface="Calibri" panose="020F0502020204030204" pitchFamily="34" charset="0"/>
                          <a:cs typeface="B Nazanin" panose="00000400000000000000" pitchFamily="2" charset="-78"/>
                        </a:rPr>
                        <a:t>سال 1375</a:t>
                      </a:r>
                      <a:endParaRPr lang="en-US" sz="1500">
                        <a:effectLst/>
                        <a:latin typeface="Calibri" panose="020F0502020204030204" pitchFamily="34" charset="0"/>
                        <a:ea typeface="Calibri" panose="020F0502020204030204" pitchFamily="34" charset="0"/>
                        <a:cs typeface="Arial" panose="020B0604020202020204" pitchFamily="34" charset="0"/>
                      </a:endParaRPr>
                    </a:p>
                  </a:txBody>
                  <a:tcPr marL="94863" marR="94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0"/>
                        </a:spcAft>
                      </a:pPr>
                      <a:r>
                        <a:rPr lang="ar-SA" sz="1700">
                          <a:effectLst/>
                          <a:latin typeface="Calibri" panose="020F0502020204030204" pitchFamily="34" charset="0"/>
                          <a:ea typeface="Calibri" panose="020F0502020204030204" pitchFamily="34" charset="0"/>
                          <a:cs typeface="B Nazanin" panose="00000400000000000000" pitchFamily="2" charset="-78"/>
                        </a:rPr>
                        <a:t>3/2 ملیون نفر</a:t>
                      </a:r>
                      <a:endParaRPr lang="en-US" sz="1500">
                        <a:effectLst/>
                        <a:latin typeface="Calibri" panose="020F0502020204030204" pitchFamily="34" charset="0"/>
                        <a:ea typeface="Calibri" panose="020F0502020204030204" pitchFamily="34" charset="0"/>
                        <a:cs typeface="Arial" panose="020B0604020202020204" pitchFamily="34" charset="0"/>
                      </a:endParaRPr>
                    </a:p>
                  </a:txBody>
                  <a:tcPr marL="94863" marR="94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658149391"/>
                  </a:ext>
                </a:extLst>
              </a:tr>
              <a:tr h="270709">
                <a:tc vMerge="1">
                  <a:txBody>
                    <a:bodyPr/>
                    <a:lstStyle/>
                    <a:p>
                      <a:endParaRPr lang="en-US"/>
                    </a:p>
                  </a:txBody>
                  <a:tcPr/>
                </a:tc>
                <a:tc>
                  <a:txBody>
                    <a:bodyPr/>
                    <a:lstStyle/>
                    <a:p>
                      <a:pPr marL="0" marR="0" algn="ctr" rtl="1">
                        <a:lnSpc>
                          <a:spcPct val="107000"/>
                        </a:lnSpc>
                        <a:spcBef>
                          <a:spcPts val="0"/>
                        </a:spcBef>
                        <a:spcAft>
                          <a:spcPts val="0"/>
                        </a:spcAft>
                      </a:pPr>
                      <a:r>
                        <a:rPr lang="ar-SA" sz="1700">
                          <a:effectLst/>
                          <a:latin typeface="Calibri" panose="020F0502020204030204" pitchFamily="34" charset="0"/>
                          <a:ea typeface="Calibri" panose="020F0502020204030204" pitchFamily="34" charset="0"/>
                          <a:cs typeface="B Nazanin" panose="00000400000000000000" pitchFamily="2" charset="-78"/>
                        </a:rPr>
                        <a:t>سال 1390</a:t>
                      </a:r>
                      <a:endParaRPr lang="en-US" sz="1500">
                        <a:effectLst/>
                        <a:latin typeface="Calibri" panose="020F0502020204030204" pitchFamily="34" charset="0"/>
                        <a:ea typeface="Calibri" panose="020F0502020204030204" pitchFamily="34" charset="0"/>
                        <a:cs typeface="Arial" panose="020B0604020202020204" pitchFamily="34" charset="0"/>
                      </a:endParaRPr>
                    </a:p>
                  </a:txBody>
                  <a:tcPr marL="94863" marR="94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0"/>
                        </a:spcAft>
                      </a:pPr>
                      <a:r>
                        <a:rPr lang="ar-SA" sz="1700">
                          <a:effectLst/>
                          <a:latin typeface="Calibri" panose="020F0502020204030204" pitchFamily="34" charset="0"/>
                          <a:ea typeface="Calibri" panose="020F0502020204030204" pitchFamily="34" charset="0"/>
                          <a:cs typeface="B Nazanin" panose="00000400000000000000" pitchFamily="2" charset="-78"/>
                        </a:rPr>
                        <a:t>4/4 ملیون نفر</a:t>
                      </a:r>
                      <a:endParaRPr lang="en-US" sz="1500">
                        <a:effectLst/>
                        <a:latin typeface="Calibri" panose="020F0502020204030204" pitchFamily="34" charset="0"/>
                        <a:ea typeface="Calibri" panose="020F0502020204030204" pitchFamily="34" charset="0"/>
                        <a:cs typeface="Arial" panose="020B0604020202020204" pitchFamily="34" charset="0"/>
                      </a:endParaRPr>
                    </a:p>
                  </a:txBody>
                  <a:tcPr marL="94863" marR="94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0"/>
                        </a:spcAft>
                      </a:pPr>
                      <a:r>
                        <a:rPr lang="ar-SA" sz="1700">
                          <a:effectLst/>
                          <a:latin typeface="Calibri" panose="020F0502020204030204" pitchFamily="34" charset="0"/>
                          <a:ea typeface="Calibri" panose="020F0502020204030204" pitchFamily="34" charset="0"/>
                          <a:cs typeface="B Nazanin" panose="00000400000000000000" pitchFamily="2" charset="-78"/>
                        </a:rPr>
                        <a:t>سال 1385</a:t>
                      </a:r>
                      <a:endParaRPr lang="en-US" sz="1500">
                        <a:effectLst/>
                        <a:latin typeface="Calibri" panose="020F0502020204030204" pitchFamily="34" charset="0"/>
                        <a:ea typeface="Calibri" panose="020F0502020204030204" pitchFamily="34" charset="0"/>
                        <a:cs typeface="Arial" panose="020B0604020202020204" pitchFamily="34" charset="0"/>
                      </a:endParaRPr>
                    </a:p>
                  </a:txBody>
                  <a:tcPr marL="94863" marR="94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0"/>
                        </a:spcAft>
                      </a:pPr>
                      <a:r>
                        <a:rPr lang="ar-SA" sz="1700" dirty="0">
                          <a:effectLst/>
                          <a:latin typeface="Calibri" panose="020F0502020204030204" pitchFamily="34" charset="0"/>
                          <a:ea typeface="Calibri" panose="020F0502020204030204" pitchFamily="34" charset="0"/>
                          <a:cs typeface="B Nazanin" panose="00000400000000000000" pitchFamily="2" charset="-78"/>
                        </a:rPr>
                        <a:t>8/2 ملیون نفر</a:t>
                      </a:r>
                      <a:endParaRPr lang="en-US" sz="1500" dirty="0">
                        <a:effectLst/>
                        <a:latin typeface="Calibri" panose="020F0502020204030204" pitchFamily="34" charset="0"/>
                        <a:ea typeface="Calibri" panose="020F0502020204030204" pitchFamily="34" charset="0"/>
                        <a:cs typeface="Arial" panose="020B0604020202020204" pitchFamily="34" charset="0"/>
                      </a:endParaRPr>
                    </a:p>
                  </a:txBody>
                  <a:tcPr marL="94863" marR="94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268053185"/>
                  </a:ext>
                </a:extLst>
              </a:tr>
            </a:tbl>
          </a:graphicData>
        </a:graphic>
      </p:graphicFrame>
      <p:sp>
        <p:nvSpPr>
          <p:cNvPr id="6" name="Rectangle 5"/>
          <p:cNvSpPr/>
          <p:nvPr/>
        </p:nvSpPr>
        <p:spPr>
          <a:xfrm>
            <a:off x="418518" y="1581540"/>
            <a:ext cx="8212636" cy="1277786"/>
          </a:xfrm>
          <a:prstGeom prst="rect">
            <a:avLst/>
          </a:prstGeom>
        </p:spPr>
        <p:txBody>
          <a:bodyPr wrap="square">
            <a:spAutoFit/>
          </a:bodyPr>
          <a:lstStyle/>
          <a:p>
            <a:pPr algn="justLow" eaLnBrk="0" fontAlgn="base" hangingPunct="0">
              <a:lnSpc>
                <a:spcPct val="107000"/>
              </a:lnSpc>
              <a:spcAft>
                <a:spcPts val="800"/>
              </a:spcAft>
            </a:pPr>
            <a:r>
              <a:rPr lang="ar-SA" b="1" dirty="0">
                <a:solidFill>
                  <a:prstClr val="black"/>
                </a:solidFill>
                <a:latin typeface="Calibri" panose="020F0502020204030204" pitchFamily="34" charset="0"/>
                <a:ea typeface="Calibri" panose="020F0502020204030204" pitchFamily="34" charset="0"/>
                <a:cs typeface="B Nazanin" panose="00000400000000000000" pitchFamily="2" charset="-78"/>
              </a:rPr>
              <a:t>با توجه به اینکه شهرستان شهرضا نیز جزء حوزه نفوذ آگلومراسیون اصفهان محسوب شده است و اطلاعات جمعیتی آن فعلا در دسترس نیس و از آنجایی که نقاط شهری و روستایی حوزه نفوذ منطقه اصفهان در طرح به صورت دقیق و مبین ذکر نشده اند، بنابراین ارزیابی پیش بینی جمعیت طرح منطقه اصفهان به صورت تقریبی خواهد بود.</a:t>
            </a:r>
            <a:endParaRPr lang="en-US" sz="1400" b="1" dirty="0">
              <a:solidFill>
                <a:prstClr val="black"/>
              </a:solidFill>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233638560"/>
      </p:ext>
    </p:extLst>
  </p:cSld>
  <p:clrMapOvr>
    <a:masterClrMapping/>
  </p:clrMapOvr>
  <p:transition spd="slow">
    <p:wip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09094" y="154546"/>
            <a:ext cx="7414322" cy="461665"/>
          </a:xfrm>
          <a:prstGeom prst="rect">
            <a:avLst/>
          </a:prstGeom>
          <a:noFill/>
        </p:spPr>
        <p:txBody>
          <a:bodyPr wrap="square" rtlCol="0">
            <a:spAutoFit/>
          </a:bodyPr>
          <a:lstStyle/>
          <a:p>
            <a:pPr eaLnBrk="0" fontAlgn="base" hangingPunct="0">
              <a:spcBef>
                <a:spcPct val="0"/>
              </a:spcBef>
              <a:spcAft>
                <a:spcPct val="0"/>
              </a:spcAft>
            </a:pPr>
            <a:r>
              <a:rPr lang="fa-IR" sz="2400" dirty="0">
                <a:solidFill>
                  <a:prstClr val="white"/>
                </a:solidFill>
                <a:latin typeface="Times New Roman" pitchFamily="18" charset="0"/>
                <a:cs typeface="B Titr" panose="00000700000000000000" pitchFamily="2" charset="-78"/>
              </a:rPr>
              <a:t>ارزیابی نظام توزیع جمعیتی</a:t>
            </a:r>
            <a:endParaRPr lang="en-US" sz="2400" dirty="0">
              <a:solidFill>
                <a:prstClr val="white"/>
              </a:solidFill>
              <a:latin typeface="Times New Roman" pitchFamily="18" charset="0"/>
              <a:cs typeface="B Titr" panose="00000700000000000000" pitchFamily="2" charset="-78"/>
            </a:endParaRPr>
          </a:p>
        </p:txBody>
      </p:sp>
      <p:grpSp>
        <p:nvGrpSpPr>
          <p:cNvPr id="7" name="Group 6"/>
          <p:cNvGrpSpPr/>
          <p:nvPr/>
        </p:nvGrpSpPr>
        <p:grpSpPr>
          <a:xfrm>
            <a:off x="0" y="1549248"/>
            <a:ext cx="8958016" cy="1140128"/>
            <a:chOff x="1803043" y="1664556"/>
            <a:chExt cx="7170744" cy="722193"/>
          </a:xfrm>
        </p:grpSpPr>
        <p:grpSp>
          <p:nvGrpSpPr>
            <p:cNvPr id="8" name="Group 7"/>
            <p:cNvGrpSpPr/>
            <p:nvPr/>
          </p:nvGrpSpPr>
          <p:grpSpPr>
            <a:xfrm>
              <a:off x="2751270" y="1664556"/>
              <a:ext cx="6222517" cy="722193"/>
              <a:chOff x="164488" y="1636114"/>
              <a:chExt cx="8899550" cy="722193"/>
            </a:xfrm>
          </p:grpSpPr>
          <p:grpSp>
            <p:nvGrpSpPr>
              <p:cNvPr id="10" name="Group 9"/>
              <p:cNvGrpSpPr/>
              <p:nvPr/>
            </p:nvGrpSpPr>
            <p:grpSpPr>
              <a:xfrm>
                <a:off x="164488" y="1661794"/>
                <a:ext cx="8899550" cy="696513"/>
                <a:chOff x="265047" y="1296996"/>
                <a:chExt cx="8686404" cy="623887"/>
              </a:xfrm>
            </p:grpSpPr>
            <p:grpSp>
              <p:nvGrpSpPr>
                <p:cNvPr id="12" name="Group 11"/>
                <p:cNvGrpSpPr/>
                <p:nvPr/>
              </p:nvGrpSpPr>
              <p:grpSpPr>
                <a:xfrm>
                  <a:off x="328484" y="1296996"/>
                  <a:ext cx="8622967" cy="623887"/>
                  <a:chOff x="4937473" y="1414028"/>
                  <a:chExt cx="4089864" cy="623887"/>
                </a:xfrm>
              </p:grpSpPr>
              <p:grpSp>
                <p:nvGrpSpPr>
                  <p:cNvPr id="14" name="Group 31"/>
                  <p:cNvGrpSpPr>
                    <a:grpSpLocks/>
                  </p:cNvGrpSpPr>
                  <p:nvPr/>
                </p:nvGrpSpPr>
                <p:grpSpPr bwMode="auto">
                  <a:xfrm>
                    <a:off x="4937473" y="1414028"/>
                    <a:ext cx="4089864" cy="623887"/>
                    <a:chOff x="880" y="1279"/>
                    <a:chExt cx="2930" cy="393"/>
                  </a:xfrm>
                </p:grpSpPr>
                <p:sp>
                  <p:nvSpPr>
                    <p:cNvPr id="16" name="AutoShape 6"/>
                    <p:cNvSpPr>
                      <a:spLocks noChangeArrowheads="1"/>
                    </p:cNvSpPr>
                    <p:nvPr/>
                  </p:nvSpPr>
                  <p:spPr bwMode="gray">
                    <a:xfrm>
                      <a:off x="880" y="1295"/>
                      <a:ext cx="2928" cy="377"/>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sp>
                  <p:nvSpPr>
                    <p:cNvPr id="17" name="AutoShape 7"/>
                    <p:cNvSpPr>
                      <a:spLocks noChangeArrowheads="1"/>
                    </p:cNvSpPr>
                    <p:nvPr/>
                  </p:nvSpPr>
                  <p:spPr bwMode="gray">
                    <a:xfrm>
                      <a:off x="880" y="1279"/>
                      <a:ext cx="2930" cy="381"/>
                    </a:xfrm>
                    <a:prstGeom prst="roundRect">
                      <a:avLst>
                        <a:gd name="adj" fmla="val 50000"/>
                      </a:avLst>
                    </a:prstGeom>
                    <a:gradFill rotWithShape="1">
                      <a:gsLst>
                        <a:gs pos="0">
                          <a:schemeClr val="bg2"/>
                        </a:gs>
                        <a:gs pos="100000">
                          <a:schemeClr val="bg2">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grpSp>
              <p:sp>
                <p:nvSpPr>
                  <p:cNvPr id="15" name="Rectangle 14"/>
                  <p:cNvSpPr/>
                  <p:nvPr/>
                </p:nvSpPr>
                <p:spPr>
                  <a:xfrm>
                    <a:off x="8779054" y="1519210"/>
                    <a:ext cx="99956" cy="369332"/>
                  </a:xfrm>
                  <a:prstGeom prst="rect">
                    <a:avLst/>
                  </a:prstGeom>
                </p:spPr>
                <p:txBody>
                  <a:bodyPr wrap="none">
                    <a:spAutoFit/>
                  </a:bodyPr>
                  <a:lstStyle/>
                  <a:p>
                    <a:pPr eaLnBrk="0" fontAlgn="base" hangingPunct="0">
                      <a:spcBef>
                        <a:spcPct val="0"/>
                      </a:spcBef>
                      <a:spcAft>
                        <a:spcPct val="0"/>
                      </a:spcAft>
                    </a:pPr>
                    <a:endParaRPr lang="fa-IR" dirty="0">
                      <a:solidFill>
                        <a:prstClr val="black"/>
                      </a:solidFill>
                      <a:latin typeface="Times New Roman" pitchFamily="18" charset="0"/>
                      <a:cs typeface="B Roya" panose="00000400000000000000" pitchFamily="2" charset="-78"/>
                    </a:endParaRPr>
                  </a:p>
                </p:txBody>
              </p:sp>
            </p:grpSp>
            <p:sp>
              <p:nvSpPr>
                <p:cNvPr id="13" name="Rectangle 12"/>
                <p:cNvSpPr/>
                <p:nvPr/>
              </p:nvSpPr>
              <p:spPr>
                <a:xfrm>
                  <a:off x="265047" y="1402178"/>
                  <a:ext cx="8575275" cy="369332"/>
                </a:xfrm>
                <a:prstGeom prst="rect">
                  <a:avLst/>
                </a:prstGeom>
              </p:spPr>
              <p:txBody>
                <a:bodyPr wrap="square">
                  <a:spAutoFit/>
                </a:bodyPr>
                <a:lstStyle/>
                <a:p>
                  <a:pPr eaLnBrk="0" fontAlgn="base" hangingPunct="0">
                    <a:spcBef>
                      <a:spcPct val="0"/>
                    </a:spcBef>
                    <a:spcAft>
                      <a:spcPct val="0"/>
                    </a:spcAft>
                  </a:pPr>
                  <a:endParaRPr lang="en-US" dirty="0">
                    <a:solidFill>
                      <a:prstClr val="black"/>
                    </a:solidFill>
                    <a:latin typeface="Times New Roman" pitchFamily="18" charset="0"/>
                    <a:cs typeface="B Roya" panose="00000400000000000000" pitchFamily="2" charset="-78"/>
                  </a:endParaRPr>
                </a:p>
              </p:txBody>
            </p:sp>
          </p:grpSp>
          <p:sp>
            <p:nvSpPr>
              <p:cNvPr id="11" name="Rectangle 10"/>
              <p:cNvSpPr/>
              <p:nvPr/>
            </p:nvSpPr>
            <p:spPr>
              <a:xfrm>
                <a:off x="223455" y="1636114"/>
                <a:ext cx="8748686" cy="461665"/>
              </a:xfrm>
              <a:prstGeom prst="rect">
                <a:avLst/>
              </a:prstGeom>
            </p:spPr>
            <p:txBody>
              <a:bodyPr wrap="square">
                <a:spAutoFit/>
              </a:bodyPr>
              <a:lstStyle/>
              <a:p>
                <a:pPr eaLnBrk="0" fontAlgn="base" hangingPunct="0">
                  <a:spcBef>
                    <a:spcPct val="0"/>
                  </a:spcBef>
                  <a:spcAft>
                    <a:spcPct val="0"/>
                  </a:spcAft>
                </a:pPr>
                <a:endParaRPr lang="en-US" sz="2400" dirty="0">
                  <a:solidFill>
                    <a:prstClr val="black"/>
                  </a:solidFill>
                  <a:latin typeface="Times New Roman" pitchFamily="18" charset="0"/>
                  <a:cs typeface="B Roya" panose="00000400000000000000" pitchFamily="2" charset="-78"/>
                </a:endParaRPr>
              </a:p>
            </p:txBody>
          </p:sp>
        </p:grpSp>
        <p:sp>
          <p:nvSpPr>
            <p:cNvPr id="9" name="Rectangle 8"/>
            <p:cNvSpPr/>
            <p:nvPr/>
          </p:nvSpPr>
          <p:spPr>
            <a:xfrm>
              <a:off x="1803043" y="1785955"/>
              <a:ext cx="6970878" cy="498924"/>
            </a:xfrm>
            <a:prstGeom prst="rect">
              <a:avLst/>
            </a:prstGeom>
          </p:spPr>
          <p:txBody>
            <a:bodyPr wrap="square">
              <a:spAutoFit/>
            </a:bodyPr>
            <a:lstStyle/>
            <a:p>
              <a:pPr eaLnBrk="0" fontAlgn="base" hangingPunct="0">
                <a:lnSpc>
                  <a:spcPct val="107000"/>
                </a:lnSpc>
                <a:spcAft>
                  <a:spcPts val="800"/>
                </a:spcAft>
                <a:tabLst>
                  <a:tab pos="4084955" algn="l"/>
                </a:tabLst>
              </a:pP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از اصول مورد نظر در طراحی و برنامه ریزی منطقه </a:t>
              </a: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اصفهان: </a:t>
              </a:r>
              <a:r>
                <a:rPr lang="fa-IR" dirty="0">
                  <a:solidFill>
                    <a:srgbClr val="C00000"/>
                  </a:solidFill>
                  <a:latin typeface="Calibri" panose="020F0502020204030204" pitchFamily="34" charset="0"/>
                  <a:ea typeface="Calibri" panose="020F0502020204030204" pitchFamily="34" charset="0"/>
                  <a:cs typeface="B Roya" panose="00000400000000000000" pitchFamily="2" charset="-78"/>
                </a:rPr>
                <a:t>ایجاد یک سیستم منطقی و پایدار </a:t>
              </a:r>
              <a:r>
                <a:rPr lang="fa-IR" dirty="0">
                  <a:solidFill>
                    <a:srgbClr val="C00000"/>
                  </a:solidFill>
                  <a:latin typeface="Calibri" panose="020F0502020204030204" pitchFamily="34" charset="0"/>
                  <a:ea typeface="Calibri" panose="020F0502020204030204" pitchFamily="34" charset="0"/>
                  <a:cs typeface="B Roya" panose="00000400000000000000" pitchFamily="2" charset="-78"/>
                </a:rPr>
                <a:t>اسکان</a:t>
              </a:r>
            </a:p>
            <a:p>
              <a:pPr eaLnBrk="0" fontAlgn="base" hangingPunct="0">
                <a:lnSpc>
                  <a:spcPct val="107000"/>
                </a:lnSpc>
                <a:spcAft>
                  <a:spcPts val="800"/>
                </a:spcAft>
                <a:tabLst>
                  <a:tab pos="4084955" algn="l"/>
                </a:tabLst>
              </a:pPr>
              <a:r>
                <a:rPr lang="fa-IR" dirty="0">
                  <a:solidFill>
                    <a:srgbClr val="C00000"/>
                  </a:solidFill>
                  <a:latin typeface="Calibri" panose="020F0502020204030204" pitchFamily="34" charset="0"/>
                  <a:ea typeface="Calibri" panose="020F0502020204030204" pitchFamily="34" charset="0"/>
                  <a:cs typeface="B Roya" panose="00000400000000000000" pitchFamily="2" charset="-78"/>
                </a:rPr>
                <a:t> </a:t>
              </a:r>
              <a:r>
                <a:rPr lang="fa-IR" dirty="0">
                  <a:solidFill>
                    <a:srgbClr val="C00000"/>
                  </a:solidFill>
                  <a:latin typeface="Calibri" panose="020F0502020204030204" pitchFamily="34" charset="0"/>
                  <a:ea typeface="Calibri" panose="020F0502020204030204" pitchFamily="34" charset="0"/>
                  <a:cs typeface="B Roya" panose="00000400000000000000" pitchFamily="2" charset="-78"/>
                </a:rPr>
                <a:t>جمعیت </a:t>
              </a:r>
              <a:r>
                <a:rPr lang="fa-IR" dirty="0">
                  <a:solidFill>
                    <a:srgbClr val="C00000"/>
                  </a:solidFill>
                  <a:latin typeface="Calibri" panose="020F0502020204030204" pitchFamily="34" charset="0"/>
                  <a:ea typeface="Calibri" panose="020F0502020204030204" pitchFamily="34" charset="0"/>
                  <a:cs typeface="B Roya" panose="00000400000000000000" pitchFamily="2" charset="-78"/>
                </a:rPr>
                <a:t>در منطقه</a:t>
              </a:r>
              <a:endParaRPr lang="en-US" sz="1400" dirty="0">
                <a:solidFill>
                  <a:srgbClr val="C00000"/>
                </a:solidFill>
                <a:latin typeface="Calibri" panose="020F0502020204030204" pitchFamily="34" charset="0"/>
                <a:ea typeface="Calibri" panose="020F0502020204030204" pitchFamily="34" charset="0"/>
                <a:cs typeface="B Roya" panose="00000400000000000000" pitchFamily="2" charset="-78"/>
              </a:endParaRPr>
            </a:p>
          </p:txBody>
        </p:sp>
      </p:grpSp>
      <p:grpSp>
        <p:nvGrpSpPr>
          <p:cNvPr id="18" name="Group 17"/>
          <p:cNvGrpSpPr/>
          <p:nvPr/>
        </p:nvGrpSpPr>
        <p:grpSpPr>
          <a:xfrm>
            <a:off x="284114" y="3212510"/>
            <a:ext cx="8607621" cy="710892"/>
            <a:chOff x="356270" y="2793340"/>
            <a:chExt cx="8607621" cy="710892"/>
          </a:xfrm>
        </p:grpSpPr>
        <p:grpSp>
          <p:nvGrpSpPr>
            <p:cNvPr id="19" name="Group 18"/>
            <p:cNvGrpSpPr/>
            <p:nvPr/>
          </p:nvGrpSpPr>
          <p:grpSpPr>
            <a:xfrm>
              <a:off x="356270" y="2793340"/>
              <a:ext cx="8607621" cy="710892"/>
              <a:chOff x="401739" y="2868957"/>
              <a:chExt cx="8484016" cy="710892"/>
            </a:xfrm>
          </p:grpSpPr>
          <p:grpSp>
            <p:nvGrpSpPr>
              <p:cNvPr id="21" name="Group 20"/>
              <p:cNvGrpSpPr/>
              <p:nvPr/>
            </p:nvGrpSpPr>
            <p:grpSpPr>
              <a:xfrm>
                <a:off x="401739" y="2868957"/>
                <a:ext cx="8484016" cy="710892"/>
                <a:chOff x="481936" y="2493184"/>
                <a:chExt cx="8484016" cy="710892"/>
              </a:xfrm>
            </p:grpSpPr>
            <p:grpSp>
              <p:nvGrpSpPr>
                <p:cNvPr id="23" name="Group 22"/>
                <p:cNvGrpSpPr/>
                <p:nvPr/>
              </p:nvGrpSpPr>
              <p:grpSpPr>
                <a:xfrm>
                  <a:off x="481936" y="2493184"/>
                  <a:ext cx="8484016" cy="710892"/>
                  <a:chOff x="274129" y="4229525"/>
                  <a:chExt cx="6563366" cy="718349"/>
                </a:xfrm>
              </p:grpSpPr>
              <p:grpSp>
                <p:nvGrpSpPr>
                  <p:cNvPr id="25" name="Group 33"/>
                  <p:cNvGrpSpPr>
                    <a:grpSpLocks/>
                  </p:cNvGrpSpPr>
                  <p:nvPr/>
                </p:nvGrpSpPr>
                <p:grpSpPr bwMode="auto">
                  <a:xfrm>
                    <a:off x="274129" y="4229525"/>
                    <a:ext cx="6563366" cy="718349"/>
                    <a:chOff x="888" y="2879"/>
                    <a:chExt cx="2930" cy="393"/>
                  </a:xfrm>
                </p:grpSpPr>
                <p:sp>
                  <p:nvSpPr>
                    <p:cNvPr id="27" name="AutoShape 18"/>
                    <p:cNvSpPr>
                      <a:spLocks noChangeArrowheads="1"/>
                    </p:cNvSpPr>
                    <p:nvPr/>
                  </p:nvSpPr>
                  <p:spPr bwMode="gray">
                    <a:xfrm>
                      <a:off x="888" y="2895"/>
                      <a:ext cx="2928" cy="377"/>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sp>
                  <p:nvSpPr>
                    <p:cNvPr id="28" name="AutoShape 19"/>
                    <p:cNvSpPr>
                      <a:spLocks noChangeArrowheads="1"/>
                    </p:cNvSpPr>
                    <p:nvPr/>
                  </p:nvSpPr>
                  <p:spPr bwMode="gray">
                    <a:xfrm>
                      <a:off x="888" y="2879"/>
                      <a:ext cx="2930" cy="381"/>
                    </a:xfrm>
                    <a:prstGeom prst="roundRect">
                      <a:avLst>
                        <a:gd name="adj" fmla="val 50000"/>
                      </a:avLst>
                    </a:prstGeom>
                    <a:gradFill rotWithShape="1">
                      <a:gsLst>
                        <a:gs pos="0">
                          <a:schemeClr val="folHlink"/>
                        </a:gs>
                        <a:gs pos="100000">
                          <a:schemeClr val="folHlink">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grpSp>
              <p:sp>
                <p:nvSpPr>
                  <p:cNvPr id="26" name="TextBox 25"/>
                  <p:cNvSpPr txBox="1"/>
                  <p:nvPr/>
                </p:nvSpPr>
                <p:spPr>
                  <a:xfrm>
                    <a:off x="487231" y="4376847"/>
                    <a:ext cx="6345784" cy="380090"/>
                  </a:xfrm>
                  <a:prstGeom prst="rect">
                    <a:avLst/>
                  </a:prstGeom>
                  <a:noFill/>
                </p:spPr>
                <p:txBody>
                  <a:bodyPr wrap="square" rtlCol="0">
                    <a:spAutoFit/>
                  </a:bodyPr>
                  <a:lstStyle/>
                  <a:p>
                    <a:pPr eaLnBrk="0" fontAlgn="base" hangingPunct="0">
                      <a:spcBef>
                        <a:spcPct val="0"/>
                      </a:spcBef>
                      <a:spcAft>
                        <a:spcPct val="0"/>
                      </a:spcAft>
                    </a:pPr>
                    <a:endParaRPr lang="en-US" dirty="0">
                      <a:solidFill>
                        <a:prstClr val="black"/>
                      </a:solidFill>
                      <a:latin typeface="Times New Roman" pitchFamily="18" charset="0"/>
                      <a:cs typeface="B Roya" panose="00000400000000000000" pitchFamily="2" charset="-78"/>
                    </a:endParaRPr>
                  </a:p>
                </p:txBody>
              </p:sp>
            </p:grpSp>
            <p:sp>
              <p:nvSpPr>
                <p:cNvPr id="24" name="Rectangle 23"/>
                <p:cNvSpPr/>
                <p:nvPr/>
              </p:nvSpPr>
              <p:spPr>
                <a:xfrm>
                  <a:off x="522227" y="2520535"/>
                  <a:ext cx="8229599" cy="369332"/>
                </a:xfrm>
                <a:prstGeom prst="rect">
                  <a:avLst/>
                </a:prstGeom>
              </p:spPr>
              <p:txBody>
                <a:bodyPr wrap="square">
                  <a:spAutoFit/>
                </a:bodyPr>
                <a:lstStyle/>
                <a:p>
                  <a:pPr eaLnBrk="0" fontAlgn="base" hangingPunct="0">
                    <a:spcBef>
                      <a:spcPct val="0"/>
                    </a:spcBef>
                    <a:spcAft>
                      <a:spcPct val="0"/>
                    </a:spcAft>
                  </a:pPr>
                  <a:endParaRPr lang="en-US" dirty="0">
                    <a:solidFill>
                      <a:prstClr val="black"/>
                    </a:solidFill>
                    <a:latin typeface="Times New Roman" pitchFamily="18" charset="0"/>
                  </a:endParaRPr>
                </a:p>
              </p:txBody>
            </p:sp>
          </p:grpSp>
          <p:sp>
            <p:nvSpPr>
              <p:cNvPr id="22" name="Rectangle 21"/>
              <p:cNvSpPr/>
              <p:nvPr/>
            </p:nvSpPr>
            <p:spPr>
              <a:xfrm>
                <a:off x="583372" y="2921125"/>
                <a:ext cx="8269890" cy="388696"/>
              </a:xfrm>
              <a:prstGeom prst="rect">
                <a:avLst/>
              </a:prstGeom>
            </p:spPr>
            <p:txBody>
              <a:bodyPr wrap="square">
                <a:spAutoFit/>
              </a:bodyPr>
              <a:lstStyle/>
              <a:p>
                <a:pPr eaLnBrk="0" fontAlgn="base" hangingPunct="0">
                  <a:lnSpc>
                    <a:spcPct val="107000"/>
                  </a:lnSpc>
                  <a:spcAft>
                    <a:spcPts val="800"/>
                  </a:spcAft>
                  <a:tabLst>
                    <a:tab pos="4084955" algn="l"/>
                  </a:tabLst>
                </a:pP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 </a:t>
                </a:r>
                <a:endParaRPr lang="en-US" sz="1100" dirty="0">
                  <a:solidFill>
                    <a:prstClr val="black"/>
                  </a:solidFill>
                  <a:latin typeface="Calibri" panose="020F0502020204030204" pitchFamily="34" charset="0"/>
                  <a:ea typeface="Calibri" panose="020F0502020204030204" pitchFamily="34" charset="0"/>
                  <a:cs typeface="Arial" panose="020B0604020202020204" pitchFamily="34" charset="0"/>
                </a:endParaRPr>
              </a:p>
            </p:txBody>
          </p:sp>
        </p:grpSp>
        <p:sp>
          <p:nvSpPr>
            <p:cNvPr id="20" name="Rectangle 19"/>
            <p:cNvSpPr/>
            <p:nvPr/>
          </p:nvSpPr>
          <p:spPr>
            <a:xfrm>
              <a:off x="496645" y="2811023"/>
              <a:ext cx="8290878" cy="646331"/>
            </a:xfrm>
            <a:prstGeom prst="rect">
              <a:avLst/>
            </a:prstGeom>
          </p:spPr>
          <p:txBody>
            <a:bodyPr wrap="square">
              <a:spAutoFit/>
            </a:bodyPr>
            <a:lstStyle/>
            <a:p>
              <a:pPr eaLnBrk="0" fontAlgn="base" hangingPunct="0">
                <a:spcBef>
                  <a:spcPct val="0"/>
                </a:spcBef>
                <a:spcAft>
                  <a:spcPct val="0"/>
                </a:spcAft>
              </a:pPr>
              <a:r>
                <a:rPr lang="fa-IR" dirty="0">
                  <a:solidFill>
                    <a:prstClr val="black"/>
                  </a:solidFill>
                  <a:latin typeface="Calibri" panose="020F0502020204030204" pitchFamily="34" charset="0"/>
                  <a:cs typeface="B Roya" panose="00000400000000000000" pitchFamily="2" charset="-78"/>
                </a:rPr>
                <a:t>طرح مجموعه </a:t>
              </a:r>
              <a:r>
                <a:rPr lang="fa-IR" dirty="0">
                  <a:solidFill>
                    <a:prstClr val="black"/>
                  </a:solidFill>
                  <a:latin typeface="Calibri" panose="020F0502020204030204" pitchFamily="34" charset="0"/>
                  <a:cs typeface="B Roya" panose="00000400000000000000" pitchFamily="2" charset="-78"/>
                </a:rPr>
                <a:t>شهری: ضریب پراکندگی جمعیت در سطح استان طی سال های 65، 75 و 85 به ترتیب 2، 9/1 و 2/1 بوده است </a:t>
              </a:r>
              <a:r>
                <a:rPr lang="fa-IR" dirty="0">
                  <a:solidFill>
                    <a:prstClr val="black"/>
                  </a:solidFill>
                  <a:latin typeface="Calibri" panose="020F0502020204030204" pitchFamily="34" charset="0"/>
                  <a:cs typeface="B Roya" panose="00000400000000000000" pitchFamily="2" charset="-78"/>
                </a:rPr>
                <a:t>.</a:t>
              </a:r>
              <a:endParaRPr lang="en-US" dirty="0">
                <a:solidFill>
                  <a:prstClr val="black"/>
                </a:solidFill>
                <a:latin typeface="Times New Roman" pitchFamily="18" charset="0"/>
                <a:cs typeface="B Roya" panose="00000400000000000000" pitchFamily="2" charset="-78"/>
              </a:endParaRPr>
            </a:p>
          </p:txBody>
        </p:sp>
      </p:grpSp>
      <p:grpSp>
        <p:nvGrpSpPr>
          <p:cNvPr id="29" name="Group 28"/>
          <p:cNvGrpSpPr/>
          <p:nvPr/>
        </p:nvGrpSpPr>
        <p:grpSpPr>
          <a:xfrm>
            <a:off x="1697076" y="5193969"/>
            <a:ext cx="5314181" cy="704555"/>
            <a:chOff x="1803043" y="1664556"/>
            <a:chExt cx="7170744" cy="722193"/>
          </a:xfrm>
        </p:grpSpPr>
        <p:grpSp>
          <p:nvGrpSpPr>
            <p:cNvPr id="30" name="Group 29"/>
            <p:cNvGrpSpPr/>
            <p:nvPr/>
          </p:nvGrpSpPr>
          <p:grpSpPr>
            <a:xfrm>
              <a:off x="2751270" y="1664556"/>
              <a:ext cx="6222517" cy="722193"/>
              <a:chOff x="164488" y="1636114"/>
              <a:chExt cx="8899550" cy="722193"/>
            </a:xfrm>
          </p:grpSpPr>
          <p:grpSp>
            <p:nvGrpSpPr>
              <p:cNvPr id="32" name="Group 31"/>
              <p:cNvGrpSpPr/>
              <p:nvPr/>
            </p:nvGrpSpPr>
            <p:grpSpPr>
              <a:xfrm>
                <a:off x="164488" y="1661794"/>
                <a:ext cx="8899550" cy="696513"/>
                <a:chOff x="265047" y="1296996"/>
                <a:chExt cx="8686404" cy="623887"/>
              </a:xfrm>
            </p:grpSpPr>
            <p:grpSp>
              <p:nvGrpSpPr>
                <p:cNvPr id="34" name="Group 33"/>
                <p:cNvGrpSpPr/>
                <p:nvPr/>
              </p:nvGrpSpPr>
              <p:grpSpPr>
                <a:xfrm>
                  <a:off x="328484" y="1296996"/>
                  <a:ext cx="8622967" cy="623887"/>
                  <a:chOff x="4937473" y="1414028"/>
                  <a:chExt cx="4089864" cy="623887"/>
                </a:xfrm>
              </p:grpSpPr>
              <p:grpSp>
                <p:nvGrpSpPr>
                  <p:cNvPr id="36" name="Group 31"/>
                  <p:cNvGrpSpPr>
                    <a:grpSpLocks/>
                  </p:cNvGrpSpPr>
                  <p:nvPr/>
                </p:nvGrpSpPr>
                <p:grpSpPr bwMode="auto">
                  <a:xfrm>
                    <a:off x="4937473" y="1414028"/>
                    <a:ext cx="4089864" cy="623887"/>
                    <a:chOff x="880" y="1279"/>
                    <a:chExt cx="2930" cy="393"/>
                  </a:xfrm>
                </p:grpSpPr>
                <p:sp>
                  <p:nvSpPr>
                    <p:cNvPr id="38" name="AutoShape 6"/>
                    <p:cNvSpPr>
                      <a:spLocks noChangeArrowheads="1"/>
                    </p:cNvSpPr>
                    <p:nvPr/>
                  </p:nvSpPr>
                  <p:spPr bwMode="gray">
                    <a:xfrm>
                      <a:off x="880" y="1295"/>
                      <a:ext cx="2928" cy="377"/>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sp>
                  <p:nvSpPr>
                    <p:cNvPr id="39" name="AutoShape 7"/>
                    <p:cNvSpPr>
                      <a:spLocks noChangeArrowheads="1"/>
                    </p:cNvSpPr>
                    <p:nvPr/>
                  </p:nvSpPr>
                  <p:spPr bwMode="gray">
                    <a:xfrm>
                      <a:off x="880" y="1279"/>
                      <a:ext cx="2930" cy="381"/>
                    </a:xfrm>
                    <a:prstGeom prst="roundRect">
                      <a:avLst>
                        <a:gd name="adj" fmla="val 50000"/>
                      </a:avLst>
                    </a:prstGeom>
                    <a:gradFill rotWithShape="1">
                      <a:gsLst>
                        <a:gs pos="0">
                          <a:schemeClr val="bg2"/>
                        </a:gs>
                        <a:gs pos="100000">
                          <a:schemeClr val="bg2">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grpSp>
              <p:sp>
                <p:nvSpPr>
                  <p:cNvPr id="37" name="Rectangle 36"/>
                  <p:cNvSpPr/>
                  <p:nvPr/>
                </p:nvSpPr>
                <p:spPr>
                  <a:xfrm>
                    <a:off x="8779054" y="1519210"/>
                    <a:ext cx="99956" cy="369332"/>
                  </a:xfrm>
                  <a:prstGeom prst="rect">
                    <a:avLst/>
                  </a:prstGeom>
                </p:spPr>
                <p:txBody>
                  <a:bodyPr wrap="none">
                    <a:spAutoFit/>
                  </a:bodyPr>
                  <a:lstStyle/>
                  <a:p>
                    <a:pPr eaLnBrk="0" fontAlgn="base" hangingPunct="0">
                      <a:spcBef>
                        <a:spcPct val="0"/>
                      </a:spcBef>
                      <a:spcAft>
                        <a:spcPct val="0"/>
                      </a:spcAft>
                    </a:pPr>
                    <a:endParaRPr lang="fa-IR" dirty="0">
                      <a:solidFill>
                        <a:prstClr val="black"/>
                      </a:solidFill>
                      <a:latin typeface="Times New Roman" pitchFamily="18" charset="0"/>
                      <a:cs typeface="B Roya" panose="00000400000000000000" pitchFamily="2" charset="-78"/>
                    </a:endParaRPr>
                  </a:p>
                </p:txBody>
              </p:sp>
            </p:grpSp>
            <p:sp>
              <p:nvSpPr>
                <p:cNvPr id="35" name="Rectangle 34"/>
                <p:cNvSpPr/>
                <p:nvPr/>
              </p:nvSpPr>
              <p:spPr>
                <a:xfrm>
                  <a:off x="265047" y="1402178"/>
                  <a:ext cx="8575275" cy="369332"/>
                </a:xfrm>
                <a:prstGeom prst="rect">
                  <a:avLst/>
                </a:prstGeom>
              </p:spPr>
              <p:txBody>
                <a:bodyPr wrap="square">
                  <a:spAutoFit/>
                </a:bodyPr>
                <a:lstStyle/>
                <a:p>
                  <a:pPr eaLnBrk="0" fontAlgn="base" hangingPunct="0">
                    <a:spcBef>
                      <a:spcPct val="0"/>
                    </a:spcBef>
                    <a:spcAft>
                      <a:spcPct val="0"/>
                    </a:spcAft>
                  </a:pPr>
                  <a:endParaRPr lang="en-US" dirty="0">
                    <a:solidFill>
                      <a:prstClr val="black"/>
                    </a:solidFill>
                    <a:latin typeface="Times New Roman" pitchFamily="18" charset="0"/>
                    <a:cs typeface="B Roya" panose="00000400000000000000" pitchFamily="2" charset="-78"/>
                  </a:endParaRPr>
                </a:p>
              </p:txBody>
            </p:sp>
          </p:grpSp>
          <p:sp>
            <p:nvSpPr>
              <p:cNvPr id="33" name="Rectangle 32"/>
              <p:cNvSpPr/>
              <p:nvPr/>
            </p:nvSpPr>
            <p:spPr>
              <a:xfrm>
                <a:off x="223455" y="1636114"/>
                <a:ext cx="8748686" cy="461665"/>
              </a:xfrm>
              <a:prstGeom prst="rect">
                <a:avLst/>
              </a:prstGeom>
            </p:spPr>
            <p:txBody>
              <a:bodyPr wrap="square">
                <a:spAutoFit/>
              </a:bodyPr>
              <a:lstStyle/>
              <a:p>
                <a:pPr eaLnBrk="0" fontAlgn="base" hangingPunct="0">
                  <a:spcBef>
                    <a:spcPct val="0"/>
                  </a:spcBef>
                  <a:spcAft>
                    <a:spcPct val="0"/>
                  </a:spcAft>
                </a:pPr>
                <a:endParaRPr lang="en-US" sz="2400" dirty="0">
                  <a:solidFill>
                    <a:prstClr val="black"/>
                  </a:solidFill>
                  <a:latin typeface="Times New Roman" pitchFamily="18" charset="0"/>
                  <a:cs typeface="B Roya" panose="00000400000000000000" pitchFamily="2" charset="-78"/>
                </a:endParaRPr>
              </a:p>
            </p:txBody>
          </p:sp>
        </p:grpSp>
        <p:sp>
          <p:nvSpPr>
            <p:cNvPr id="31" name="Rectangle 30"/>
            <p:cNvSpPr/>
            <p:nvPr/>
          </p:nvSpPr>
          <p:spPr>
            <a:xfrm>
              <a:off x="1803043" y="1785955"/>
              <a:ext cx="6970878" cy="342140"/>
            </a:xfrm>
            <a:prstGeom prst="rect">
              <a:avLst/>
            </a:prstGeom>
          </p:spPr>
          <p:txBody>
            <a:bodyPr wrap="square">
              <a:spAutoFit/>
            </a:bodyPr>
            <a:lstStyle/>
            <a:p>
              <a:pPr eaLnBrk="0" fontAlgn="base" hangingPunct="0">
                <a:lnSpc>
                  <a:spcPct val="107000"/>
                </a:lnSpc>
                <a:spcAft>
                  <a:spcPts val="800"/>
                </a:spcAft>
                <a:tabLst>
                  <a:tab pos="4084955" algn="l"/>
                </a:tabLst>
              </a:pP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پراکنش همگن‌تر جمعیت در نقاط روستایی نسبت به قبل</a:t>
              </a:r>
              <a:endParaRPr lang="en-US" sz="1400" dirty="0">
                <a:solidFill>
                  <a:srgbClr val="C00000"/>
                </a:solidFill>
                <a:latin typeface="Calibri" panose="020F0502020204030204" pitchFamily="34" charset="0"/>
                <a:ea typeface="Calibri" panose="020F0502020204030204" pitchFamily="34" charset="0"/>
                <a:cs typeface="B Roya" panose="00000400000000000000" pitchFamily="2" charset="-78"/>
              </a:endParaRPr>
            </a:p>
          </p:txBody>
        </p:sp>
      </p:grpSp>
      <p:sp>
        <p:nvSpPr>
          <p:cNvPr id="2" name="Down Arrow 1"/>
          <p:cNvSpPr/>
          <p:nvPr/>
        </p:nvSpPr>
        <p:spPr bwMode="auto">
          <a:xfrm>
            <a:off x="4223823" y="4198513"/>
            <a:ext cx="722325" cy="811369"/>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l" rtl="0" eaLnBrk="0" fontAlgn="base" hangingPunct="0">
              <a:spcBef>
                <a:spcPct val="0"/>
              </a:spcBef>
              <a:spcAft>
                <a:spcPct val="0"/>
              </a:spcAft>
            </a:pPr>
            <a:endParaRPr lang="en-US">
              <a:solidFill>
                <a:prstClr val="black"/>
              </a:solidFill>
              <a:latin typeface="Times New Roman" pitchFamily="18" charset="0"/>
            </a:endParaRPr>
          </a:p>
        </p:txBody>
      </p:sp>
    </p:spTree>
    <p:extLst>
      <p:ext uri="{BB962C8B-B14F-4D97-AF65-F5344CB8AC3E}">
        <p14:creationId xmlns:p14="http://schemas.microsoft.com/office/powerpoint/2010/main" val="3270440470"/>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fade">
                                      <p:cBhvr>
                                        <p:cTn id="12" dur="500"/>
                                        <p:tgtEl>
                                          <p:spTgt spid="1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fade">
                                      <p:cBhvr>
                                        <p:cTn id="1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09094" y="154546"/>
            <a:ext cx="7414322" cy="461665"/>
          </a:xfrm>
          <a:prstGeom prst="rect">
            <a:avLst/>
          </a:prstGeom>
          <a:noFill/>
        </p:spPr>
        <p:txBody>
          <a:bodyPr wrap="square" rtlCol="0">
            <a:spAutoFit/>
          </a:bodyPr>
          <a:lstStyle/>
          <a:p>
            <a:pPr eaLnBrk="0" fontAlgn="base" hangingPunct="0">
              <a:spcBef>
                <a:spcPct val="0"/>
              </a:spcBef>
              <a:spcAft>
                <a:spcPct val="0"/>
              </a:spcAft>
            </a:pPr>
            <a:r>
              <a:rPr lang="fa-IR" sz="2400" dirty="0">
                <a:solidFill>
                  <a:prstClr val="white"/>
                </a:solidFill>
                <a:latin typeface="Times New Roman" pitchFamily="18" charset="0"/>
                <a:cs typeface="B Titr" panose="00000700000000000000" pitchFamily="2" charset="-78"/>
              </a:rPr>
              <a:t>ارزیابی روند شهرنشینی</a:t>
            </a:r>
            <a:endParaRPr lang="en-US" sz="2400" dirty="0">
              <a:solidFill>
                <a:prstClr val="white"/>
              </a:solidFill>
              <a:latin typeface="Times New Roman" pitchFamily="18" charset="0"/>
              <a:cs typeface="B Titr" panose="00000700000000000000" pitchFamily="2" charset="-78"/>
            </a:endParaRPr>
          </a:p>
        </p:txBody>
      </p:sp>
      <p:grpSp>
        <p:nvGrpSpPr>
          <p:cNvPr id="7" name="Group 6"/>
          <p:cNvGrpSpPr/>
          <p:nvPr/>
        </p:nvGrpSpPr>
        <p:grpSpPr>
          <a:xfrm>
            <a:off x="1184568" y="1549248"/>
            <a:ext cx="7773448" cy="1140128"/>
            <a:chOff x="2751270" y="1664556"/>
            <a:chExt cx="6222517" cy="722193"/>
          </a:xfrm>
        </p:grpSpPr>
        <p:grpSp>
          <p:nvGrpSpPr>
            <p:cNvPr id="8" name="Group 7"/>
            <p:cNvGrpSpPr/>
            <p:nvPr/>
          </p:nvGrpSpPr>
          <p:grpSpPr>
            <a:xfrm>
              <a:off x="2751270" y="1664556"/>
              <a:ext cx="6222517" cy="722193"/>
              <a:chOff x="164488" y="1636114"/>
              <a:chExt cx="8899550" cy="722193"/>
            </a:xfrm>
          </p:grpSpPr>
          <p:grpSp>
            <p:nvGrpSpPr>
              <p:cNvPr id="10" name="Group 9"/>
              <p:cNvGrpSpPr/>
              <p:nvPr/>
            </p:nvGrpSpPr>
            <p:grpSpPr>
              <a:xfrm>
                <a:off x="164488" y="1661794"/>
                <a:ext cx="8899550" cy="696513"/>
                <a:chOff x="265047" y="1296996"/>
                <a:chExt cx="8686404" cy="623887"/>
              </a:xfrm>
            </p:grpSpPr>
            <p:grpSp>
              <p:nvGrpSpPr>
                <p:cNvPr id="12" name="Group 11"/>
                <p:cNvGrpSpPr/>
                <p:nvPr/>
              </p:nvGrpSpPr>
              <p:grpSpPr>
                <a:xfrm>
                  <a:off x="328484" y="1296996"/>
                  <a:ext cx="8622967" cy="623887"/>
                  <a:chOff x="4937473" y="1414028"/>
                  <a:chExt cx="4089864" cy="623887"/>
                </a:xfrm>
              </p:grpSpPr>
              <p:grpSp>
                <p:nvGrpSpPr>
                  <p:cNvPr id="14" name="Group 31"/>
                  <p:cNvGrpSpPr>
                    <a:grpSpLocks/>
                  </p:cNvGrpSpPr>
                  <p:nvPr/>
                </p:nvGrpSpPr>
                <p:grpSpPr bwMode="auto">
                  <a:xfrm>
                    <a:off x="4937473" y="1414028"/>
                    <a:ext cx="4089864" cy="623887"/>
                    <a:chOff x="880" y="1279"/>
                    <a:chExt cx="2930" cy="393"/>
                  </a:xfrm>
                </p:grpSpPr>
                <p:sp>
                  <p:nvSpPr>
                    <p:cNvPr id="16" name="AutoShape 6"/>
                    <p:cNvSpPr>
                      <a:spLocks noChangeArrowheads="1"/>
                    </p:cNvSpPr>
                    <p:nvPr/>
                  </p:nvSpPr>
                  <p:spPr bwMode="gray">
                    <a:xfrm>
                      <a:off x="880" y="1295"/>
                      <a:ext cx="2928" cy="377"/>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sp>
                  <p:nvSpPr>
                    <p:cNvPr id="17" name="AutoShape 7"/>
                    <p:cNvSpPr>
                      <a:spLocks noChangeArrowheads="1"/>
                    </p:cNvSpPr>
                    <p:nvPr/>
                  </p:nvSpPr>
                  <p:spPr bwMode="gray">
                    <a:xfrm>
                      <a:off x="880" y="1279"/>
                      <a:ext cx="2930" cy="381"/>
                    </a:xfrm>
                    <a:prstGeom prst="roundRect">
                      <a:avLst>
                        <a:gd name="adj" fmla="val 50000"/>
                      </a:avLst>
                    </a:prstGeom>
                    <a:gradFill rotWithShape="1">
                      <a:gsLst>
                        <a:gs pos="0">
                          <a:schemeClr val="bg2"/>
                        </a:gs>
                        <a:gs pos="100000">
                          <a:schemeClr val="bg2">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grpSp>
              <p:sp>
                <p:nvSpPr>
                  <p:cNvPr id="15" name="Rectangle 14"/>
                  <p:cNvSpPr/>
                  <p:nvPr/>
                </p:nvSpPr>
                <p:spPr>
                  <a:xfrm>
                    <a:off x="8779054" y="1519210"/>
                    <a:ext cx="99956" cy="369332"/>
                  </a:xfrm>
                  <a:prstGeom prst="rect">
                    <a:avLst/>
                  </a:prstGeom>
                </p:spPr>
                <p:txBody>
                  <a:bodyPr wrap="none">
                    <a:spAutoFit/>
                  </a:bodyPr>
                  <a:lstStyle/>
                  <a:p>
                    <a:pPr eaLnBrk="0" fontAlgn="base" hangingPunct="0">
                      <a:spcBef>
                        <a:spcPct val="0"/>
                      </a:spcBef>
                      <a:spcAft>
                        <a:spcPct val="0"/>
                      </a:spcAft>
                    </a:pPr>
                    <a:endParaRPr lang="fa-IR" dirty="0">
                      <a:solidFill>
                        <a:prstClr val="black"/>
                      </a:solidFill>
                      <a:latin typeface="Times New Roman" pitchFamily="18" charset="0"/>
                      <a:cs typeface="B Roya" panose="00000400000000000000" pitchFamily="2" charset="-78"/>
                    </a:endParaRPr>
                  </a:p>
                </p:txBody>
              </p:sp>
            </p:grpSp>
            <p:sp>
              <p:nvSpPr>
                <p:cNvPr id="13" name="Rectangle 12"/>
                <p:cNvSpPr/>
                <p:nvPr/>
              </p:nvSpPr>
              <p:spPr>
                <a:xfrm>
                  <a:off x="265047" y="1402178"/>
                  <a:ext cx="8575275" cy="369332"/>
                </a:xfrm>
                <a:prstGeom prst="rect">
                  <a:avLst/>
                </a:prstGeom>
              </p:spPr>
              <p:txBody>
                <a:bodyPr wrap="square">
                  <a:spAutoFit/>
                </a:bodyPr>
                <a:lstStyle/>
                <a:p>
                  <a:pPr eaLnBrk="0" fontAlgn="base" hangingPunct="0">
                    <a:spcBef>
                      <a:spcPct val="0"/>
                    </a:spcBef>
                    <a:spcAft>
                      <a:spcPct val="0"/>
                    </a:spcAft>
                  </a:pPr>
                  <a:endParaRPr lang="en-US" dirty="0">
                    <a:solidFill>
                      <a:prstClr val="black"/>
                    </a:solidFill>
                    <a:latin typeface="Times New Roman" pitchFamily="18" charset="0"/>
                    <a:cs typeface="B Roya" panose="00000400000000000000" pitchFamily="2" charset="-78"/>
                  </a:endParaRPr>
                </a:p>
              </p:txBody>
            </p:sp>
          </p:grpSp>
          <p:sp>
            <p:nvSpPr>
              <p:cNvPr id="11" name="Rectangle 10"/>
              <p:cNvSpPr/>
              <p:nvPr/>
            </p:nvSpPr>
            <p:spPr>
              <a:xfrm>
                <a:off x="223455" y="1636114"/>
                <a:ext cx="8748686" cy="461665"/>
              </a:xfrm>
              <a:prstGeom prst="rect">
                <a:avLst/>
              </a:prstGeom>
            </p:spPr>
            <p:txBody>
              <a:bodyPr wrap="square">
                <a:spAutoFit/>
              </a:bodyPr>
              <a:lstStyle/>
              <a:p>
                <a:pPr eaLnBrk="0" fontAlgn="base" hangingPunct="0">
                  <a:spcBef>
                    <a:spcPct val="0"/>
                  </a:spcBef>
                  <a:spcAft>
                    <a:spcPct val="0"/>
                  </a:spcAft>
                </a:pPr>
                <a:endParaRPr lang="en-US" sz="2400" dirty="0">
                  <a:solidFill>
                    <a:prstClr val="black"/>
                  </a:solidFill>
                  <a:latin typeface="Times New Roman" pitchFamily="18" charset="0"/>
                  <a:cs typeface="B Roya" panose="00000400000000000000" pitchFamily="2" charset="-78"/>
                </a:endParaRPr>
              </a:p>
            </p:txBody>
          </p:sp>
        </p:grpSp>
        <p:sp>
          <p:nvSpPr>
            <p:cNvPr id="9" name="Rectangle 8"/>
            <p:cNvSpPr/>
            <p:nvPr/>
          </p:nvSpPr>
          <p:spPr>
            <a:xfrm>
              <a:off x="2885522" y="1785955"/>
              <a:ext cx="5888398" cy="433938"/>
            </a:xfrm>
            <a:prstGeom prst="rect">
              <a:avLst/>
            </a:prstGeom>
          </p:spPr>
          <p:txBody>
            <a:bodyPr wrap="square">
              <a:spAutoFit/>
            </a:bodyPr>
            <a:lstStyle/>
            <a:p>
              <a:pPr eaLnBrk="0" fontAlgn="base" hangingPunct="0">
                <a:lnSpc>
                  <a:spcPct val="107000"/>
                </a:lnSpc>
                <a:spcAft>
                  <a:spcPts val="800"/>
                </a:spcAft>
                <a:tabLst>
                  <a:tab pos="4084955" algn="l"/>
                </a:tabLst>
              </a:pP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برنامه ریزان طرح منطقه اصفهان اسکان بخشی از جمعیت شهری منطقه را در نقاط مسکونی روستایی و نقاط مسکونی با عملکرد غالب کشاورزی پیشنهاد داده اند.</a:t>
              </a:r>
              <a:endParaRPr lang="en-US" sz="1400" dirty="0">
                <a:solidFill>
                  <a:srgbClr val="C00000"/>
                </a:solidFill>
                <a:latin typeface="Calibri" panose="020F0502020204030204" pitchFamily="34" charset="0"/>
                <a:ea typeface="Calibri" panose="020F0502020204030204" pitchFamily="34" charset="0"/>
                <a:cs typeface="B Roya" panose="00000400000000000000" pitchFamily="2" charset="-78"/>
              </a:endParaRPr>
            </a:p>
          </p:txBody>
        </p:sp>
      </p:grpSp>
      <p:grpSp>
        <p:nvGrpSpPr>
          <p:cNvPr id="18" name="Group 17"/>
          <p:cNvGrpSpPr/>
          <p:nvPr/>
        </p:nvGrpSpPr>
        <p:grpSpPr>
          <a:xfrm>
            <a:off x="284114" y="3212510"/>
            <a:ext cx="8607621" cy="1027032"/>
            <a:chOff x="356270" y="2793340"/>
            <a:chExt cx="8607621" cy="710892"/>
          </a:xfrm>
        </p:grpSpPr>
        <p:grpSp>
          <p:nvGrpSpPr>
            <p:cNvPr id="19" name="Group 18"/>
            <p:cNvGrpSpPr/>
            <p:nvPr/>
          </p:nvGrpSpPr>
          <p:grpSpPr>
            <a:xfrm>
              <a:off x="356270" y="2793340"/>
              <a:ext cx="8607621" cy="710892"/>
              <a:chOff x="401739" y="2868957"/>
              <a:chExt cx="8484016" cy="710892"/>
            </a:xfrm>
          </p:grpSpPr>
          <p:grpSp>
            <p:nvGrpSpPr>
              <p:cNvPr id="21" name="Group 20"/>
              <p:cNvGrpSpPr/>
              <p:nvPr/>
            </p:nvGrpSpPr>
            <p:grpSpPr>
              <a:xfrm>
                <a:off x="401739" y="2868957"/>
                <a:ext cx="8484016" cy="710892"/>
                <a:chOff x="481936" y="2493184"/>
                <a:chExt cx="8484016" cy="710892"/>
              </a:xfrm>
            </p:grpSpPr>
            <p:grpSp>
              <p:nvGrpSpPr>
                <p:cNvPr id="23" name="Group 22"/>
                <p:cNvGrpSpPr/>
                <p:nvPr/>
              </p:nvGrpSpPr>
              <p:grpSpPr>
                <a:xfrm>
                  <a:off x="481936" y="2493184"/>
                  <a:ext cx="8484016" cy="710892"/>
                  <a:chOff x="274129" y="4229525"/>
                  <a:chExt cx="6563366" cy="718349"/>
                </a:xfrm>
              </p:grpSpPr>
              <p:grpSp>
                <p:nvGrpSpPr>
                  <p:cNvPr id="25" name="Group 33"/>
                  <p:cNvGrpSpPr>
                    <a:grpSpLocks/>
                  </p:cNvGrpSpPr>
                  <p:nvPr/>
                </p:nvGrpSpPr>
                <p:grpSpPr bwMode="auto">
                  <a:xfrm>
                    <a:off x="274129" y="4229525"/>
                    <a:ext cx="6563366" cy="718349"/>
                    <a:chOff x="888" y="2879"/>
                    <a:chExt cx="2930" cy="393"/>
                  </a:xfrm>
                </p:grpSpPr>
                <p:sp>
                  <p:nvSpPr>
                    <p:cNvPr id="27" name="AutoShape 18"/>
                    <p:cNvSpPr>
                      <a:spLocks noChangeArrowheads="1"/>
                    </p:cNvSpPr>
                    <p:nvPr/>
                  </p:nvSpPr>
                  <p:spPr bwMode="gray">
                    <a:xfrm>
                      <a:off x="888" y="2895"/>
                      <a:ext cx="2928" cy="377"/>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sp>
                  <p:nvSpPr>
                    <p:cNvPr id="28" name="AutoShape 19"/>
                    <p:cNvSpPr>
                      <a:spLocks noChangeArrowheads="1"/>
                    </p:cNvSpPr>
                    <p:nvPr/>
                  </p:nvSpPr>
                  <p:spPr bwMode="gray">
                    <a:xfrm>
                      <a:off x="888" y="2879"/>
                      <a:ext cx="2930" cy="381"/>
                    </a:xfrm>
                    <a:prstGeom prst="roundRect">
                      <a:avLst>
                        <a:gd name="adj" fmla="val 50000"/>
                      </a:avLst>
                    </a:prstGeom>
                    <a:gradFill rotWithShape="1">
                      <a:gsLst>
                        <a:gs pos="0">
                          <a:schemeClr val="folHlink"/>
                        </a:gs>
                        <a:gs pos="100000">
                          <a:schemeClr val="folHlink">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grpSp>
              <p:sp>
                <p:nvSpPr>
                  <p:cNvPr id="26" name="TextBox 25"/>
                  <p:cNvSpPr txBox="1"/>
                  <p:nvPr/>
                </p:nvSpPr>
                <p:spPr>
                  <a:xfrm>
                    <a:off x="487231" y="4376847"/>
                    <a:ext cx="6345784" cy="380090"/>
                  </a:xfrm>
                  <a:prstGeom prst="rect">
                    <a:avLst/>
                  </a:prstGeom>
                  <a:noFill/>
                </p:spPr>
                <p:txBody>
                  <a:bodyPr wrap="square" rtlCol="0">
                    <a:spAutoFit/>
                  </a:bodyPr>
                  <a:lstStyle/>
                  <a:p>
                    <a:pPr eaLnBrk="0" fontAlgn="base" hangingPunct="0">
                      <a:spcBef>
                        <a:spcPct val="0"/>
                      </a:spcBef>
                      <a:spcAft>
                        <a:spcPct val="0"/>
                      </a:spcAft>
                    </a:pPr>
                    <a:endParaRPr lang="en-US" dirty="0">
                      <a:solidFill>
                        <a:prstClr val="black"/>
                      </a:solidFill>
                      <a:latin typeface="Times New Roman" pitchFamily="18" charset="0"/>
                      <a:cs typeface="B Roya" panose="00000400000000000000" pitchFamily="2" charset="-78"/>
                    </a:endParaRPr>
                  </a:p>
                </p:txBody>
              </p:sp>
            </p:grpSp>
            <p:sp>
              <p:nvSpPr>
                <p:cNvPr id="24" name="Rectangle 23"/>
                <p:cNvSpPr/>
                <p:nvPr/>
              </p:nvSpPr>
              <p:spPr>
                <a:xfrm>
                  <a:off x="522227" y="2520535"/>
                  <a:ext cx="8229599" cy="369332"/>
                </a:xfrm>
                <a:prstGeom prst="rect">
                  <a:avLst/>
                </a:prstGeom>
              </p:spPr>
              <p:txBody>
                <a:bodyPr wrap="square">
                  <a:spAutoFit/>
                </a:bodyPr>
                <a:lstStyle/>
                <a:p>
                  <a:pPr eaLnBrk="0" fontAlgn="base" hangingPunct="0">
                    <a:spcBef>
                      <a:spcPct val="0"/>
                    </a:spcBef>
                    <a:spcAft>
                      <a:spcPct val="0"/>
                    </a:spcAft>
                  </a:pPr>
                  <a:endParaRPr lang="en-US" dirty="0">
                    <a:solidFill>
                      <a:prstClr val="black"/>
                    </a:solidFill>
                    <a:latin typeface="Times New Roman" pitchFamily="18" charset="0"/>
                  </a:endParaRPr>
                </a:p>
              </p:txBody>
            </p:sp>
          </p:grpSp>
          <p:sp>
            <p:nvSpPr>
              <p:cNvPr id="22" name="Rectangle 21"/>
              <p:cNvSpPr/>
              <p:nvPr/>
            </p:nvSpPr>
            <p:spPr>
              <a:xfrm>
                <a:off x="583372" y="2921125"/>
                <a:ext cx="8269890" cy="388696"/>
              </a:xfrm>
              <a:prstGeom prst="rect">
                <a:avLst/>
              </a:prstGeom>
            </p:spPr>
            <p:txBody>
              <a:bodyPr wrap="square">
                <a:spAutoFit/>
              </a:bodyPr>
              <a:lstStyle/>
              <a:p>
                <a:pPr eaLnBrk="0" fontAlgn="base" hangingPunct="0">
                  <a:lnSpc>
                    <a:spcPct val="107000"/>
                  </a:lnSpc>
                  <a:spcAft>
                    <a:spcPts val="800"/>
                  </a:spcAft>
                  <a:tabLst>
                    <a:tab pos="4084955" algn="l"/>
                  </a:tabLst>
                </a:pP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 </a:t>
                </a:r>
                <a:endParaRPr lang="en-US" sz="1100" dirty="0">
                  <a:solidFill>
                    <a:prstClr val="black"/>
                  </a:solidFill>
                  <a:latin typeface="Calibri" panose="020F0502020204030204" pitchFamily="34" charset="0"/>
                  <a:ea typeface="Calibri" panose="020F0502020204030204" pitchFamily="34" charset="0"/>
                  <a:cs typeface="Arial" panose="020B0604020202020204" pitchFamily="34" charset="0"/>
                </a:endParaRPr>
              </a:p>
            </p:txBody>
          </p:sp>
        </p:grpSp>
        <p:sp>
          <p:nvSpPr>
            <p:cNvPr id="20" name="Rectangle 19"/>
            <p:cNvSpPr/>
            <p:nvPr/>
          </p:nvSpPr>
          <p:spPr>
            <a:xfrm>
              <a:off x="496645" y="2811023"/>
              <a:ext cx="8290878" cy="639111"/>
            </a:xfrm>
            <a:prstGeom prst="rect">
              <a:avLst/>
            </a:prstGeom>
          </p:spPr>
          <p:txBody>
            <a:bodyPr wrap="square">
              <a:spAutoFit/>
            </a:bodyPr>
            <a:lstStyle/>
            <a:p>
              <a:pPr algn="justLow" eaLnBrk="0" fontAlgn="base" hangingPunct="0">
                <a:spcBef>
                  <a:spcPct val="0"/>
                </a:spcBef>
                <a:spcAft>
                  <a:spcPct val="0"/>
                </a:spcAft>
              </a:pPr>
              <a:r>
                <a:rPr lang="fa-IR" dirty="0">
                  <a:solidFill>
                    <a:prstClr val="black"/>
                  </a:solidFill>
                  <a:latin typeface="Calibri" panose="020F0502020204030204" pitchFamily="34" charset="0"/>
                  <a:cs typeface="B Roya" panose="00000400000000000000" pitchFamily="2" charset="-78"/>
                </a:rPr>
                <a:t>ارقام مربوط به شهر نشيني در سطح شهرستان‌ها يك خصلت نسبتاً منحصر به فرد را در بخشي از منطقه اصفهان نشان مي‌دهد و آن </a:t>
              </a:r>
              <a:r>
                <a:rPr lang="fa-IR" dirty="0">
                  <a:solidFill>
                    <a:prstClr val="white"/>
                  </a:solidFill>
                  <a:latin typeface="Calibri" panose="020F0502020204030204" pitchFamily="34" charset="0"/>
                  <a:cs typeface="B Roya" panose="00000400000000000000" pitchFamily="2" charset="-78"/>
                </a:rPr>
                <a:t>بالا بودن نرخ اسكان در روستا</a:t>
              </a:r>
              <a:r>
                <a:rPr lang="fa-IR" dirty="0">
                  <a:solidFill>
                    <a:prstClr val="black"/>
                  </a:solidFill>
                  <a:latin typeface="Calibri" panose="020F0502020204030204" pitchFamily="34" charset="0"/>
                  <a:cs typeface="B Roya" panose="00000400000000000000" pitchFamily="2" charset="-78"/>
                </a:rPr>
                <a:t> در بخش هايي از </a:t>
              </a:r>
              <a:r>
                <a:rPr lang="fa-IR" dirty="0">
                  <a:solidFill>
                    <a:prstClr val="black"/>
                  </a:solidFill>
                  <a:latin typeface="Calibri" panose="020F0502020204030204" pitchFamily="34" charset="0"/>
                  <a:cs typeface="B Roya" panose="00000400000000000000" pitchFamily="2" charset="-78"/>
                </a:rPr>
                <a:t>منطقه از جمله شهرستان‌های فلاورجان، مبارکه، لنجان، میمه و برخوار </a:t>
              </a:r>
              <a:r>
                <a:rPr lang="fa-IR" dirty="0">
                  <a:solidFill>
                    <a:prstClr val="black"/>
                  </a:solidFill>
                  <a:latin typeface="Calibri" panose="020F0502020204030204" pitchFamily="34" charset="0"/>
                  <a:cs typeface="B Roya" panose="00000400000000000000" pitchFamily="2" charset="-78"/>
                </a:rPr>
                <a:t>است.</a:t>
              </a:r>
              <a:endParaRPr lang="en-US" dirty="0">
                <a:solidFill>
                  <a:prstClr val="black"/>
                </a:solidFill>
                <a:latin typeface="Times New Roman" pitchFamily="18" charset="0"/>
                <a:cs typeface="B Roya" panose="00000400000000000000" pitchFamily="2" charset="-78"/>
              </a:endParaRPr>
            </a:p>
          </p:txBody>
        </p:sp>
      </p:grpSp>
    </p:spTree>
    <p:extLst>
      <p:ext uri="{BB962C8B-B14F-4D97-AF65-F5344CB8AC3E}">
        <p14:creationId xmlns:p14="http://schemas.microsoft.com/office/powerpoint/2010/main" val="3889482936"/>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fade">
                                      <p:cBhvr>
                                        <p:cTn id="1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31" name="Rectangle 24"/>
          <p:cNvSpPr>
            <a:spLocks noChangeArrowheads="1"/>
          </p:cNvSpPr>
          <p:nvPr/>
        </p:nvSpPr>
        <p:spPr bwMode="gray">
          <a:xfrm>
            <a:off x="1937227" y="4679567"/>
            <a:ext cx="3633788" cy="403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fontAlgn="base">
              <a:spcBef>
                <a:spcPct val="0"/>
              </a:spcBef>
              <a:spcAft>
                <a:spcPct val="0"/>
              </a:spcAft>
            </a:pPr>
            <a:r>
              <a:rPr lang="en-US" altLang="ko-KR" sz="2200" b="1" dirty="0">
                <a:solidFill>
                  <a:prstClr val="white"/>
                </a:solidFill>
                <a:latin typeface="Verdana" pitchFamily="34" charset="0"/>
                <a:ea typeface="굴림" pitchFamily="50" charset="-127"/>
              </a:rPr>
              <a:t>4. Conclusion</a:t>
            </a:r>
          </a:p>
        </p:txBody>
      </p:sp>
      <p:sp>
        <p:nvSpPr>
          <p:cNvPr id="2" name="TextBox 1"/>
          <p:cNvSpPr txBox="1"/>
          <p:nvPr/>
        </p:nvSpPr>
        <p:spPr>
          <a:xfrm>
            <a:off x="2751270" y="202454"/>
            <a:ext cx="837127" cy="400110"/>
          </a:xfrm>
          <a:prstGeom prst="rect">
            <a:avLst/>
          </a:prstGeom>
          <a:noFill/>
        </p:spPr>
        <p:txBody>
          <a:bodyPr wrap="square" rtlCol="0">
            <a:spAutoFit/>
          </a:bodyPr>
          <a:lstStyle/>
          <a:p>
            <a:pPr algn="l" rtl="0" eaLnBrk="0" fontAlgn="base" hangingPunct="0">
              <a:spcBef>
                <a:spcPct val="0"/>
              </a:spcBef>
              <a:spcAft>
                <a:spcPct val="0"/>
              </a:spcAft>
            </a:pPr>
            <a:r>
              <a:rPr lang="fa-IR" sz="2000" dirty="0">
                <a:solidFill>
                  <a:prstClr val="black"/>
                </a:solidFill>
                <a:latin typeface="Times New Roman" pitchFamily="18" charset="0"/>
                <a:cs typeface="B Titr" panose="00000700000000000000" pitchFamily="2" charset="-78"/>
              </a:rPr>
              <a:t>شناخت</a:t>
            </a:r>
            <a:endParaRPr lang="en-US" sz="2000" dirty="0">
              <a:solidFill>
                <a:prstClr val="black"/>
              </a:solidFill>
              <a:latin typeface="Times New Roman" pitchFamily="18" charset="0"/>
              <a:cs typeface="B Titr" panose="00000700000000000000" pitchFamily="2" charset="-78"/>
            </a:endParaRPr>
          </a:p>
        </p:txBody>
      </p:sp>
      <p:sp>
        <p:nvSpPr>
          <p:cNvPr id="21" name="TextBox 20"/>
          <p:cNvSpPr txBox="1"/>
          <p:nvPr/>
        </p:nvSpPr>
        <p:spPr>
          <a:xfrm>
            <a:off x="1603537" y="202454"/>
            <a:ext cx="837127" cy="400110"/>
          </a:xfrm>
          <a:prstGeom prst="rect">
            <a:avLst/>
          </a:prstGeom>
          <a:noFill/>
        </p:spPr>
        <p:txBody>
          <a:bodyPr wrap="square" rtlCol="0">
            <a:spAutoFit/>
          </a:bodyPr>
          <a:lstStyle/>
          <a:p>
            <a:pPr algn="l" rtl="0" eaLnBrk="0" fontAlgn="base" hangingPunct="0">
              <a:spcBef>
                <a:spcPct val="0"/>
              </a:spcBef>
              <a:spcAft>
                <a:spcPct val="0"/>
              </a:spcAft>
            </a:pPr>
            <a:r>
              <a:rPr lang="fa-IR" sz="2000" dirty="0">
                <a:solidFill>
                  <a:prstClr val="black"/>
                </a:solidFill>
                <a:latin typeface="Times New Roman" pitchFamily="18" charset="0"/>
                <a:cs typeface="B Titr" panose="00000700000000000000" pitchFamily="2" charset="-78"/>
              </a:rPr>
              <a:t>تحلیل</a:t>
            </a:r>
            <a:endParaRPr lang="en-US" sz="2000" dirty="0">
              <a:solidFill>
                <a:prstClr val="black"/>
              </a:solidFill>
              <a:latin typeface="Times New Roman" pitchFamily="18" charset="0"/>
              <a:cs typeface="B Titr" panose="00000700000000000000" pitchFamily="2" charset="-78"/>
            </a:endParaRPr>
          </a:p>
        </p:txBody>
      </p:sp>
      <p:sp>
        <p:nvSpPr>
          <p:cNvPr id="22" name="TextBox 21"/>
          <p:cNvSpPr txBox="1"/>
          <p:nvPr/>
        </p:nvSpPr>
        <p:spPr>
          <a:xfrm>
            <a:off x="368682" y="189575"/>
            <a:ext cx="837127" cy="400110"/>
          </a:xfrm>
          <a:prstGeom prst="rect">
            <a:avLst/>
          </a:prstGeom>
          <a:noFill/>
        </p:spPr>
        <p:txBody>
          <a:bodyPr wrap="square" rtlCol="0">
            <a:spAutoFit/>
          </a:bodyPr>
          <a:lstStyle/>
          <a:p>
            <a:pPr algn="l" rtl="0" eaLnBrk="0" fontAlgn="base" hangingPunct="0">
              <a:spcBef>
                <a:spcPct val="0"/>
              </a:spcBef>
              <a:spcAft>
                <a:spcPct val="0"/>
              </a:spcAft>
            </a:pPr>
            <a:r>
              <a:rPr lang="fa-IR" sz="2000" dirty="0">
                <a:solidFill>
                  <a:prstClr val="black"/>
                </a:solidFill>
                <a:latin typeface="Times New Roman" pitchFamily="18" charset="0"/>
                <a:cs typeface="B Titr" panose="00000700000000000000" pitchFamily="2" charset="-78"/>
              </a:rPr>
              <a:t>طرح</a:t>
            </a:r>
            <a:endParaRPr lang="en-US" sz="2000" dirty="0">
              <a:solidFill>
                <a:prstClr val="black"/>
              </a:solidFill>
              <a:latin typeface="Times New Roman" pitchFamily="18" charset="0"/>
              <a:cs typeface="B Titr" panose="00000700000000000000" pitchFamily="2" charset="-78"/>
            </a:endParaRPr>
          </a:p>
        </p:txBody>
      </p:sp>
      <p:grpSp>
        <p:nvGrpSpPr>
          <p:cNvPr id="6" name="Group 5"/>
          <p:cNvGrpSpPr/>
          <p:nvPr/>
        </p:nvGrpSpPr>
        <p:grpSpPr>
          <a:xfrm>
            <a:off x="7162654" y="3163192"/>
            <a:ext cx="2163979" cy="623887"/>
            <a:chOff x="6997145" y="3273318"/>
            <a:chExt cx="2163979" cy="623887"/>
          </a:xfrm>
        </p:grpSpPr>
        <p:grpSp>
          <p:nvGrpSpPr>
            <p:cNvPr id="27" name="Group 32"/>
            <p:cNvGrpSpPr>
              <a:grpSpLocks/>
            </p:cNvGrpSpPr>
            <p:nvPr/>
          </p:nvGrpSpPr>
          <p:grpSpPr bwMode="auto">
            <a:xfrm>
              <a:off x="6997145" y="3273318"/>
              <a:ext cx="1841413" cy="623887"/>
              <a:chOff x="888" y="1807"/>
              <a:chExt cx="2930" cy="393"/>
            </a:xfrm>
          </p:grpSpPr>
          <p:sp>
            <p:nvSpPr>
              <p:cNvPr id="28" name="AutoShape 10"/>
              <p:cNvSpPr>
                <a:spLocks noChangeArrowheads="1"/>
              </p:cNvSpPr>
              <p:nvPr/>
            </p:nvSpPr>
            <p:spPr bwMode="gray">
              <a:xfrm>
                <a:off x="888" y="1823"/>
                <a:ext cx="2928" cy="377"/>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sp>
            <p:nvSpPr>
              <p:cNvPr id="29" name="AutoShape 11"/>
              <p:cNvSpPr>
                <a:spLocks noChangeArrowheads="1"/>
              </p:cNvSpPr>
              <p:nvPr/>
            </p:nvSpPr>
            <p:spPr bwMode="gray">
              <a:xfrm>
                <a:off x="888" y="1807"/>
                <a:ext cx="2930" cy="381"/>
              </a:xfrm>
              <a:prstGeom prst="roundRect">
                <a:avLst>
                  <a:gd name="adj" fmla="val 50000"/>
                </a:avLst>
              </a:prstGeom>
              <a:gradFill rotWithShape="1">
                <a:gsLst>
                  <a:gs pos="0">
                    <a:schemeClr val="folHlink"/>
                  </a:gs>
                  <a:gs pos="100000">
                    <a:schemeClr val="folHlink">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grpSp>
        <p:sp>
          <p:nvSpPr>
            <p:cNvPr id="3" name="TextBox 2"/>
            <p:cNvSpPr txBox="1"/>
            <p:nvPr/>
          </p:nvSpPr>
          <p:spPr>
            <a:xfrm>
              <a:off x="7010352" y="3391070"/>
              <a:ext cx="2150772" cy="369332"/>
            </a:xfrm>
            <a:prstGeom prst="rect">
              <a:avLst/>
            </a:prstGeom>
            <a:noFill/>
          </p:spPr>
          <p:txBody>
            <a:bodyPr wrap="square" rtlCol="0">
              <a:spAutoFit/>
            </a:bodyPr>
            <a:lstStyle/>
            <a:p>
              <a:pPr algn="l" rtl="0" eaLnBrk="0" fontAlgn="base" hangingPunct="0">
                <a:spcBef>
                  <a:spcPct val="0"/>
                </a:spcBef>
                <a:spcAft>
                  <a:spcPct val="0"/>
                </a:spcAft>
              </a:pPr>
              <a:r>
                <a:rPr lang="fa-IR" b="1" dirty="0">
                  <a:solidFill>
                    <a:prstClr val="black"/>
                  </a:solidFill>
                  <a:effectLst>
                    <a:outerShdw blurRad="38100" dist="38100" dir="2700000" algn="tl">
                      <a:srgbClr val="000000">
                        <a:alpha val="43137"/>
                      </a:srgbClr>
                    </a:outerShdw>
                  </a:effectLst>
                  <a:latin typeface="Times New Roman" pitchFamily="18" charset="0"/>
                  <a:cs typeface="B Homa" panose="00000400000000000000" pitchFamily="2" charset="-78"/>
                </a:rPr>
                <a:t>شناخت وضع موجود</a:t>
              </a:r>
              <a:endParaRPr lang="en-US" b="1" dirty="0">
                <a:solidFill>
                  <a:prstClr val="black"/>
                </a:solidFill>
                <a:effectLst>
                  <a:outerShdw blurRad="38100" dist="38100" dir="2700000" algn="tl">
                    <a:srgbClr val="000000">
                      <a:alpha val="43137"/>
                    </a:srgbClr>
                  </a:outerShdw>
                </a:effectLst>
                <a:latin typeface="Times New Roman" pitchFamily="18" charset="0"/>
                <a:cs typeface="B Homa" panose="00000400000000000000" pitchFamily="2" charset="-78"/>
              </a:endParaRPr>
            </a:p>
          </p:txBody>
        </p:sp>
      </p:grpSp>
      <p:grpSp>
        <p:nvGrpSpPr>
          <p:cNvPr id="5" name="Group 4"/>
          <p:cNvGrpSpPr/>
          <p:nvPr/>
        </p:nvGrpSpPr>
        <p:grpSpPr>
          <a:xfrm>
            <a:off x="4823762" y="3173095"/>
            <a:ext cx="2113086" cy="623887"/>
            <a:chOff x="4356477" y="3273318"/>
            <a:chExt cx="2264782" cy="623887"/>
          </a:xfrm>
        </p:grpSpPr>
        <p:grpSp>
          <p:nvGrpSpPr>
            <p:cNvPr id="39" name="Group 31"/>
            <p:cNvGrpSpPr>
              <a:grpSpLocks/>
            </p:cNvGrpSpPr>
            <p:nvPr/>
          </p:nvGrpSpPr>
          <p:grpSpPr bwMode="auto">
            <a:xfrm>
              <a:off x="4394432" y="3273318"/>
              <a:ext cx="2226827" cy="623887"/>
              <a:chOff x="880" y="1279"/>
              <a:chExt cx="2930" cy="393"/>
            </a:xfrm>
          </p:grpSpPr>
          <p:sp>
            <p:nvSpPr>
              <p:cNvPr id="40" name="AutoShape 6"/>
              <p:cNvSpPr>
                <a:spLocks noChangeArrowheads="1"/>
              </p:cNvSpPr>
              <p:nvPr/>
            </p:nvSpPr>
            <p:spPr bwMode="gray">
              <a:xfrm>
                <a:off x="880" y="1295"/>
                <a:ext cx="2928" cy="377"/>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sp>
            <p:nvSpPr>
              <p:cNvPr id="41" name="AutoShape 7"/>
              <p:cNvSpPr>
                <a:spLocks noChangeArrowheads="1"/>
              </p:cNvSpPr>
              <p:nvPr/>
            </p:nvSpPr>
            <p:spPr bwMode="gray">
              <a:xfrm>
                <a:off x="880" y="1279"/>
                <a:ext cx="2930" cy="381"/>
              </a:xfrm>
              <a:prstGeom prst="roundRect">
                <a:avLst>
                  <a:gd name="adj" fmla="val 50000"/>
                </a:avLst>
              </a:prstGeom>
              <a:gradFill rotWithShape="1">
                <a:gsLst>
                  <a:gs pos="0">
                    <a:schemeClr val="bg2"/>
                  </a:gs>
                  <a:gs pos="100000">
                    <a:schemeClr val="bg2">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grpSp>
        <p:sp>
          <p:nvSpPr>
            <p:cNvPr id="4" name="TextBox 3"/>
            <p:cNvSpPr txBox="1"/>
            <p:nvPr/>
          </p:nvSpPr>
          <p:spPr>
            <a:xfrm>
              <a:off x="4356477" y="3390693"/>
              <a:ext cx="2223363" cy="369332"/>
            </a:xfrm>
            <a:prstGeom prst="rect">
              <a:avLst/>
            </a:prstGeom>
            <a:noFill/>
          </p:spPr>
          <p:txBody>
            <a:bodyPr wrap="square" rtlCol="0">
              <a:spAutoFit/>
            </a:bodyPr>
            <a:lstStyle/>
            <a:p>
              <a:pPr eaLnBrk="0" fontAlgn="base" hangingPunct="0">
                <a:spcBef>
                  <a:spcPct val="0"/>
                </a:spcBef>
                <a:spcAft>
                  <a:spcPct val="0"/>
                </a:spcAft>
              </a:pPr>
              <a:r>
                <a:rPr lang="fa-IR" b="1" dirty="0">
                  <a:solidFill>
                    <a:prstClr val="black"/>
                  </a:solidFill>
                  <a:latin typeface="Times New Roman" pitchFamily="18" charset="0"/>
                  <a:cs typeface="B Homa" panose="00000400000000000000" pitchFamily="2" charset="-78"/>
                </a:rPr>
                <a:t>شناخت انواع حوزه نفوذ</a:t>
              </a:r>
              <a:endParaRPr lang="en-US" b="1" dirty="0">
                <a:solidFill>
                  <a:prstClr val="black"/>
                </a:solidFill>
                <a:latin typeface="Times New Roman" pitchFamily="18" charset="0"/>
                <a:cs typeface="B Homa" panose="00000400000000000000" pitchFamily="2" charset="-78"/>
              </a:endParaRPr>
            </a:p>
          </p:txBody>
        </p:sp>
      </p:grpSp>
      <p:grpSp>
        <p:nvGrpSpPr>
          <p:cNvPr id="8" name="Group 7"/>
          <p:cNvGrpSpPr/>
          <p:nvPr/>
        </p:nvGrpSpPr>
        <p:grpSpPr>
          <a:xfrm>
            <a:off x="1033656" y="1169915"/>
            <a:ext cx="1589164" cy="623887"/>
            <a:chOff x="2263820" y="1229525"/>
            <a:chExt cx="1589164" cy="623887"/>
          </a:xfrm>
        </p:grpSpPr>
        <p:grpSp>
          <p:nvGrpSpPr>
            <p:cNvPr id="5124" name="Group 31"/>
            <p:cNvGrpSpPr>
              <a:grpSpLocks/>
            </p:cNvGrpSpPr>
            <p:nvPr/>
          </p:nvGrpSpPr>
          <p:grpSpPr bwMode="auto">
            <a:xfrm>
              <a:off x="2380441" y="1229525"/>
              <a:ext cx="1459335" cy="623887"/>
              <a:chOff x="880" y="1279"/>
              <a:chExt cx="2930" cy="393"/>
            </a:xfrm>
          </p:grpSpPr>
          <p:sp>
            <p:nvSpPr>
              <p:cNvPr id="5141" name="AutoShape 6"/>
              <p:cNvSpPr>
                <a:spLocks noChangeArrowheads="1"/>
              </p:cNvSpPr>
              <p:nvPr/>
            </p:nvSpPr>
            <p:spPr bwMode="gray">
              <a:xfrm>
                <a:off x="880" y="1295"/>
                <a:ext cx="2928" cy="377"/>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sp>
            <p:nvSpPr>
              <p:cNvPr id="46087" name="AutoShape 7"/>
              <p:cNvSpPr>
                <a:spLocks noChangeArrowheads="1"/>
              </p:cNvSpPr>
              <p:nvPr/>
            </p:nvSpPr>
            <p:spPr bwMode="gray">
              <a:xfrm>
                <a:off x="880" y="1279"/>
                <a:ext cx="2930" cy="381"/>
              </a:xfrm>
              <a:prstGeom prst="roundRect">
                <a:avLst>
                  <a:gd name="adj" fmla="val 50000"/>
                </a:avLst>
              </a:prstGeom>
              <a:gradFill rotWithShape="1">
                <a:gsLst>
                  <a:gs pos="0">
                    <a:schemeClr val="bg2"/>
                  </a:gs>
                  <a:gs pos="100000">
                    <a:schemeClr val="bg2">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grpSp>
        <p:sp>
          <p:nvSpPr>
            <p:cNvPr id="7" name="TextBox 6"/>
            <p:cNvSpPr txBox="1"/>
            <p:nvPr/>
          </p:nvSpPr>
          <p:spPr>
            <a:xfrm>
              <a:off x="2263820" y="1326004"/>
              <a:ext cx="1589164" cy="369332"/>
            </a:xfrm>
            <a:prstGeom prst="rect">
              <a:avLst/>
            </a:prstGeom>
            <a:noFill/>
          </p:spPr>
          <p:txBody>
            <a:bodyPr wrap="square" rtlCol="0">
              <a:spAutoFit/>
            </a:bodyPr>
            <a:lstStyle/>
            <a:p>
              <a:pPr eaLnBrk="0" fontAlgn="base" hangingPunct="0">
                <a:spcBef>
                  <a:spcPct val="0"/>
                </a:spcBef>
                <a:spcAft>
                  <a:spcPct val="0"/>
                </a:spcAft>
              </a:pPr>
              <a:r>
                <a:rPr lang="fa-IR" dirty="0">
                  <a:solidFill>
                    <a:prstClr val="black"/>
                  </a:solidFill>
                  <a:latin typeface="Times New Roman" pitchFamily="18" charset="0"/>
                  <a:cs typeface="B Homa" panose="00000400000000000000" pitchFamily="2" charset="-78"/>
                </a:rPr>
                <a:t>موقعیت منطقه</a:t>
              </a:r>
              <a:endParaRPr lang="en-US" dirty="0">
                <a:solidFill>
                  <a:prstClr val="black"/>
                </a:solidFill>
                <a:latin typeface="Times New Roman" pitchFamily="18" charset="0"/>
                <a:cs typeface="B Homa" panose="00000400000000000000" pitchFamily="2" charset="-78"/>
              </a:endParaRPr>
            </a:p>
          </p:txBody>
        </p:sp>
      </p:grpSp>
      <p:grpSp>
        <p:nvGrpSpPr>
          <p:cNvPr id="9" name="Group 8"/>
          <p:cNvGrpSpPr/>
          <p:nvPr/>
        </p:nvGrpSpPr>
        <p:grpSpPr>
          <a:xfrm>
            <a:off x="1025046" y="1943135"/>
            <a:ext cx="1597774" cy="623887"/>
            <a:chOff x="2249616" y="1963577"/>
            <a:chExt cx="1597774" cy="623887"/>
          </a:xfrm>
        </p:grpSpPr>
        <p:grpSp>
          <p:nvGrpSpPr>
            <p:cNvPr id="5125" name="Group 32"/>
            <p:cNvGrpSpPr>
              <a:grpSpLocks/>
            </p:cNvGrpSpPr>
            <p:nvPr/>
          </p:nvGrpSpPr>
          <p:grpSpPr bwMode="auto">
            <a:xfrm>
              <a:off x="2380441" y="1963577"/>
              <a:ext cx="1466949" cy="623887"/>
              <a:chOff x="888" y="1807"/>
              <a:chExt cx="2930" cy="393"/>
            </a:xfrm>
          </p:grpSpPr>
          <p:sp>
            <p:nvSpPr>
              <p:cNvPr id="5138" name="AutoShape 10"/>
              <p:cNvSpPr>
                <a:spLocks noChangeArrowheads="1"/>
              </p:cNvSpPr>
              <p:nvPr/>
            </p:nvSpPr>
            <p:spPr bwMode="gray">
              <a:xfrm>
                <a:off x="888" y="1823"/>
                <a:ext cx="2928" cy="377"/>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sp>
            <p:nvSpPr>
              <p:cNvPr id="46091" name="AutoShape 11"/>
              <p:cNvSpPr>
                <a:spLocks noChangeArrowheads="1"/>
              </p:cNvSpPr>
              <p:nvPr/>
            </p:nvSpPr>
            <p:spPr bwMode="gray">
              <a:xfrm>
                <a:off x="888" y="1807"/>
                <a:ext cx="2930" cy="381"/>
              </a:xfrm>
              <a:prstGeom prst="roundRect">
                <a:avLst>
                  <a:gd name="adj" fmla="val 50000"/>
                </a:avLst>
              </a:prstGeom>
              <a:gradFill rotWithShape="1">
                <a:gsLst>
                  <a:gs pos="0">
                    <a:schemeClr val="folHlink"/>
                  </a:gs>
                  <a:gs pos="100000">
                    <a:schemeClr val="folHlink">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grpSp>
        <p:sp>
          <p:nvSpPr>
            <p:cNvPr id="43" name="TextBox 42"/>
            <p:cNvSpPr txBox="1"/>
            <p:nvPr/>
          </p:nvSpPr>
          <p:spPr>
            <a:xfrm>
              <a:off x="2249616" y="2070799"/>
              <a:ext cx="1589164" cy="369332"/>
            </a:xfrm>
            <a:prstGeom prst="rect">
              <a:avLst/>
            </a:prstGeom>
            <a:noFill/>
          </p:spPr>
          <p:txBody>
            <a:bodyPr wrap="square" rtlCol="0">
              <a:spAutoFit/>
            </a:bodyPr>
            <a:lstStyle/>
            <a:p>
              <a:pPr eaLnBrk="0" fontAlgn="base" hangingPunct="0">
                <a:spcBef>
                  <a:spcPct val="0"/>
                </a:spcBef>
                <a:spcAft>
                  <a:spcPct val="0"/>
                </a:spcAft>
              </a:pPr>
              <a:r>
                <a:rPr lang="fa-IR" dirty="0">
                  <a:solidFill>
                    <a:prstClr val="black"/>
                  </a:solidFill>
                  <a:latin typeface="Times New Roman" pitchFamily="18" charset="0"/>
                  <a:cs typeface="B Homa" panose="00000400000000000000" pitchFamily="2" charset="-78"/>
                </a:rPr>
                <a:t>مساحت منطقه</a:t>
              </a:r>
              <a:endParaRPr lang="en-US" dirty="0">
                <a:solidFill>
                  <a:prstClr val="black"/>
                </a:solidFill>
                <a:latin typeface="Times New Roman" pitchFamily="18" charset="0"/>
                <a:cs typeface="B Homa" panose="00000400000000000000" pitchFamily="2" charset="-78"/>
              </a:endParaRPr>
            </a:p>
          </p:txBody>
        </p:sp>
      </p:grpSp>
      <p:grpSp>
        <p:nvGrpSpPr>
          <p:cNvPr id="10" name="Group 9"/>
          <p:cNvGrpSpPr/>
          <p:nvPr/>
        </p:nvGrpSpPr>
        <p:grpSpPr>
          <a:xfrm>
            <a:off x="1025046" y="2701986"/>
            <a:ext cx="1604374" cy="623887"/>
            <a:chOff x="2249616" y="2698736"/>
            <a:chExt cx="1604374" cy="623887"/>
          </a:xfrm>
        </p:grpSpPr>
        <p:grpSp>
          <p:nvGrpSpPr>
            <p:cNvPr id="5126" name="Group 30"/>
            <p:cNvGrpSpPr>
              <a:grpSpLocks/>
            </p:cNvGrpSpPr>
            <p:nvPr/>
          </p:nvGrpSpPr>
          <p:grpSpPr bwMode="auto">
            <a:xfrm>
              <a:off x="2380441" y="2698736"/>
              <a:ext cx="1473549" cy="623887"/>
              <a:chOff x="880" y="2351"/>
              <a:chExt cx="2930" cy="393"/>
            </a:xfrm>
          </p:grpSpPr>
          <p:sp>
            <p:nvSpPr>
              <p:cNvPr id="5135" name="AutoShape 14"/>
              <p:cNvSpPr>
                <a:spLocks noChangeArrowheads="1"/>
              </p:cNvSpPr>
              <p:nvPr/>
            </p:nvSpPr>
            <p:spPr bwMode="gray">
              <a:xfrm>
                <a:off x="880" y="2367"/>
                <a:ext cx="2928" cy="377"/>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sp>
            <p:nvSpPr>
              <p:cNvPr id="46095" name="AutoShape 15"/>
              <p:cNvSpPr>
                <a:spLocks noChangeArrowheads="1"/>
              </p:cNvSpPr>
              <p:nvPr/>
            </p:nvSpPr>
            <p:spPr bwMode="gray">
              <a:xfrm>
                <a:off x="880" y="2351"/>
                <a:ext cx="2930" cy="381"/>
              </a:xfrm>
              <a:prstGeom prst="roundRect">
                <a:avLst>
                  <a:gd name="adj" fmla="val 50000"/>
                </a:avLst>
              </a:prstGeom>
              <a:gradFill rotWithShape="1">
                <a:gsLst>
                  <a:gs pos="0">
                    <a:schemeClr val="bg2"/>
                  </a:gs>
                  <a:gs pos="100000">
                    <a:schemeClr val="bg2">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grpSp>
        <p:sp>
          <p:nvSpPr>
            <p:cNvPr id="44" name="TextBox 43"/>
            <p:cNvSpPr txBox="1"/>
            <p:nvPr/>
          </p:nvSpPr>
          <p:spPr>
            <a:xfrm>
              <a:off x="2249616" y="2802647"/>
              <a:ext cx="1589164" cy="369332"/>
            </a:xfrm>
            <a:prstGeom prst="rect">
              <a:avLst/>
            </a:prstGeom>
            <a:noFill/>
          </p:spPr>
          <p:txBody>
            <a:bodyPr wrap="square" rtlCol="0">
              <a:spAutoFit/>
            </a:bodyPr>
            <a:lstStyle/>
            <a:p>
              <a:pPr eaLnBrk="0" fontAlgn="base" hangingPunct="0">
                <a:spcBef>
                  <a:spcPct val="0"/>
                </a:spcBef>
                <a:spcAft>
                  <a:spcPct val="0"/>
                </a:spcAft>
              </a:pPr>
              <a:r>
                <a:rPr lang="fa-IR" dirty="0">
                  <a:solidFill>
                    <a:prstClr val="black"/>
                  </a:solidFill>
                  <a:latin typeface="Times New Roman" pitchFamily="18" charset="0"/>
                  <a:cs typeface="B Homa" panose="00000400000000000000" pitchFamily="2" charset="-78"/>
                </a:rPr>
                <a:t>جمعیت منطقه</a:t>
              </a:r>
              <a:endParaRPr lang="en-US" dirty="0">
                <a:solidFill>
                  <a:prstClr val="black"/>
                </a:solidFill>
                <a:latin typeface="Times New Roman" pitchFamily="18" charset="0"/>
                <a:cs typeface="B Homa" panose="00000400000000000000" pitchFamily="2" charset="-78"/>
              </a:endParaRPr>
            </a:p>
          </p:txBody>
        </p:sp>
      </p:grpSp>
      <p:grpSp>
        <p:nvGrpSpPr>
          <p:cNvPr id="11" name="Group 10"/>
          <p:cNvGrpSpPr/>
          <p:nvPr/>
        </p:nvGrpSpPr>
        <p:grpSpPr>
          <a:xfrm>
            <a:off x="1025046" y="3453037"/>
            <a:ext cx="1624577" cy="623887"/>
            <a:chOff x="2249616" y="3471956"/>
            <a:chExt cx="1624577" cy="623887"/>
          </a:xfrm>
        </p:grpSpPr>
        <p:grpSp>
          <p:nvGrpSpPr>
            <p:cNvPr id="5127" name="Group 33"/>
            <p:cNvGrpSpPr>
              <a:grpSpLocks/>
            </p:cNvGrpSpPr>
            <p:nvPr/>
          </p:nvGrpSpPr>
          <p:grpSpPr bwMode="auto">
            <a:xfrm>
              <a:off x="2414857" y="3471956"/>
              <a:ext cx="1459336" cy="623887"/>
              <a:chOff x="888" y="2879"/>
              <a:chExt cx="2930" cy="393"/>
            </a:xfrm>
          </p:grpSpPr>
          <p:sp>
            <p:nvSpPr>
              <p:cNvPr id="5132" name="AutoShape 18"/>
              <p:cNvSpPr>
                <a:spLocks noChangeArrowheads="1"/>
              </p:cNvSpPr>
              <p:nvPr/>
            </p:nvSpPr>
            <p:spPr bwMode="gray">
              <a:xfrm>
                <a:off x="888" y="2895"/>
                <a:ext cx="2928" cy="377"/>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sp>
            <p:nvSpPr>
              <p:cNvPr id="46099" name="AutoShape 19"/>
              <p:cNvSpPr>
                <a:spLocks noChangeArrowheads="1"/>
              </p:cNvSpPr>
              <p:nvPr/>
            </p:nvSpPr>
            <p:spPr bwMode="gray">
              <a:xfrm>
                <a:off x="888" y="2879"/>
                <a:ext cx="2930" cy="381"/>
              </a:xfrm>
              <a:prstGeom prst="roundRect">
                <a:avLst>
                  <a:gd name="adj" fmla="val 50000"/>
                </a:avLst>
              </a:prstGeom>
              <a:gradFill rotWithShape="1">
                <a:gsLst>
                  <a:gs pos="0">
                    <a:schemeClr val="folHlink"/>
                  </a:gs>
                  <a:gs pos="100000">
                    <a:schemeClr val="folHlink">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grpSp>
        <p:sp>
          <p:nvSpPr>
            <p:cNvPr id="45" name="TextBox 44"/>
            <p:cNvSpPr txBox="1"/>
            <p:nvPr/>
          </p:nvSpPr>
          <p:spPr>
            <a:xfrm>
              <a:off x="2249616" y="3575736"/>
              <a:ext cx="1589164" cy="369332"/>
            </a:xfrm>
            <a:prstGeom prst="rect">
              <a:avLst/>
            </a:prstGeom>
            <a:noFill/>
          </p:spPr>
          <p:txBody>
            <a:bodyPr wrap="square" rtlCol="0">
              <a:spAutoFit/>
            </a:bodyPr>
            <a:lstStyle/>
            <a:p>
              <a:pPr eaLnBrk="0" fontAlgn="base" hangingPunct="0">
                <a:spcBef>
                  <a:spcPct val="0"/>
                </a:spcBef>
                <a:spcAft>
                  <a:spcPct val="0"/>
                </a:spcAft>
              </a:pPr>
              <a:r>
                <a:rPr lang="fa-IR" dirty="0">
                  <a:solidFill>
                    <a:prstClr val="black"/>
                  </a:solidFill>
                  <a:latin typeface="Times New Roman" pitchFamily="18" charset="0"/>
                  <a:cs typeface="B Homa" panose="00000400000000000000" pitchFamily="2" charset="-78"/>
                </a:rPr>
                <a:t>کشاورزی منطقه</a:t>
              </a:r>
              <a:endParaRPr lang="en-US" dirty="0">
                <a:solidFill>
                  <a:prstClr val="black"/>
                </a:solidFill>
                <a:latin typeface="Times New Roman" pitchFamily="18" charset="0"/>
                <a:cs typeface="B Homa" panose="00000400000000000000" pitchFamily="2" charset="-78"/>
              </a:endParaRPr>
            </a:p>
          </p:txBody>
        </p:sp>
      </p:grpSp>
      <p:grpSp>
        <p:nvGrpSpPr>
          <p:cNvPr id="12" name="Group 11"/>
          <p:cNvGrpSpPr/>
          <p:nvPr/>
        </p:nvGrpSpPr>
        <p:grpSpPr>
          <a:xfrm>
            <a:off x="943506" y="4235399"/>
            <a:ext cx="1705121" cy="623887"/>
            <a:chOff x="2149875" y="4219776"/>
            <a:chExt cx="1705121" cy="623887"/>
          </a:xfrm>
        </p:grpSpPr>
        <p:grpSp>
          <p:nvGrpSpPr>
            <p:cNvPr id="24" name="Group 30"/>
            <p:cNvGrpSpPr>
              <a:grpSpLocks/>
            </p:cNvGrpSpPr>
            <p:nvPr/>
          </p:nvGrpSpPr>
          <p:grpSpPr bwMode="auto">
            <a:xfrm>
              <a:off x="2381447" y="4219776"/>
              <a:ext cx="1473549" cy="623887"/>
              <a:chOff x="880" y="2351"/>
              <a:chExt cx="2930" cy="393"/>
            </a:xfrm>
          </p:grpSpPr>
          <p:sp>
            <p:nvSpPr>
              <p:cNvPr id="25" name="AutoShape 14"/>
              <p:cNvSpPr>
                <a:spLocks noChangeArrowheads="1"/>
              </p:cNvSpPr>
              <p:nvPr/>
            </p:nvSpPr>
            <p:spPr bwMode="gray">
              <a:xfrm>
                <a:off x="880" y="2367"/>
                <a:ext cx="2928" cy="377"/>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sp>
            <p:nvSpPr>
              <p:cNvPr id="26" name="AutoShape 15"/>
              <p:cNvSpPr>
                <a:spLocks noChangeArrowheads="1"/>
              </p:cNvSpPr>
              <p:nvPr/>
            </p:nvSpPr>
            <p:spPr bwMode="gray">
              <a:xfrm>
                <a:off x="880" y="2351"/>
                <a:ext cx="2930" cy="381"/>
              </a:xfrm>
              <a:prstGeom prst="roundRect">
                <a:avLst>
                  <a:gd name="adj" fmla="val 50000"/>
                </a:avLst>
              </a:prstGeom>
              <a:gradFill rotWithShape="1">
                <a:gsLst>
                  <a:gs pos="0">
                    <a:schemeClr val="bg2"/>
                  </a:gs>
                  <a:gs pos="100000">
                    <a:schemeClr val="bg2">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grpSp>
        <p:sp>
          <p:nvSpPr>
            <p:cNvPr id="46" name="TextBox 45"/>
            <p:cNvSpPr txBox="1"/>
            <p:nvPr/>
          </p:nvSpPr>
          <p:spPr>
            <a:xfrm>
              <a:off x="2149875" y="4335725"/>
              <a:ext cx="1589164" cy="369332"/>
            </a:xfrm>
            <a:prstGeom prst="rect">
              <a:avLst/>
            </a:prstGeom>
            <a:noFill/>
          </p:spPr>
          <p:txBody>
            <a:bodyPr wrap="square" rtlCol="0">
              <a:spAutoFit/>
            </a:bodyPr>
            <a:lstStyle/>
            <a:p>
              <a:pPr eaLnBrk="0" fontAlgn="base" hangingPunct="0">
                <a:spcBef>
                  <a:spcPct val="0"/>
                </a:spcBef>
                <a:spcAft>
                  <a:spcPct val="0"/>
                </a:spcAft>
              </a:pPr>
              <a:r>
                <a:rPr lang="fa-IR" dirty="0">
                  <a:solidFill>
                    <a:prstClr val="black"/>
                  </a:solidFill>
                  <a:latin typeface="Times New Roman" pitchFamily="18" charset="0"/>
                  <a:cs typeface="B Homa" panose="00000400000000000000" pitchFamily="2" charset="-78"/>
                </a:rPr>
                <a:t>صنعت منطقه</a:t>
              </a:r>
              <a:endParaRPr lang="en-US" dirty="0">
                <a:solidFill>
                  <a:prstClr val="black"/>
                </a:solidFill>
                <a:latin typeface="Times New Roman" pitchFamily="18" charset="0"/>
                <a:cs typeface="B Homa" panose="00000400000000000000" pitchFamily="2" charset="-78"/>
              </a:endParaRPr>
            </a:p>
          </p:txBody>
        </p:sp>
      </p:grpSp>
      <p:grpSp>
        <p:nvGrpSpPr>
          <p:cNvPr id="13" name="Group 12"/>
          <p:cNvGrpSpPr/>
          <p:nvPr/>
        </p:nvGrpSpPr>
        <p:grpSpPr>
          <a:xfrm>
            <a:off x="949875" y="5017761"/>
            <a:ext cx="1705121" cy="623887"/>
            <a:chOff x="2149875" y="5016024"/>
            <a:chExt cx="1705121" cy="623887"/>
          </a:xfrm>
        </p:grpSpPr>
        <p:grpSp>
          <p:nvGrpSpPr>
            <p:cNvPr id="36" name="Group 33"/>
            <p:cNvGrpSpPr>
              <a:grpSpLocks/>
            </p:cNvGrpSpPr>
            <p:nvPr/>
          </p:nvGrpSpPr>
          <p:grpSpPr bwMode="auto">
            <a:xfrm>
              <a:off x="2395660" y="5016024"/>
              <a:ext cx="1459336" cy="623887"/>
              <a:chOff x="888" y="2879"/>
              <a:chExt cx="2930" cy="393"/>
            </a:xfrm>
          </p:grpSpPr>
          <p:sp>
            <p:nvSpPr>
              <p:cNvPr id="37" name="AutoShape 18"/>
              <p:cNvSpPr>
                <a:spLocks noChangeArrowheads="1"/>
              </p:cNvSpPr>
              <p:nvPr/>
            </p:nvSpPr>
            <p:spPr bwMode="gray">
              <a:xfrm>
                <a:off x="888" y="2895"/>
                <a:ext cx="2928" cy="377"/>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sp>
            <p:nvSpPr>
              <p:cNvPr id="38" name="AutoShape 19"/>
              <p:cNvSpPr>
                <a:spLocks noChangeArrowheads="1"/>
              </p:cNvSpPr>
              <p:nvPr/>
            </p:nvSpPr>
            <p:spPr bwMode="gray">
              <a:xfrm>
                <a:off x="888" y="2879"/>
                <a:ext cx="2930" cy="381"/>
              </a:xfrm>
              <a:prstGeom prst="roundRect">
                <a:avLst>
                  <a:gd name="adj" fmla="val 50000"/>
                </a:avLst>
              </a:prstGeom>
              <a:gradFill rotWithShape="1">
                <a:gsLst>
                  <a:gs pos="0">
                    <a:schemeClr val="folHlink"/>
                  </a:gs>
                  <a:gs pos="100000">
                    <a:schemeClr val="folHlink">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grpSp>
        <p:sp>
          <p:nvSpPr>
            <p:cNvPr id="47" name="TextBox 46"/>
            <p:cNvSpPr txBox="1"/>
            <p:nvPr/>
          </p:nvSpPr>
          <p:spPr>
            <a:xfrm>
              <a:off x="2149875" y="5122120"/>
              <a:ext cx="1589164" cy="369332"/>
            </a:xfrm>
            <a:prstGeom prst="rect">
              <a:avLst/>
            </a:prstGeom>
            <a:noFill/>
          </p:spPr>
          <p:txBody>
            <a:bodyPr wrap="square" rtlCol="0">
              <a:spAutoFit/>
            </a:bodyPr>
            <a:lstStyle/>
            <a:p>
              <a:pPr eaLnBrk="0" fontAlgn="base" hangingPunct="0">
                <a:spcBef>
                  <a:spcPct val="0"/>
                </a:spcBef>
                <a:spcAft>
                  <a:spcPct val="0"/>
                </a:spcAft>
              </a:pPr>
              <a:r>
                <a:rPr lang="fa-IR" dirty="0">
                  <a:solidFill>
                    <a:prstClr val="black"/>
                  </a:solidFill>
                  <a:latin typeface="Times New Roman" pitchFamily="18" charset="0"/>
                  <a:cs typeface="B Homa" panose="00000400000000000000" pitchFamily="2" charset="-78"/>
                </a:rPr>
                <a:t>ذخایر زیرزمینی</a:t>
              </a:r>
              <a:endParaRPr lang="en-US" dirty="0">
                <a:solidFill>
                  <a:prstClr val="black"/>
                </a:solidFill>
                <a:latin typeface="Times New Roman" pitchFamily="18" charset="0"/>
                <a:cs typeface="B Homa" panose="00000400000000000000" pitchFamily="2" charset="-78"/>
              </a:endParaRPr>
            </a:p>
          </p:txBody>
        </p:sp>
      </p:grpSp>
      <p:cxnSp>
        <p:nvCxnSpPr>
          <p:cNvPr id="55" name="Elbow Connector 54"/>
          <p:cNvCxnSpPr>
            <a:endCxn id="7" idx="3"/>
          </p:cNvCxnSpPr>
          <p:nvPr/>
        </p:nvCxnSpPr>
        <p:spPr bwMode="auto">
          <a:xfrm rot="10800000">
            <a:off x="2622820" y="1451061"/>
            <a:ext cx="460206" cy="2046489"/>
          </a:xfrm>
          <a:prstGeom prst="bentConnector3">
            <a:avLst/>
          </a:prstGeom>
          <a:ln>
            <a:solidFill>
              <a:srgbClr val="5E3901"/>
            </a:solidFill>
            <a:headEnd type="none" w="med" len="med"/>
            <a:tailEnd type="none" w="med" len="med"/>
          </a:ln>
          <a:extLst/>
        </p:spPr>
        <p:style>
          <a:lnRef idx="3">
            <a:schemeClr val="dk1"/>
          </a:lnRef>
          <a:fillRef idx="0">
            <a:schemeClr val="dk1"/>
          </a:fillRef>
          <a:effectRef idx="2">
            <a:schemeClr val="dk1"/>
          </a:effectRef>
          <a:fontRef idx="minor">
            <a:schemeClr val="tx1"/>
          </a:fontRef>
        </p:style>
      </p:cxnSp>
      <p:cxnSp>
        <p:nvCxnSpPr>
          <p:cNvPr id="57" name="Elbow Connector 56"/>
          <p:cNvCxnSpPr/>
          <p:nvPr/>
        </p:nvCxnSpPr>
        <p:spPr bwMode="auto">
          <a:xfrm rot="10800000" flipV="1">
            <a:off x="2641121" y="3499873"/>
            <a:ext cx="430546" cy="1842532"/>
          </a:xfrm>
          <a:prstGeom prst="bentConnector3">
            <a:avLst/>
          </a:prstGeom>
          <a:ln>
            <a:solidFill>
              <a:srgbClr val="5E3901"/>
            </a:solidFill>
            <a:headEnd type="none" w="med" len="med"/>
            <a:tailEnd type="none" w="med" len="med"/>
          </a:ln>
          <a:extLst/>
        </p:spPr>
        <p:style>
          <a:lnRef idx="3">
            <a:schemeClr val="dk1"/>
          </a:lnRef>
          <a:fillRef idx="0">
            <a:schemeClr val="dk1"/>
          </a:fillRef>
          <a:effectRef idx="2">
            <a:schemeClr val="dk1"/>
          </a:effectRef>
          <a:fontRef idx="minor">
            <a:schemeClr val="tx1"/>
          </a:fontRef>
        </p:style>
      </p:cxnSp>
      <p:grpSp>
        <p:nvGrpSpPr>
          <p:cNvPr id="114" name="Group 113"/>
          <p:cNvGrpSpPr/>
          <p:nvPr/>
        </p:nvGrpSpPr>
        <p:grpSpPr>
          <a:xfrm>
            <a:off x="3003278" y="1931632"/>
            <a:ext cx="1589164" cy="623887"/>
            <a:chOff x="3003278" y="1931632"/>
            <a:chExt cx="1589164" cy="623887"/>
          </a:xfrm>
        </p:grpSpPr>
        <p:grpSp>
          <p:nvGrpSpPr>
            <p:cNvPr id="79" name="Group 31"/>
            <p:cNvGrpSpPr>
              <a:grpSpLocks/>
            </p:cNvGrpSpPr>
            <p:nvPr/>
          </p:nvGrpSpPr>
          <p:grpSpPr bwMode="auto">
            <a:xfrm>
              <a:off x="3085767" y="1931632"/>
              <a:ext cx="1459335" cy="623887"/>
              <a:chOff x="880" y="1279"/>
              <a:chExt cx="2930" cy="393"/>
            </a:xfrm>
          </p:grpSpPr>
          <p:sp>
            <p:nvSpPr>
              <p:cNvPr id="81" name="AutoShape 6"/>
              <p:cNvSpPr>
                <a:spLocks noChangeArrowheads="1"/>
              </p:cNvSpPr>
              <p:nvPr/>
            </p:nvSpPr>
            <p:spPr bwMode="gray">
              <a:xfrm>
                <a:off x="880" y="1295"/>
                <a:ext cx="2928" cy="377"/>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sp>
            <p:nvSpPr>
              <p:cNvPr id="82" name="AutoShape 7"/>
              <p:cNvSpPr>
                <a:spLocks noChangeArrowheads="1"/>
              </p:cNvSpPr>
              <p:nvPr/>
            </p:nvSpPr>
            <p:spPr bwMode="gray">
              <a:xfrm>
                <a:off x="880" y="1279"/>
                <a:ext cx="2930" cy="381"/>
              </a:xfrm>
              <a:prstGeom prst="roundRect">
                <a:avLst>
                  <a:gd name="adj" fmla="val 50000"/>
                </a:avLst>
              </a:prstGeom>
              <a:gradFill rotWithShape="1">
                <a:gsLst>
                  <a:gs pos="0">
                    <a:schemeClr val="bg2"/>
                  </a:gs>
                  <a:gs pos="100000">
                    <a:schemeClr val="bg2">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grpSp>
        <p:sp>
          <p:nvSpPr>
            <p:cNvPr id="80" name="TextBox 79"/>
            <p:cNvSpPr txBox="1"/>
            <p:nvPr/>
          </p:nvSpPr>
          <p:spPr>
            <a:xfrm>
              <a:off x="3003278" y="1964016"/>
              <a:ext cx="1589164" cy="584775"/>
            </a:xfrm>
            <a:prstGeom prst="rect">
              <a:avLst/>
            </a:prstGeom>
            <a:noFill/>
          </p:spPr>
          <p:txBody>
            <a:bodyPr wrap="square" rtlCol="0">
              <a:spAutoFit/>
            </a:bodyPr>
            <a:lstStyle/>
            <a:p>
              <a:pPr algn="ctr" eaLnBrk="0" fontAlgn="base" hangingPunct="0">
                <a:spcBef>
                  <a:spcPct val="0"/>
                </a:spcBef>
                <a:spcAft>
                  <a:spcPct val="0"/>
                </a:spcAft>
              </a:pPr>
              <a:r>
                <a:rPr lang="fa-IR" sz="1600" dirty="0">
                  <a:solidFill>
                    <a:prstClr val="black"/>
                  </a:solidFill>
                  <a:latin typeface="Times New Roman" pitchFamily="18" charset="0"/>
                  <a:cs typeface="B Homa" panose="00000400000000000000" pitchFamily="2" charset="-78"/>
                </a:rPr>
                <a:t>روش تعیین محدوده منطقه</a:t>
              </a:r>
              <a:endParaRPr lang="en-US" sz="1600" dirty="0">
                <a:solidFill>
                  <a:prstClr val="black"/>
                </a:solidFill>
                <a:latin typeface="Times New Roman" pitchFamily="18" charset="0"/>
                <a:cs typeface="B Homa" panose="00000400000000000000" pitchFamily="2" charset="-78"/>
              </a:endParaRPr>
            </a:p>
          </p:txBody>
        </p:sp>
      </p:grpSp>
      <p:grpSp>
        <p:nvGrpSpPr>
          <p:cNvPr id="83" name="Group 82"/>
          <p:cNvGrpSpPr/>
          <p:nvPr/>
        </p:nvGrpSpPr>
        <p:grpSpPr>
          <a:xfrm>
            <a:off x="3003278" y="2701114"/>
            <a:ext cx="1589164" cy="623887"/>
            <a:chOff x="2291357" y="1963577"/>
            <a:chExt cx="1589164" cy="623887"/>
          </a:xfrm>
        </p:grpSpPr>
        <p:grpSp>
          <p:nvGrpSpPr>
            <p:cNvPr id="84" name="Group 32"/>
            <p:cNvGrpSpPr>
              <a:grpSpLocks/>
            </p:cNvGrpSpPr>
            <p:nvPr/>
          </p:nvGrpSpPr>
          <p:grpSpPr bwMode="auto">
            <a:xfrm>
              <a:off x="2380441" y="1963577"/>
              <a:ext cx="1466949" cy="623887"/>
              <a:chOff x="888" y="1807"/>
              <a:chExt cx="2930" cy="393"/>
            </a:xfrm>
          </p:grpSpPr>
          <p:sp>
            <p:nvSpPr>
              <p:cNvPr id="86" name="AutoShape 10"/>
              <p:cNvSpPr>
                <a:spLocks noChangeArrowheads="1"/>
              </p:cNvSpPr>
              <p:nvPr/>
            </p:nvSpPr>
            <p:spPr bwMode="gray">
              <a:xfrm>
                <a:off x="888" y="1823"/>
                <a:ext cx="2928" cy="377"/>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sp>
            <p:nvSpPr>
              <p:cNvPr id="87" name="AutoShape 11"/>
              <p:cNvSpPr>
                <a:spLocks noChangeArrowheads="1"/>
              </p:cNvSpPr>
              <p:nvPr/>
            </p:nvSpPr>
            <p:spPr bwMode="gray">
              <a:xfrm>
                <a:off x="888" y="1807"/>
                <a:ext cx="2930" cy="381"/>
              </a:xfrm>
              <a:prstGeom prst="roundRect">
                <a:avLst>
                  <a:gd name="adj" fmla="val 50000"/>
                </a:avLst>
              </a:prstGeom>
              <a:gradFill rotWithShape="1">
                <a:gsLst>
                  <a:gs pos="0">
                    <a:schemeClr val="folHlink"/>
                  </a:gs>
                  <a:gs pos="100000">
                    <a:schemeClr val="folHlink">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grpSp>
        <p:sp>
          <p:nvSpPr>
            <p:cNvPr id="85" name="TextBox 84"/>
            <p:cNvSpPr txBox="1"/>
            <p:nvPr/>
          </p:nvSpPr>
          <p:spPr>
            <a:xfrm>
              <a:off x="2291357" y="2109280"/>
              <a:ext cx="1589164" cy="307777"/>
            </a:xfrm>
            <a:prstGeom prst="rect">
              <a:avLst/>
            </a:prstGeom>
            <a:noFill/>
          </p:spPr>
          <p:txBody>
            <a:bodyPr wrap="square" rtlCol="0">
              <a:spAutoFit/>
            </a:bodyPr>
            <a:lstStyle/>
            <a:p>
              <a:pPr eaLnBrk="0" fontAlgn="base" hangingPunct="0">
                <a:spcBef>
                  <a:spcPct val="0"/>
                </a:spcBef>
                <a:spcAft>
                  <a:spcPct val="0"/>
                </a:spcAft>
              </a:pPr>
              <a:r>
                <a:rPr lang="fa-IR" sz="1400" dirty="0">
                  <a:solidFill>
                    <a:prstClr val="black"/>
                  </a:solidFill>
                  <a:latin typeface="Times New Roman" pitchFamily="18" charset="0"/>
                  <a:cs typeface="B Homa" panose="00000400000000000000" pitchFamily="2" charset="-78"/>
                </a:rPr>
                <a:t>قطب اقتصادی اصفهان</a:t>
              </a:r>
              <a:endParaRPr lang="en-US" sz="1400" dirty="0">
                <a:solidFill>
                  <a:prstClr val="black"/>
                </a:solidFill>
                <a:latin typeface="Times New Roman" pitchFamily="18" charset="0"/>
                <a:cs typeface="B Homa" panose="00000400000000000000" pitchFamily="2" charset="-78"/>
              </a:endParaRPr>
            </a:p>
          </p:txBody>
        </p:sp>
      </p:grpSp>
      <p:grpSp>
        <p:nvGrpSpPr>
          <p:cNvPr id="88" name="Group 87"/>
          <p:cNvGrpSpPr/>
          <p:nvPr/>
        </p:nvGrpSpPr>
        <p:grpSpPr>
          <a:xfrm>
            <a:off x="2803559" y="3457225"/>
            <a:ext cx="1765976" cy="623887"/>
            <a:chOff x="2073800" y="1229525"/>
            <a:chExt cx="1765976" cy="623887"/>
          </a:xfrm>
        </p:grpSpPr>
        <p:grpSp>
          <p:nvGrpSpPr>
            <p:cNvPr id="89" name="Group 31"/>
            <p:cNvGrpSpPr>
              <a:grpSpLocks/>
            </p:cNvGrpSpPr>
            <p:nvPr/>
          </p:nvGrpSpPr>
          <p:grpSpPr bwMode="auto">
            <a:xfrm>
              <a:off x="2380441" y="1229525"/>
              <a:ext cx="1459335" cy="623887"/>
              <a:chOff x="880" y="1279"/>
              <a:chExt cx="2930" cy="393"/>
            </a:xfrm>
          </p:grpSpPr>
          <p:sp>
            <p:nvSpPr>
              <p:cNvPr id="91" name="AutoShape 6"/>
              <p:cNvSpPr>
                <a:spLocks noChangeArrowheads="1"/>
              </p:cNvSpPr>
              <p:nvPr/>
            </p:nvSpPr>
            <p:spPr bwMode="gray">
              <a:xfrm>
                <a:off x="880" y="1295"/>
                <a:ext cx="2928" cy="377"/>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sp>
            <p:nvSpPr>
              <p:cNvPr id="92" name="AutoShape 7"/>
              <p:cNvSpPr>
                <a:spLocks noChangeArrowheads="1"/>
              </p:cNvSpPr>
              <p:nvPr/>
            </p:nvSpPr>
            <p:spPr bwMode="gray">
              <a:xfrm>
                <a:off x="880" y="1279"/>
                <a:ext cx="2930" cy="381"/>
              </a:xfrm>
              <a:prstGeom prst="roundRect">
                <a:avLst>
                  <a:gd name="adj" fmla="val 50000"/>
                </a:avLst>
              </a:prstGeom>
              <a:gradFill rotWithShape="1">
                <a:gsLst>
                  <a:gs pos="0">
                    <a:schemeClr val="bg2"/>
                  </a:gs>
                  <a:gs pos="100000">
                    <a:schemeClr val="bg2">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grpSp>
        <p:sp>
          <p:nvSpPr>
            <p:cNvPr id="90" name="TextBox 89"/>
            <p:cNvSpPr txBox="1"/>
            <p:nvPr/>
          </p:nvSpPr>
          <p:spPr>
            <a:xfrm>
              <a:off x="2073800" y="1353142"/>
              <a:ext cx="1589164" cy="338554"/>
            </a:xfrm>
            <a:prstGeom prst="rect">
              <a:avLst/>
            </a:prstGeom>
            <a:noFill/>
          </p:spPr>
          <p:txBody>
            <a:bodyPr wrap="square" rtlCol="0">
              <a:spAutoFit/>
            </a:bodyPr>
            <a:lstStyle/>
            <a:p>
              <a:pPr eaLnBrk="0" fontAlgn="base" hangingPunct="0">
                <a:spcBef>
                  <a:spcPct val="0"/>
                </a:spcBef>
                <a:spcAft>
                  <a:spcPct val="0"/>
                </a:spcAft>
              </a:pPr>
              <a:r>
                <a:rPr lang="fa-IR" sz="1600" dirty="0">
                  <a:solidFill>
                    <a:prstClr val="black"/>
                  </a:solidFill>
                  <a:latin typeface="Times New Roman" pitchFamily="18" charset="0"/>
                  <a:cs typeface="B Homa" panose="00000400000000000000" pitchFamily="2" charset="-78"/>
                </a:rPr>
                <a:t>جلگه اصفهان</a:t>
              </a:r>
              <a:endParaRPr lang="en-US" sz="1600" dirty="0">
                <a:solidFill>
                  <a:prstClr val="black"/>
                </a:solidFill>
                <a:latin typeface="Times New Roman" pitchFamily="18" charset="0"/>
                <a:cs typeface="B Homa" panose="00000400000000000000" pitchFamily="2" charset="-78"/>
              </a:endParaRPr>
            </a:p>
          </p:txBody>
        </p:sp>
      </p:grpSp>
      <p:cxnSp>
        <p:nvCxnSpPr>
          <p:cNvPr id="74" name="Straight Connector 73"/>
          <p:cNvCxnSpPr>
            <a:stCxn id="29" idx="1"/>
            <a:endCxn id="41" idx="3"/>
          </p:cNvCxnSpPr>
          <p:nvPr/>
        </p:nvCxnSpPr>
        <p:spPr bwMode="auto">
          <a:xfrm flipH="1">
            <a:off x="6936848" y="3465611"/>
            <a:ext cx="225806" cy="9903"/>
          </a:xfrm>
          <a:prstGeom prst="line">
            <a:avLst/>
          </a:prstGeom>
          <a:ln>
            <a:solidFill>
              <a:srgbClr val="5E3901"/>
            </a:solidFill>
            <a:headEnd type="none" w="med" len="med"/>
            <a:tailEnd type="none" w="med" len="med"/>
          </a:ln>
          <a:extLst/>
        </p:spPr>
        <p:style>
          <a:lnRef idx="3">
            <a:schemeClr val="dk1"/>
          </a:lnRef>
          <a:fillRef idx="0">
            <a:schemeClr val="dk1"/>
          </a:fillRef>
          <a:effectRef idx="2">
            <a:schemeClr val="dk1"/>
          </a:effectRef>
          <a:fontRef idx="minor">
            <a:schemeClr val="tx1"/>
          </a:fontRef>
        </p:style>
      </p:cxnSp>
      <p:grpSp>
        <p:nvGrpSpPr>
          <p:cNvPr id="108" name="Group 107"/>
          <p:cNvGrpSpPr/>
          <p:nvPr/>
        </p:nvGrpSpPr>
        <p:grpSpPr>
          <a:xfrm>
            <a:off x="2980978" y="4210738"/>
            <a:ext cx="1589164" cy="623887"/>
            <a:chOff x="2259829" y="1963577"/>
            <a:chExt cx="1589164" cy="623887"/>
          </a:xfrm>
        </p:grpSpPr>
        <p:grpSp>
          <p:nvGrpSpPr>
            <p:cNvPr id="109" name="Group 32"/>
            <p:cNvGrpSpPr>
              <a:grpSpLocks/>
            </p:cNvGrpSpPr>
            <p:nvPr/>
          </p:nvGrpSpPr>
          <p:grpSpPr bwMode="auto">
            <a:xfrm>
              <a:off x="2380441" y="1963577"/>
              <a:ext cx="1466949" cy="623887"/>
              <a:chOff x="888" y="1807"/>
              <a:chExt cx="2930" cy="393"/>
            </a:xfrm>
          </p:grpSpPr>
          <p:sp>
            <p:nvSpPr>
              <p:cNvPr id="111" name="AutoShape 10"/>
              <p:cNvSpPr>
                <a:spLocks noChangeArrowheads="1"/>
              </p:cNvSpPr>
              <p:nvPr/>
            </p:nvSpPr>
            <p:spPr bwMode="gray">
              <a:xfrm>
                <a:off x="888" y="1823"/>
                <a:ext cx="2928" cy="377"/>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sp>
            <p:nvSpPr>
              <p:cNvPr id="112" name="AutoShape 11"/>
              <p:cNvSpPr>
                <a:spLocks noChangeArrowheads="1"/>
              </p:cNvSpPr>
              <p:nvPr/>
            </p:nvSpPr>
            <p:spPr bwMode="gray">
              <a:xfrm>
                <a:off x="888" y="1807"/>
                <a:ext cx="2930" cy="381"/>
              </a:xfrm>
              <a:prstGeom prst="roundRect">
                <a:avLst>
                  <a:gd name="adj" fmla="val 50000"/>
                </a:avLst>
              </a:prstGeom>
              <a:gradFill rotWithShape="1">
                <a:gsLst>
                  <a:gs pos="0">
                    <a:schemeClr val="folHlink"/>
                  </a:gs>
                  <a:gs pos="100000">
                    <a:schemeClr val="folHlink">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grpSp>
        <p:sp>
          <p:nvSpPr>
            <p:cNvPr id="110" name="TextBox 109"/>
            <p:cNvSpPr txBox="1"/>
            <p:nvPr/>
          </p:nvSpPr>
          <p:spPr>
            <a:xfrm>
              <a:off x="2259829" y="2123044"/>
              <a:ext cx="1589164" cy="307777"/>
            </a:xfrm>
            <a:prstGeom prst="rect">
              <a:avLst/>
            </a:prstGeom>
            <a:noFill/>
          </p:spPr>
          <p:txBody>
            <a:bodyPr wrap="square" rtlCol="0">
              <a:spAutoFit/>
            </a:bodyPr>
            <a:lstStyle/>
            <a:p>
              <a:pPr eaLnBrk="0" fontAlgn="base" hangingPunct="0">
                <a:spcBef>
                  <a:spcPct val="0"/>
                </a:spcBef>
                <a:spcAft>
                  <a:spcPct val="0"/>
                </a:spcAft>
              </a:pPr>
              <a:r>
                <a:rPr lang="fa-IR" sz="1400" dirty="0">
                  <a:solidFill>
                    <a:prstClr val="black"/>
                  </a:solidFill>
                  <a:latin typeface="Times New Roman" pitchFamily="18" charset="0"/>
                  <a:cs typeface="B Homa" panose="00000400000000000000" pitchFamily="2" charset="-78"/>
                </a:rPr>
                <a:t>آگلومراسیون اصفهان</a:t>
              </a:r>
              <a:endParaRPr lang="en-US" sz="1400" dirty="0">
                <a:solidFill>
                  <a:prstClr val="black"/>
                </a:solidFill>
                <a:latin typeface="Times New Roman" pitchFamily="18" charset="0"/>
                <a:cs typeface="B Homa" panose="00000400000000000000" pitchFamily="2" charset="-78"/>
              </a:endParaRPr>
            </a:p>
          </p:txBody>
        </p:sp>
      </p:grpSp>
      <p:cxnSp>
        <p:nvCxnSpPr>
          <p:cNvPr id="102" name="Elbow Connector 101"/>
          <p:cNvCxnSpPr>
            <a:stCxn id="4" idx="1"/>
            <a:endCxn id="110" idx="3"/>
          </p:cNvCxnSpPr>
          <p:nvPr/>
        </p:nvCxnSpPr>
        <p:spPr bwMode="auto">
          <a:xfrm rot="10800000" flipV="1">
            <a:off x="4570142" y="3475136"/>
            <a:ext cx="253620" cy="1048958"/>
          </a:xfrm>
          <a:prstGeom prst="bentConnector3">
            <a:avLst/>
          </a:prstGeom>
          <a:ln>
            <a:solidFill>
              <a:srgbClr val="5E3901"/>
            </a:solidFill>
            <a:headEnd type="none" w="med" len="med"/>
            <a:tailEnd type="none" w="med" len="med"/>
          </a:ln>
          <a:extLst/>
        </p:spPr>
        <p:style>
          <a:lnRef idx="3">
            <a:schemeClr val="dk1"/>
          </a:lnRef>
          <a:fillRef idx="0">
            <a:schemeClr val="dk1"/>
          </a:fillRef>
          <a:effectRef idx="2">
            <a:schemeClr val="dk1"/>
          </a:effectRef>
          <a:fontRef idx="minor">
            <a:schemeClr val="tx1"/>
          </a:fontRef>
        </p:style>
      </p:cxnSp>
      <p:cxnSp>
        <p:nvCxnSpPr>
          <p:cNvPr id="113" name="Elbow Connector 112"/>
          <p:cNvCxnSpPr/>
          <p:nvPr/>
        </p:nvCxnSpPr>
        <p:spPr bwMode="auto">
          <a:xfrm rot="10800000">
            <a:off x="4556985" y="2256276"/>
            <a:ext cx="279656" cy="1218860"/>
          </a:xfrm>
          <a:prstGeom prst="bentConnector3">
            <a:avLst/>
          </a:prstGeom>
          <a:ln>
            <a:solidFill>
              <a:srgbClr val="5E3901"/>
            </a:solidFill>
            <a:headEnd type="none" w="med" len="med"/>
            <a:tailEnd type="none" w="med" len="med"/>
          </a:ln>
          <a:extLst/>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934686150"/>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4"/>
                                        </p:tgtEl>
                                        <p:attrNameLst>
                                          <p:attrName>style.visibility</p:attrName>
                                        </p:attrNameLst>
                                      </p:cBhvr>
                                      <p:to>
                                        <p:strVal val="visible"/>
                                      </p:to>
                                    </p:set>
                                    <p:animEffect transition="in" filter="fade">
                                      <p:cBhvr>
                                        <p:cTn id="12" dur="500"/>
                                        <p:tgtEl>
                                          <p:spTgt spid="74"/>
                                        </p:tgtEl>
                                      </p:cBhvr>
                                    </p:animEffect>
                                  </p:childTnLst>
                                </p:cTn>
                              </p:par>
                              <p:par>
                                <p:cTn id="13" presetID="10" presetClass="entr" presetSubtype="0" fill="hold" nodeType="with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113"/>
                                        </p:tgtEl>
                                        <p:attrNameLst>
                                          <p:attrName>style.visibility</p:attrName>
                                        </p:attrNameLst>
                                      </p:cBhvr>
                                      <p:to>
                                        <p:strVal val="visible"/>
                                      </p:to>
                                    </p:set>
                                    <p:animEffect transition="in" filter="fade">
                                      <p:cBhvr>
                                        <p:cTn id="20" dur="500"/>
                                        <p:tgtEl>
                                          <p:spTgt spid="113"/>
                                        </p:tgtEl>
                                      </p:cBhvr>
                                    </p:animEffect>
                                  </p:childTnLst>
                                </p:cTn>
                              </p:par>
                              <p:par>
                                <p:cTn id="21" presetID="10" presetClass="entr" presetSubtype="0" fill="hold" nodeType="withEffect">
                                  <p:stCondLst>
                                    <p:cond delay="0"/>
                                  </p:stCondLst>
                                  <p:childTnLst>
                                    <p:set>
                                      <p:cBhvr>
                                        <p:cTn id="22" dur="1" fill="hold">
                                          <p:stCondLst>
                                            <p:cond delay="0"/>
                                          </p:stCondLst>
                                        </p:cTn>
                                        <p:tgtEl>
                                          <p:spTgt spid="102"/>
                                        </p:tgtEl>
                                        <p:attrNameLst>
                                          <p:attrName>style.visibility</p:attrName>
                                        </p:attrNameLst>
                                      </p:cBhvr>
                                      <p:to>
                                        <p:strVal val="visible"/>
                                      </p:to>
                                    </p:set>
                                    <p:animEffect transition="in" filter="fade">
                                      <p:cBhvr>
                                        <p:cTn id="23" dur="500"/>
                                        <p:tgtEl>
                                          <p:spTgt spid="102"/>
                                        </p:tgtEl>
                                      </p:cBhvr>
                                    </p:animEffect>
                                  </p:childTnLst>
                                </p:cTn>
                              </p:par>
                              <p:par>
                                <p:cTn id="24" presetID="10" presetClass="entr" presetSubtype="0" fill="hold" nodeType="withEffect">
                                  <p:stCondLst>
                                    <p:cond delay="0"/>
                                  </p:stCondLst>
                                  <p:childTnLst>
                                    <p:set>
                                      <p:cBhvr>
                                        <p:cTn id="25" dur="1" fill="hold">
                                          <p:stCondLst>
                                            <p:cond delay="0"/>
                                          </p:stCondLst>
                                        </p:cTn>
                                        <p:tgtEl>
                                          <p:spTgt spid="108"/>
                                        </p:tgtEl>
                                        <p:attrNameLst>
                                          <p:attrName>style.visibility</p:attrName>
                                        </p:attrNameLst>
                                      </p:cBhvr>
                                      <p:to>
                                        <p:strVal val="visible"/>
                                      </p:to>
                                    </p:set>
                                    <p:animEffect transition="in" filter="fade">
                                      <p:cBhvr>
                                        <p:cTn id="26" dur="500"/>
                                        <p:tgtEl>
                                          <p:spTgt spid="108"/>
                                        </p:tgtEl>
                                      </p:cBhvr>
                                    </p:animEffect>
                                  </p:childTnLst>
                                </p:cTn>
                              </p:par>
                              <p:par>
                                <p:cTn id="27" presetID="10" presetClass="entr" presetSubtype="0" fill="hold" nodeType="withEffect">
                                  <p:stCondLst>
                                    <p:cond delay="0"/>
                                  </p:stCondLst>
                                  <p:childTnLst>
                                    <p:set>
                                      <p:cBhvr>
                                        <p:cTn id="28" dur="1" fill="hold">
                                          <p:stCondLst>
                                            <p:cond delay="0"/>
                                          </p:stCondLst>
                                        </p:cTn>
                                        <p:tgtEl>
                                          <p:spTgt spid="88"/>
                                        </p:tgtEl>
                                        <p:attrNameLst>
                                          <p:attrName>style.visibility</p:attrName>
                                        </p:attrNameLst>
                                      </p:cBhvr>
                                      <p:to>
                                        <p:strVal val="visible"/>
                                      </p:to>
                                    </p:set>
                                    <p:animEffect transition="in" filter="fade">
                                      <p:cBhvr>
                                        <p:cTn id="29" dur="500"/>
                                        <p:tgtEl>
                                          <p:spTgt spid="88"/>
                                        </p:tgtEl>
                                      </p:cBhvr>
                                    </p:animEffect>
                                  </p:childTnLst>
                                </p:cTn>
                              </p:par>
                              <p:par>
                                <p:cTn id="30" presetID="10" presetClass="entr" presetSubtype="0" fill="hold" nodeType="withEffect">
                                  <p:stCondLst>
                                    <p:cond delay="0"/>
                                  </p:stCondLst>
                                  <p:childTnLst>
                                    <p:set>
                                      <p:cBhvr>
                                        <p:cTn id="31" dur="1" fill="hold">
                                          <p:stCondLst>
                                            <p:cond delay="0"/>
                                          </p:stCondLst>
                                        </p:cTn>
                                        <p:tgtEl>
                                          <p:spTgt spid="83"/>
                                        </p:tgtEl>
                                        <p:attrNameLst>
                                          <p:attrName>style.visibility</p:attrName>
                                        </p:attrNameLst>
                                      </p:cBhvr>
                                      <p:to>
                                        <p:strVal val="visible"/>
                                      </p:to>
                                    </p:set>
                                    <p:animEffect transition="in" filter="fade">
                                      <p:cBhvr>
                                        <p:cTn id="32" dur="500"/>
                                        <p:tgtEl>
                                          <p:spTgt spid="83"/>
                                        </p:tgtEl>
                                      </p:cBhvr>
                                    </p:animEffect>
                                  </p:childTnLst>
                                </p:cTn>
                              </p:par>
                              <p:par>
                                <p:cTn id="33" presetID="10" presetClass="entr" presetSubtype="0" fill="hold" nodeType="withEffect">
                                  <p:stCondLst>
                                    <p:cond delay="0"/>
                                  </p:stCondLst>
                                  <p:childTnLst>
                                    <p:set>
                                      <p:cBhvr>
                                        <p:cTn id="34" dur="1" fill="hold">
                                          <p:stCondLst>
                                            <p:cond delay="0"/>
                                          </p:stCondLst>
                                        </p:cTn>
                                        <p:tgtEl>
                                          <p:spTgt spid="114"/>
                                        </p:tgtEl>
                                        <p:attrNameLst>
                                          <p:attrName>style.visibility</p:attrName>
                                        </p:attrNameLst>
                                      </p:cBhvr>
                                      <p:to>
                                        <p:strVal val="visible"/>
                                      </p:to>
                                    </p:set>
                                    <p:animEffect transition="in" filter="fade">
                                      <p:cBhvr>
                                        <p:cTn id="35" dur="500"/>
                                        <p:tgtEl>
                                          <p:spTgt spid="114"/>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55"/>
                                        </p:tgtEl>
                                        <p:attrNameLst>
                                          <p:attrName>style.visibility</p:attrName>
                                        </p:attrNameLst>
                                      </p:cBhvr>
                                      <p:to>
                                        <p:strVal val="visible"/>
                                      </p:to>
                                    </p:set>
                                    <p:animEffect transition="in" filter="fade">
                                      <p:cBhvr>
                                        <p:cTn id="40" dur="500"/>
                                        <p:tgtEl>
                                          <p:spTgt spid="55"/>
                                        </p:tgtEl>
                                      </p:cBhvr>
                                    </p:animEffect>
                                  </p:childTnLst>
                                </p:cTn>
                              </p:par>
                              <p:par>
                                <p:cTn id="41" presetID="10" presetClass="entr" presetSubtype="0" fill="hold" nodeType="withEffect">
                                  <p:stCondLst>
                                    <p:cond delay="0"/>
                                  </p:stCondLst>
                                  <p:childTnLst>
                                    <p:set>
                                      <p:cBhvr>
                                        <p:cTn id="42" dur="1" fill="hold">
                                          <p:stCondLst>
                                            <p:cond delay="0"/>
                                          </p:stCondLst>
                                        </p:cTn>
                                        <p:tgtEl>
                                          <p:spTgt spid="57"/>
                                        </p:tgtEl>
                                        <p:attrNameLst>
                                          <p:attrName>style.visibility</p:attrName>
                                        </p:attrNameLst>
                                      </p:cBhvr>
                                      <p:to>
                                        <p:strVal val="visible"/>
                                      </p:to>
                                    </p:set>
                                    <p:animEffect transition="in" filter="fade">
                                      <p:cBhvr>
                                        <p:cTn id="43" dur="500"/>
                                        <p:tgtEl>
                                          <p:spTgt spid="57"/>
                                        </p:tgtEl>
                                      </p:cBhvr>
                                    </p:animEffect>
                                  </p:childTnLst>
                                </p:cTn>
                              </p:par>
                              <p:par>
                                <p:cTn id="44" presetID="10" presetClass="entr" presetSubtype="0" fill="hold" nodeType="withEffect">
                                  <p:stCondLst>
                                    <p:cond delay="0"/>
                                  </p:stCondLst>
                                  <p:childTnLst>
                                    <p:set>
                                      <p:cBhvr>
                                        <p:cTn id="45" dur="1" fill="hold">
                                          <p:stCondLst>
                                            <p:cond delay="0"/>
                                          </p:stCondLst>
                                        </p:cTn>
                                        <p:tgtEl>
                                          <p:spTgt spid="13"/>
                                        </p:tgtEl>
                                        <p:attrNameLst>
                                          <p:attrName>style.visibility</p:attrName>
                                        </p:attrNameLst>
                                      </p:cBhvr>
                                      <p:to>
                                        <p:strVal val="visible"/>
                                      </p:to>
                                    </p:set>
                                    <p:animEffect transition="in" filter="fade">
                                      <p:cBhvr>
                                        <p:cTn id="46" dur="500"/>
                                        <p:tgtEl>
                                          <p:spTgt spid="13"/>
                                        </p:tgtEl>
                                      </p:cBhvr>
                                    </p:animEffect>
                                  </p:childTnLst>
                                </p:cTn>
                              </p:par>
                              <p:par>
                                <p:cTn id="47" presetID="10" presetClass="entr" presetSubtype="0" fill="hold" nodeType="withEffect">
                                  <p:stCondLst>
                                    <p:cond delay="0"/>
                                  </p:stCondLst>
                                  <p:childTnLst>
                                    <p:set>
                                      <p:cBhvr>
                                        <p:cTn id="48" dur="1" fill="hold">
                                          <p:stCondLst>
                                            <p:cond delay="0"/>
                                          </p:stCondLst>
                                        </p:cTn>
                                        <p:tgtEl>
                                          <p:spTgt spid="12"/>
                                        </p:tgtEl>
                                        <p:attrNameLst>
                                          <p:attrName>style.visibility</p:attrName>
                                        </p:attrNameLst>
                                      </p:cBhvr>
                                      <p:to>
                                        <p:strVal val="visible"/>
                                      </p:to>
                                    </p:set>
                                    <p:animEffect transition="in" filter="fade">
                                      <p:cBhvr>
                                        <p:cTn id="49" dur="500"/>
                                        <p:tgtEl>
                                          <p:spTgt spid="12"/>
                                        </p:tgtEl>
                                      </p:cBhvr>
                                    </p:animEffect>
                                  </p:childTnLst>
                                </p:cTn>
                              </p:par>
                              <p:par>
                                <p:cTn id="50" presetID="10" presetClass="entr" presetSubtype="0" fill="hold" nodeType="withEffect">
                                  <p:stCondLst>
                                    <p:cond delay="0"/>
                                  </p:stCondLst>
                                  <p:childTnLst>
                                    <p:set>
                                      <p:cBhvr>
                                        <p:cTn id="51" dur="1" fill="hold">
                                          <p:stCondLst>
                                            <p:cond delay="0"/>
                                          </p:stCondLst>
                                        </p:cTn>
                                        <p:tgtEl>
                                          <p:spTgt spid="11"/>
                                        </p:tgtEl>
                                        <p:attrNameLst>
                                          <p:attrName>style.visibility</p:attrName>
                                        </p:attrNameLst>
                                      </p:cBhvr>
                                      <p:to>
                                        <p:strVal val="visible"/>
                                      </p:to>
                                    </p:set>
                                    <p:animEffect transition="in" filter="fade">
                                      <p:cBhvr>
                                        <p:cTn id="52" dur="500"/>
                                        <p:tgtEl>
                                          <p:spTgt spid="11"/>
                                        </p:tgtEl>
                                      </p:cBhvr>
                                    </p:animEffect>
                                  </p:childTnLst>
                                </p:cTn>
                              </p:par>
                              <p:par>
                                <p:cTn id="53" presetID="10" presetClass="entr" presetSubtype="0" fill="hold" nodeType="withEffect">
                                  <p:stCondLst>
                                    <p:cond delay="0"/>
                                  </p:stCondLst>
                                  <p:childTnLst>
                                    <p:set>
                                      <p:cBhvr>
                                        <p:cTn id="54" dur="1" fill="hold">
                                          <p:stCondLst>
                                            <p:cond delay="0"/>
                                          </p:stCondLst>
                                        </p:cTn>
                                        <p:tgtEl>
                                          <p:spTgt spid="10"/>
                                        </p:tgtEl>
                                        <p:attrNameLst>
                                          <p:attrName>style.visibility</p:attrName>
                                        </p:attrNameLst>
                                      </p:cBhvr>
                                      <p:to>
                                        <p:strVal val="visible"/>
                                      </p:to>
                                    </p:set>
                                    <p:animEffect transition="in" filter="fade">
                                      <p:cBhvr>
                                        <p:cTn id="55" dur="500"/>
                                        <p:tgtEl>
                                          <p:spTgt spid="10"/>
                                        </p:tgtEl>
                                      </p:cBhvr>
                                    </p:animEffect>
                                  </p:childTnLst>
                                </p:cTn>
                              </p:par>
                              <p:par>
                                <p:cTn id="56" presetID="10" presetClass="entr" presetSubtype="0" fill="hold" nodeType="withEffect">
                                  <p:stCondLst>
                                    <p:cond delay="0"/>
                                  </p:stCondLst>
                                  <p:childTnLst>
                                    <p:set>
                                      <p:cBhvr>
                                        <p:cTn id="57" dur="1" fill="hold">
                                          <p:stCondLst>
                                            <p:cond delay="0"/>
                                          </p:stCondLst>
                                        </p:cTn>
                                        <p:tgtEl>
                                          <p:spTgt spid="9"/>
                                        </p:tgtEl>
                                        <p:attrNameLst>
                                          <p:attrName>style.visibility</p:attrName>
                                        </p:attrNameLst>
                                      </p:cBhvr>
                                      <p:to>
                                        <p:strVal val="visible"/>
                                      </p:to>
                                    </p:set>
                                    <p:animEffect transition="in" filter="fade">
                                      <p:cBhvr>
                                        <p:cTn id="58" dur="500"/>
                                        <p:tgtEl>
                                          <p:spTgt spid="9"/>
                                        </p:tgtEl>
                                      </p:cBhvr>
                                    </p:animEffect>
                                  </p:childTnLst>
                                </p:cTn>
                              </p:par>
                              <p:par>
                                <p:cTn id="59" presetID="10" presetClass="entr" presetSubtype="0" fill="hold" nodeType="withEffect">
                                  <p:stCondLst>
                                    <p:cond delay="0"/>
                                  </p:stCondLst>
                                  <p:childTnLst>
                                    <p:set>
                                      <p:cBhvr>
                                        <p:cTn id="60" dur="1" fill="hold">
                                          <p:stCondLst>
                                            <p:cond delay="0"/>
                                          </p:stCondLst>
                                        </p:cTn>
                                        <p:tgtEl>
                                          <p:spTgt spid="8"/>
                                        </p:tgtEl>
                                        <p:attrNameLst>
                                          <p:attrName>style.visibility</p:attrName>
                                        </p:attrNameLst>
                                      </p:cBhvr>
                                      <p:to>
                                        <p:strVal val="visible"/>
                                      </p:to>
                                    </p:set>
                                    <p:animEffect transition="in" filter="fade">
                                      <p:cBhvr>
                                        <p:cTn id="6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09094" y="154546"/>
            <a:ext cx="7414322" cy="461665"/>
          </a:xfrm>
          <a:prstGeom prst="rect">
            <a:avLst/>
          </a:prstGeom>
          <a:noFill/>
        </p:spPr>
        <p:txBody>
          <a:bodyPr wrap="square" rtlCol="0">
            <a:spAutoFit/>
          </a:bodyPr>
          <a:lstStyle/>
          <a:p>
            <a:pPr eaLnBrk="0" fontAlgn="base" hangingPunct="0">
              <a:spcBef>
                <a:spcPct val="0"/>
              </a:spcBef>
              <a:spcAft>
                <a:spcPct val="0"/>
              </a:spcAft>
            </a:pPr>
            <a:r>
              <a:rPr lang="fa-IR" sz="2400" dirty="0">
                <a:solidFill>
                  <a:prstClr val="white"/>
                </a:solidFill>
                <a:latin typeface="Times New Roman" pitchFamily="18" charset="0"/>
                <a:cs typeface="B Titr" panose="00000700000000000000" pitchFamily="2" charset="-78"/>
              </a:rPr>
              <a:t>ارزیابی روند مهاجرت</a:t>
            </a:r>
            <a:endParaRPr lang="en-US" sz="2400" dirty="0">
              <a:solidFill>
                <a:prstClr val="white"/>
              </a:solidFill>
              <a:latin typeface="Times New Roman" pitchFamily="18" charset="0"/>
              <a:cs typeface="B Titr" panose="00000700000000000000" pitchFamily="2" charset="-78"/>
            </a:endParaRPr>
          </a:p>
        </p:txBody>
      </p:sp>
      <p:grpSp>
        <p:nvGrpSpPr>
          <p:cNvPr id="7" name="Group 6"/>
          <p:cNvGrpSpPr/>
          <p:nvPr/>
        </p:nvGrpSpPr>
        <p:grpSpPr>
          <a:xfrm>
            <a:off x="630777" y="2592437"/>
            <a:ext cx="7773448" cy="1140128"/>
            <a:chOff x="2751270" y="1664556"/>
            <a:chExt cx="6222517" cy="722193"/>
          </a:xfrm>
        </p:grpSpPr>
        <p:grpSp>
          <p:nvGrpSpPr>
            <p:cNvPr id="8" name="Group 7"/>
            <p:cNvGrpSpPr/>
            <p:nvPr/>
          </p:nvGrpSpPr>
          <p:grpSpPr>
            <a:xfrm>
              <a:off x="2751270" y="1664556"/>
              <a:ext cx="6222517" cy="722193"/>
              <a:chOff x="164488" y="1636114"/>
              <a:chExt cx="8899550" cy="722193"/>
            </a:xfrm>
          </p:grpSpPr>
          <p:grpSp>
            <p:nvGrpSpPr>
              <p:cNvPr id="10" name="Group 9"/>
              <p:cNvGrpSpPr/>
              <p:nvPr/>
            </p:nvGrpSpPr>
            <p:grpSpPr>
              <a:xfrm>
                <a:off x="164488" y="1661794"/>
                <a:ext cx="8899550" cy="696513"/>
                <a:chOff x="265047" y="1296996"/>
                <a:chExt cx="8686404" cy="623887"/>
              </a:xfrm>
            </p:grpSpPr>
            <p:grpSp>
              <p:nvGrpSpPr>
                <p:cNvPr id="12" name="Group 11"/>
                <p:cNvGrpSpPr/>
                <p:nvPr/>
              </p:nvGrpSpPr>
              <p:grpSpPr>
                <a:xfrm>
                  <a:off x="328484" y="1296996"/>
                  <a:ext cx="8622967" cy="623887"/>
                  <a:chOff x="4937473" y="1414028"/>
                  <a:chExt cx="4089864" cy="623887"/>
                </a:xfrm>
              </p:grpSpPr>
              <p:grpSp>
                <p:nvGrpSpPr>
                  <p:cNvPr id="14" name="Group 31"/>
                  <p:cNvGrpSpPr>
                    <a:grpSpLocks/>
                  </p:cNvGrpSpPr>
                  <p:nvPr/>
                </p:nvGrpSpPr>
                <p:grpSpPr bwMode="auto">
                  <a:xfrm>
                    <a:off x="4937473" y="1414028"/>
                    <a:ext cx="4089864" cy="623887"/>
                    <a:chOff x="880" y="1279"/>
                    <a:chExt cx="2930" cy="393"/>
                  </a:xfrm>
                </p:grpSpPr>
                <p:sp>
                  <p:nvSpPr>
                    <p:cNvPr id="16" name="AutoShape 6"/>
                    <p:cNvSpPr>
                      <a:spLocks noChangeArrowheads="1"/>
                    </p:cNvSpPr>
                    <p:nvPr/>
                  </p:nvSpPr>
                  <p:spPr bwMode="gray">
                    <a:xfrm>
                      <a:off x="880" y="1295"/>
                      <a:ext cx="2928" cy="377"/>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sp>
                  <p:nvSpPr>
                    <p:cNvPr id="17" name="AutoShape 7"/>
                    <p:cNvSpPr>
                      <a:spLocks noChangeArrowheads="1"/>
                    </p:cNvSpPr>
                    <p:nvPr/>
                  </p:nvSpPr>
                  <p:spPr bwMode="gray">
                    <a:xfrm>
                      <a:off x="880" y="1279"/>
                      <a:ext cx="2930" cy="381"/>
                    </a:xfrm>
                    <a:prstGeom prst="roundRect">
                      <a:avLst>
                        <a:gd name="adj" fmla="val 50000"/>
                      </a:avLst>
                    </a:prstGeom>
                    <a:gradFill rotWithShape="1">
                      <a:gsLst>
                        <a:gs pos="0">
                          <a:schemeClr val="bg2"/>
                        </a:gs>
                        <a:gs pos="100000">
                          <a:schemeClr val="bg2">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grpSp>
              <p:sp>
                <p:nvSpPr>
                  <p:cNvPr id="15" name="Rectangle 14"/>
                  <p:cNvSpPr/>
                  <p:nvPr/>
                </p:nvSpPr>
                <p:spPr>
                  <a:xfrm>
                    <a:off x="8779054" y="1519210"/>
                    <a:ext cx="99956" cy="369332"/>
                  </a:xfrm>
                  <a:prstGeom prst="rect">
                    <a:avLst/>
                  </a:prstGeom>
                </p:spPr>
                <p:txBody>
                  <a:bodyPr wrap="none">
                    <a:spAutoFit/>
                  </a:bodyPr>
                  <a:lstStyle/>
                  <a:p>
                    <a:pPr eaLnBrk="0" fontAlgn="base" hangingPunct="0">
                      <a:spcBef>
                        <a:spcPct val="0"/>
                      </a:spcBef>
                      <a:spcAft>
                        <a:spcPct val="0"/>
                      </a:spcAft>
                    </a:pPr>
                    <a:endParaRPr lang="fa-IR" dirty="0">
                      <a:solidFill>
                        <a:prstClr val="black"/>
                      </a:solidFill>
                      <a:latin typeface="Times New Roman" pitchFamily="18" charset="0"/>
                      <a:cs typeface="B Roya" panose="00000400000000000000" pitchFamily="2" charset="-78"/>
                    </a:endParaRPr>
                  </a:p>
                </p:txBody>
              </p:sp>
            </p:grpSp>
            <p:sp>
              <p:nvSpPr>
                <p:cNvPr id="13" name="Rectangle 12"/>
                <p:cNvSpPr/>
                <p:nvPr/>
              </p:nvSpPr>
              <p:spPr>
                <a:xfrm>
                  <a:off x="265047" y="1402178"/>
                  <a:ext cx="8575275" cy="369332"/>
                </a:xfrm>
                <a:prstGeom prst="rect">
                  <a:avLst/>
                </a:prstGeom>
              </p:spPr>
              <p:txBody>
                <a:bodyPr wrap="square">
                  <a:spAutoFit/>
                </a:bodyPr>
                <a:lstStyle/>
                <a:p>
                  <a:pPr eaLnBrk="0" fontAlgn="base" hangingPunct="0">
                    <a:spcBef>
                      <a:spcPct val="0"/>
                    </a:spcBef>
                    <a:spcAft>
                      <a:spcPct val="0"/>
                    </a:spcAft>
                  </a:pPr>
                  <a:endParaRPr lang="en-US" dirty="0">
                    <a:solidFill>
                      <a:prstClr val="black"/>
                    </a:solidFill>
                    <a:latin typeface="Times New Roman" pitchFamily="18" charset="0"/>
                    <a:cs typeface="B Roya" panose="00000400000000000000" pitchFamily="2" charset="-78"/>
                  </a:endParaRPr>
                </a:p>
              </p:txBody>
            </p:sp>
          </p:grpSp>
          <p:sp>
            <p:nvSpPr>
              <p:cNvPr id="11" name="Rectangle 10"/>
              <p:cNvSpPr/>
              <p:nvPr/>
            </p:nvSpPr>
            <p:spPr>
              <a:xfrm>
                <a:off x="223455" y="1636114"/>
                <a:ext cx="8748686" cy="461665"/>
              </a:xfrm>
              <a:prstGeom prst="rect">
                <a:avLst/>
              </a:prstGeom>
            </p:spPr>
            <p:txBody>
              <a:bodyPr wrap="square">
                <a:spAutoFit/>
              </a:bodyPr>
              <a:lstStyle/>
              <a:p>
                <a:pPr eaLnBrk="0" fontAlgn="base" hangingPunct="0">
                  <a:spcBef>
                    <a:spcPct val="0"/>
                  </a:spcBef>
                  <a:spcAft>
                    <a:spcPct val="0"/>
                  </a:spcAft>
                </a:pPr>
                <a:endParaRPr lang="en-US" sz="2400" dirty="0">
                  <a:solidFill>
                    <a:prstClr val="black"/>
                  </a:solidFill>
                  <a:latin typeface="Times New Roman" pitchFamily="18" charset="0"/>
                  <a:cs typeface="B Roya" panose="00000400000000000000" pitchFamily="2" charset="-78"/>
                </a:endParaRPr>
              </a:p>
            </p:txBody>
          </p:sp>
        </p:grpSp>
        <p:sp>
          <p:nvSpPr>
            <p:cNvPr id="9" name="Rectangle 8"/>
            <p:cNvSpPr/>
            <p:nvPr/>
          </p:nvSpPr>
          <p:spPr>
            <a:xfrm>
              <a:off x="2885522" y="1785955"/>
              <a:ext cx="5888398" cy="433938"/>
            </a:xfrm>
            <a:prstGeom prst="rect">
              <a:avLst/>
            </a:prstGeom>
          </p:spPr>
          <p:txBody>
            <a:bodyPr wrap="square">
              <a:spAutoFit/>
            </a:bodyPr>
            <a:lstStyle/>
            <a:p>
              <a:pPr eaLnBrk="0" fontAlgn="base" hangingPunct="0">
                <a:lnSpc>
                  <a:spcPct val="107000"/>
                </a:lnSpc>
                <a:spcAft>
                  <a:spcPts val="800"/>
                </a:spcAft>
                <a:tabLst>
                  <a:tab pos="4084955" algn="l"/>
                </a:tabLst>
              </a:pP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طرح مجموعه شهری از مهاجرت 38 هزار نفری در طول سالهای 65 تا 75 سخن گفته شده است که نشانگر افزایش مهاجرت روستاییان و عدم تحقق پیشنهاد طرح منطفه اصفهان است.</a:t>
              </a:r>
              <a:endParaRPr lang="en-US" sz="1400" dirty="0">
                <a:solidFill>
                  <a:srgbClr val="C00000"/>
                </a:solidFill>
                <a:latin typeface="Calibri" panose="020F0502020204030204" pitchFamily="34" charset="0"/>
                <a:ea typeface="Calibri" panose="020F0502020204030204" pitchFamily="34" charset="0"/>
                <a:cs typeface="B Roya" panose="00000400000000000000" pitchFamily="2" charset="-78"/>
              </a:endParaRPr>
            </a:p>
          </p:txBody>
        </p:sp>
      </p:grpSp>
    </p:spTree>
    <p:extLst>
      <p:ext uri="{BB962C8B-B14F-4D97-AF65-F5344CB8AC3E}">
        <p14:creationId xmlns:p14="http://schemas.microsoft.com/office/powerpoint/2010/main" val="3720022697"/>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09094" y="154546"/>
            <a:ext cx="7414322" cy="461665"/>
          </a:xfrm>
          <a:prstGeom prst="rect">
            <a:avLst/>
          </a:prstGeom>
          <a:noFill/>
        </p:spPr>
        <p:txBody>
          <a:bodyPr wrap="square" rtlCol="0">
            <a:spAutoFit/>
          </a:bodyPr>
          <a:lstStyle/>
          <a:p>
            <a:pPr eaLnBrk="0" fontAlgn="base" hangingPunct="0">
              <a:spcBef>
                <a:spcPct val="0"/>
              </a:spcBef>
              <a:spcAft>
                <a:spcPct val="0"/>
              </a:spcAft>
            </a:pPr>
            <a:r>
              <a:rPr lang="fa-IR" sz="2400" dirty="0">
                <a:solidFill>
                  <a:prstClr val="white"/>
                </a:solidFill>
                <a:latin typeface="Times New Roman" pitchFamily="18" charset="0"/>
                <a:cs typeface="B Titr" panose="00000700000000000000" pitchFamily="2" charset="-78"/>
              </a:rPr>
              <a:t>ارزیابی نظام اسکان جمعیت</a:t>
            </a:r>
            <a:endParaRPr lang="en-US" sz="2400" dirty="0">
              <a:solidFill>
                <a:prstClr val="white"/>
              </a:solidFill>
              <a:latin typeface="Times New Roman" pitchFamily="18" charset="0"/>
              <a:cs typeface="B Titr" panose="00000700000000000000" pitchFamily="2" charset="-78"/>
            </a:endParaRPr>
          </a:p>
        </p:txBody>
      </p:sp>
      <p:grpSp>
        <p:nvGrpSpPr>
          <p:cNvPr id="7" name="Group 6"/>
          <p:cNvGrpSpPr/>
          <p:nvPr/>
        </p:nvGrpSpPr>
        <p:grpSpPr>
          <a:xfrm>
            <a:off x="1184568" y="1549248"/>
            <a:ext cx="7773448" cy="1815724"/>
            <a:chOff x="2751270" y="1664556"/>
            <a:chExt cx="6222517" cy="722193"/>
          </a:xfrm>
        </p:grpSpPr>
        <p:grpSp>
          <p:nvGrpSpPr>
            <p:cNvPr id="8" name="Group 7"/>
            <p:cNvGrpSpPr/>
            <p:nvPr/>
          </p:nvGrpSpPr>
          <p:grpSpPr>
            <a:xfrm>
              <a:off x="2751270" y="1664556"/>
              <a:ext cx="6222517" cy="722193"/>
              <a:chOff x="164488" y="1636114"/>
              <a:chExt cx="8899550" cy="722193"/>
            </a:xfrm>
          </p:grpSpPr>
          <p:grpSp>
            <p:nvGrpSpPr>
              <p:cNvPr id="10" name="Group 9"/>
              <p:cNvGrpSpPr/>
              <p:nvPr/>
            </p:nvGrpSpPr>
            <p:grpSpPr>
              <a:xfrm>
                <a:off x="164488" y="1661794"/>
                <a:ext cx="8899550" cy="696513"/>
                <a:chOff x="265047" y="1296996"/>
                <a:chExt cx="8686404" cy="623887"/>
              </a:xfrm>
            </p:grpSpPr>
            <p:grpSp>
              <p:nvGrpSpPr>
                <p:cNvPr id="12" name="Group 11"/>
                <p:cNvGrpSpPr/>
                <p:nvPr/>
              </p:nvGrpSpPr>
              <p:grpSpPr>
                <a:xfrm>
                  <a:off x="328484" y="1296996"/>
                  <a:ext cx="8622967" cy="623887"/>
                  <a:chOff x="4937473" y="1414028"/>
                  <a:chExt cx="4089864" cy="623887"/>
                </a:xfrm>
              </p:grpSpPr>
              <p:grpSp>
                <p:nvGrpSpPr>
                  <p:cNvPr id="14" name="Group 31"/>
                  <p:cNvGrpSpPr>
                    <a:grpSpLocks/>
                  </p:cNvGrpSpPr>
                  <p:nvPr/>
                </p:nvGrpSpPr>
                <p:grpSpPr bwMode="auto">
                  <a:xfrm>
                    <a:off x="4937473" y="1414028"/>
                    <a:ext cx="4089864" cy="623887"/>
                    <a:chOff x="880" y="1279"/>
                    <a:chExt cx="2930" cy="393"/>
                  </a:xfrm>
                </p:grpSpPr>
                <p:sp>
                  <p:nvSpPr>
                    <p:cNvPr id="16" name="AutoShape 6"/>
                    <p:cNvSpPr>
                      <a:spLocks noChangeArrowheads="1"/>
                    </p:cNvSpPr>
                    <p:nvPr/>
                  </p:nvSpPr>
                  <p:spPr bwMode="gray">
                    <a:xfrm>
                      <a:off x="880" y="1295"/>
                      <a:ext cx="2928" cy="377"/>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justLow" rtl="0" eaLnBrk="0" fontAlgn="base" hangingPunct="0">
                        <a:spcBef>
                          <a:spcPct val="0"/>
                        </a:spcBef>
                        <a:spcAft>
                          <a:spcPct val="0"/>
                        </a:spcAft>
                      </a:pPr>
                      <a:endParaRPr lang="zh-CN" altLang="en-US">
                        <a:solidFill>
                          <a:prstClr val="black"/>
                        </a:solidFill>
                      </a:endParaRPr>
                    </a:p>
                  </p:txBody>
                </p:sp>
                <p:sp>
                  <p:nvSpPr>
                    <p:cNvPr id="17" name="AutoShape 7"/>
                    <p:cNvSpPr>
                      <a:spLocks noChangeArrowheads="1"/>
                    </p:cNvSpPr>
                    <p:nvPr/>
                  </p:nvSpPr>
                  <p:spPr bwMode="gray">
                    <a:xfrm>
                      <a:off x="880" y="1279"/>
                      <a:ext cx="2930" cy="381"/>
                    </a:xfrm>
                    <a:prstGeom prst="roundRect">
                      <a:avLst>
                        <a:gd name="adj" fmla="val 50000"/>
                      </a:avLst>
                    </a:prstGeom>
                    <a:gradFill rotWithShape="1">
                      <a:gsLst>
                        <a:gs pos="0">
                          <a:schemeClr val="bg2"/>
                        </a:gs>
                        <a:gs pos="100000">
                          <a:schemeClr val="bg2">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justLow" rtl="0" eaLnBrk="0" fontAlgn="base" hangingPunct="0">
                        <a:spcBef>
                          <a:spcPct val="0"/>
                        </a:spcBef>
                        <a:spcAft>
                          <a:spcPct val="0"/>
                        </a:spcAft>
                      </a:pPr>
                      <a:endParaRPr lang="zh-CN" altLang="en-US">
                        <a:solidFill>
                          <a:prstClr val="black"/>
                        </a:solidFill>
                      </a:endParaRPr>
                    </a:p>
                  </p:txBody>
                </p:sp>
              </p:grpSp>
              <p:sp>
                <p:nvSpPr>
                  <p:cNvPr id="15" name="Rectangle 14"/>
                  <p:cNvSpPr/>
                  <p:nvPr/>
                </p:nvSpPr>
                <p:spPr>
                  <a:xfrm>
                    <a:off x="8780078" y="1519210"/>
                    <a:ext cx="97907" cy="131582"/>
                  </a:xfrm>
                  <a:prstGeom prst="rect">
                    <a:avLst/>
                  </a:prstGeom>
                </p:spPr>
                <p:txBody>
                  <a:bodyPr wrap="none">
                    <a:spAutoFit/>
                  </a:bodyPr>
                  <a:lstStyle/>
                  <a:p>
                    <a:pPr algn="justLow" eaLnBrk="0" fontAlgn="base" hangingPunct="0">
                      <a:spcBef>
                        <a:spcPct val="0"/>
                      </a:spcBef>
                      <a:spcAft>
                        <a:spcPct val="0"/>
                      </a:spcAft>
                    </a:pPr>
                    <a:endParaRPr lang="fa-IR" dirty="0">
                      <a:solidFill>
                        <a:prstClr val="black"/>
                      </a:solidFill>
                      <a:latin typeface="Times New Roman" pitchFamily="18" charset="0"/>
                      <a:cs typeface="B Roya" panose="00000400000000000000" pitchFamily="2" charset="-78"/>
                    </a:endParaRPr>
                  </a:p>
                </p:txBody>
              </p:sp>
            </p:grpSp>
            <p:sp>
              <p:nvSpPr>
                <p:cNvPr id="13" name="Rectangle 12"/>
                <p:cNvSpPr/>
                <p:nvPr/>
              </p:nvSpPr>
              <p:spPr>
                <a:xfrm>
                  <a:off x="265047" y="1402178"/>
                  <a:ext cx="8575275" cy="131582"/>
                </a:xfrm>
                <a:prstGeom prst="rect">
                  <a:avLst/>
                </a:prstGeom>
              </p:spPr>
              <p:txBody>
                <a:bodyPr wrap="square">
                  <a:spAutoFit/>
                </a:bodyPr>
                <a:lstStyle/>
                <a:p>
                  <a:pPr algn="justLow" eaLnBrk="0" fontAlgn="base" hangingPunct="0">
                    <a:spcBef>
                      <a:spcPct val="0"/>
                    </a:spcBef>
                    <a:spcAft>
                      <a:spcPct val="0"/>
                    </a:spcAft>
                  </a:pPr>
                  <a:endParaRPr lang="en-US" dirty="0">
                    <a:solidFill>
                      <a:prstClr val="black"/>
                    </a:solidFill>
                    <a:latin typeface="Times New Roman" pitchFamily="18" charset="0"/>
                    <a:cs typeface="B Roya" panose="00000400000000000000" pitchFamily="2" charset="-78"/>
                  </a:endParaRPr>
                </a:p>
              </p:txBody>
            </p:sp>
          </p:grpSp>
          <p:sp>
            <p:nvSpPr>
              <p:cNvPr id="11" name="Rectangle 10"/>
              <p:cNvSpPr/>
              <p:nvPr/>
            </p:nvSpPr>
            <p:spPr>
              <a:xfrm>
                <a:off x="223455" y="1636114"/>
                <a:ext cx="8748687" cy="183624"/>
              </a:xfrm>
              <a:prstGeom prst="rect">
                <a:avLst/>
              </a:prstGeom>
            </p:spPr>
            <p:txBody>
              <a:bodyPr wrap="square">
                <a:spAutoFit/>
              </a:bodyPr>
              <a:lstStyle/>
              <a:p>
                <a:pPr algn="justLow" eaLnBrk="0" fontAlgn="base" hangingPunct="0">
                  <a:spcBef>
                    <a:spcPct val="0"/>
                  </a:spcBef>
                  <a:spcAft>
                    <a:spcPct val="0"/>
                  </a:spcAft>
                </a:pPr>
                <a:endParaRPr lang="en-US" sz="2400" dirty="0">
                  <a:solidFill>
                    <a:prstClr val="black"/>
                  </a:solidFill>
                  <a:latin typeface="Times New Roman" pitchFamily="18" charset="0"/>
                  <a:cs typeface="B Roya" panose="00000400000000000000" pitchFamily="2" charset="-78"/>
                </a:endParaRPr>
              </a:p>
            </p:txBody>
          </p:sp>
        </p:grpSp>
        <p:sp>
          <p:nvSpPr>
            <p:cNvPr id="9" name="Rectangle 8"/>
            <p:cNvSpPr/>
            <p:nvPr/>
          </p:nvSpPr>
          <p:spPr>
            <a:xfrm>
              <a:off x="2885522" y="1785955"/>
              <a:ext cx="5888398" cy="508232"/>
            </a:xfrm>
            <a:prstGeom prst="rect">
              <a:avLst/>
            </a:prstGeom>
          </p:spPr>
          <p:txBody>
            <a:bodyPr wrap="square">
              <a:spAutoFit/>
            </a:bodyPr>
            <a:lstStyle/>
            <a:p>
              <a:pPr algn="justLow" eaLnBrk="0" fontAlgn="base" hangingPunct="0">
                <a:lnSpc>
                  <a:spcPct val="107000"/>
                </a:lnSpc>
                <a:spcAft>
                  <a:spcPts val="800"/>
                </a:spcAft>
                <a:tabLst>
                  <a:tab pos="4084955" algn="l"/>
                </a:tabLst>
              </a:pP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در طرح منطقه اصفهان به منظور قطع سیل مهاجرین به منطقه اصفهان و همچنین محدود کردن شعاع عمل ارتباطات کاری، خدماتی و فرهنگی منطقه اصفهان، پیشنهاد شده که سه قطب صنعتی جدید در کنار شهرهای میمه، شهرضا و کوهپایه که نوع صنایع آنها در رابطه و تکمیل کننده صنایع اصفهان باشد، در جلگه اصفهان به وجود آیند.</a:t>
              </a:r>
              <a:endParaRPr lang="en-US" sz="1400" dirty="0">
                <a:solidFill>
                  <a:srgbClr val="C00000"/>
                </a:solidFill>
                <a:latin typeface="Calibri" panose="020F0502020204030204" pitchFamily="34" charset="0"/>
                <a:ea typeface="Calibri" panose="020F0502020204030204" pitchFamily="34" charset="0"/>
                <a:cs typeface="B Roya" panose="00000400000000000000" pitchFamily="2" charset="-78"/>
              </a:endParaRPr>
            </a:p>
          </p:txBody>
        </p:sp>
      </p:grpSp>
      <p:grpSp>
        <p:nvGrpSpPr>
          <p:cNvPr id="18" name="Group 17"/>
          <p:cNvGrpSpPr/>
          <p:nvPr/>
        </p:nvGrpSpPr>
        <p:grpSpPr>
          <a:xfrm>
            <a:off x="250946" y="3671296"/>
            <a:ext cx="8607621" cy="702667"/>
            <a:chOff x="356270" y="2793340"/>
            <a:chExt cx="8607621" cy="710892"/>
          </a:xfrm>
        </p:grpSpPr>
        <p:grpSp>
          <p:nvGrpSpPr>
            <p:cNvPr id="19" name="Group 18"/>
            <p:cNvGrpSpPr/>
            <p:nvPr/>
          </p:nvGrpSpPr>
          <p:grpSpPr>
            <a:xfrm>
              <a:off x="356270" y="2793340"/>
              <a:ext cx="8607621" cy="710892"/>
              <a:chOff x="401739" y="2868957"/>
              <a:chExt cx="8484016" cy="710892"/>
            </a:xfrm>
          </p:grpSpPr>
          <p:grpSp>
            <p:nvGrpSpPr>
              <p:cNvPr id="21" name="Group 20"/>
              <p:cNvGrpSpPr/>
              <p:nvPr/>
            </p:nvGrpSpPr>
            <p:grpSpPr>
              <a:xfrm>
                <a:off x="401739" y="2868957"/>
                <a:ext cx="8484016" cy="710892"/>
                <a:chOff x="481936" y="2493184"/>
                <a:chExt cx="8484016" cy="710892"/>
              </a:xfrm>
            </p:grpSpPr>
            <p:grpSp>
              <p:nvGrpSpPr>
                <p:cNvPr id="23" name="Group 22"/>
                <p:cNvGrpSpPr/>
                <p:nvPr/>
              </p:nvGrpSpPr>
              <p:grpSpPr>
                <a:xfrm>
                  <a:off x="481936" y="2493184"/>
                  <a:ext cx="8484016" cy="710892"/>
                  <a:chOff x="274129" y="4229525"/>
                  <a:chExt cx="6563366" cy="718349"/>
                </a:xfrm>
              </p:grpSpPr>
              <p:grpSp>
                <p:nvGrpSpPr>
                  <p:cNvPr id="25" name="Group 33"/>
                  <p:cNvGrpSpPr>
                    <a:grpSpLocks/>
                  </p:cNvGrpSpPr>
                  <p:nvPr/>
                </p:nvGrpSpPr>
                <p:grpSpPr bwMode="auto">
                  <a:xfrm>
                    <a:off x="274129" y="4229525"/>
                    <a:ext cx="6563366" cy="718349"/>
                    <a:chOff x="888" y="2879"/>
                    <a:chExt cx="2930" cy="393"/>
                  </a:xfrm>
                </p:grpSpPr>
                <p:sp>
                  <p:nvSpPr>
                    <p:cNvPr id="27" name="AutoShape 18"/>
                    <p:cNvSpPr>
                      <a:spLocks noChangeArrowheads="1"/>
                    </p:cNvSpPr>
                    <p:nvPr/>
                  </p:nvSpPr>
                  <p:spPr bwMode="gray">
                    <a:xfrm>
                      <a:off x="888" y="2895"/>
                      <a:ext cx="2928" cy="377"/>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sp>
                  <p:nvSpPr>
                    <p:cNvPr id="28" name="AutoShape 19"/>
                    <p:cNvSpPr>
                      <a:spLocks noChangeArrowheads="1"/>
                    </p:cNvSpPr>
                    <p:nvPr/>
                  </p:nvSpPr>
                  <p:spPr bwMode="gray">
                    <a:xfrm>
                      <a:off x="888" y="2879"/>
                      <a:ext cx="2930" cy="381"/>
                    </a:xfrm>
                    <a:prstGeom prst="roundRect">
                      <a:avLst>
                        <a:gd name="adj" fmla="val 50000"/>
                      </a:avLst>
                    </a:prstGeom>
                    <a:gradFill rotWithShape="1">
                      <a:gsLst>
                        <a:gs pos="0">
                          <a:schemeClr val="folHlink"/>
                        </a:gs>
                        <a:gs pos="100000">
                          <a:schemeClr val="folHlink">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grpSp>
              <p:sp>
                <p:nvSpPr>
                  <p:cNvPr id="26" name="TextBox 25"/>
                  <p:cNvSpPr txBox="1"/>
                  <p:nvPr/>
                </p:nvSpPr>
                <p:spPr>
                  <a:xfrm>
                    <a:off x="487231" y="4376847"/>
                    <a:ext cx="6345784" cy="380090"/>
                  </a:xfrm>
                  <a:prstGeom prst="rect">
                    <a:avLst/>
                  </a:prstGeom>
                  <a:noFill/>
                </p:spPr>
                <p:txBody>
                  <a:bodyPr wrap="square" rtlCol="0">
                    <a:spAutoFit/>
                  </a:bodyPr>
                  <a:lstStyle/>
                  <a:p>
                    <a:pPr eaLnBrk="0" fontAlgn="base" hangingPunct="0">
                      <a:spcBef>
                        <a:spcPct val="0"/>
                      </a:spcBef>
                      <a:spcAft>
                        <a:spcPct val="0"/>
                      </a:spcAft>
                    </a:pPr>
                    <a:endParaRPr lang="en-US" dirty="0">
                      <a:solidFill>
                        <a:prstClr val="black"/>
                      </a:solidFill>
                      <a:latin typeface="Times New Roman" pitchFamily="18" charset="0"/>
                      <a:cs typeface="B Roya" panose="00000400000000000000" pitchFamily="2" charset="-78"/>
                    </a:endParaRPr>
                  </a:p>
                </p:txBody>
              </p:sp>
            </p:grpSp>
            <p:sp>
              <p:nvSpPr>
                <p:cNvPr id="24" name="Rectangle 23"/>
                <p:cNvSpPr/>
                <p:nvPr/>
              </p:nvSpPr>
              <p:spPr>
                <a:xfrm>
                  <a:off x="522227" y="2520535"/>
                  <a:ext cx="8229599" cy="369332"/>
                </a:xfrm>
                <a:prstGeom prst="rect">
                  <a:avLst/>
                </a:prstGeom>
              </p:spPr>
              <p:txBody>
                <a:bodyPr wrap="square">
                  <a:spAutoFit/>
                </a:bodyPr>
                <a:lstStyle/>
                <a:p>
                  <a:pPr eaLnBrk="0" fontAlgn="base" hangingPunct="0">
                    <a:spcBef>
                      <a:spcPct val="0"/>
                    </a:spcBef>
                    <a:spcAft>
                      <a:spcPct val="0"/>
                    </a:spcAft>
                  </a:pPr>
                  <a:endParaRPr lang="en-US" dirty="0">
                    <a:solidFill>
                      <a:prstClr val="black"/>
                    </a:solidFill>
                    <a:latin typeface="Times New Roman" pitchFamily="18" charset="0"/>
                  </a:endParaRPr>
                </a:p>
              </p:txBody>
            </p:sp>
          </p:grpSp>
          <p:sp>
            <p:nvSpPr>
              <p:cNvPr id="22" name="Rectangle 21"/>
              <p:cNvSpPr/>
              <p:nvPr/>
            </p:nvSpPr>
            <p:spPr>
              <a:xfrm>
                <a:off x="583372" y="2921125"/>
                <a:ext cx="8269890" cy="388696"/>
              </a:xfrm>
              <a:prstGeom prst="rect">
                <a:avLst/>
              </a:prstGeom>
            </p:spPr>
            <p:txBody>
              <a:bodyPr wrap="square">
                <a:spAutoFit/>
              </a:bodyPr>
              <a:lstStyle/>
              <a:p>
                <a:pPr eaLnBrk="0" fontAlgn="base" hangingPunct="0">
                  <a:lnSpc>
                    <a:spcPct val="107000"/>
                  </a:lnSpc>
                  <a:spcAft>
                    <a:spcPts val="800"/>
                  </a:spcAft>
                  <a:tabLst>
                    <a:tab pos="4084955" algn="l"/>
                  </a:tabLst>
                </a:pP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 </a:t>
                </a:r>
                <a:endParaRPr lang="en-US" sz="1100" dirty="0">
                  <a:solidFill>
                    <a:prstClr val="black"/>
                  </a:solidFill>
                  <a:latin typeface="Calibri" panose="020F0502020204030204" pitchFamily="34" charset="0"/>
                  <a:ea typeface="Calibri" panose="020F0502020204030204" pitchFamily="34" charset="0"/>
                  <a:cs typeface="Arial" panose="020B0604020202020204" pitchFamily="34" charset="0"/>
                </a:endParaRPr>
              </a:p>
            </p:txBody>
          </p:sp>
        </p:grpSp>
        <p:sp>
          <p:nvSpPr>
            <p:cNvPr id="20" name="Rectangle 19"/>
            <p:cNvSpPr/>
            <p:nvPr/>
          </p:nvSpPr>
          <p:spPr>
            <a:xfrm>
              <a:off x="496645" y="2811023"/>
              <a:ext cx="8290878" cy="447378"/>
            </a:xfrm>
            <a:prstGeom prst="rect">
              <a:avLst/>
            </a:prstGeom>
          </p:spPr>
          <p:txBody>
            <a:bodyPr wrap="square">
              <a:spAutoFit/>
            </a:bodyPr>
            <a:lstStyle/>
            <a:p>
              <a:pPr algn="justLow" eaLnBrk="0" fontAlgn="base" hangingPunct="0">
                <a:spcBef>
                  <a:spcPct val="0"/>
                </a:spcBef>
                <a:spcAft>
                  <a:spcPct val="0"/>
                </a:spcAft>
              </a:pPr>
              <a:r>
                <a:rPr lang="fa-IR" dirty="0">
                  <a:solidFill>
                    <a:prstClr val="black"/>
                  </a:solidFill>
                  <a:latin typeface="Calibri" panose="020F0502020204030204" pitchFamily="34" charset="0"/>
                  <a:cs typeface="B Roya" panose="00000400000000000000" pitchFamily="2" charset="-78"/>
                </a:rPr>
                <a:t>طرح مجموعه شهری: جریان </a:t>
              </a:r>
              <a:r>
                <a:rPr lang="fa-IR" dirty="0">
                  <a:solidFill>
                    <a:prstClr val="black"/>
                  </a:solidFill>
                  <a:latin typeface="Calibri" panose="020F0502020204030204" pitchFamily="34" charset="0"/>
                  <a:cs typeface="B Roya" panose="00000400000000000000" pitchFamily="2" charset="-78"/>
                </a:rPr>
                <a:t>مهاجرتی به سمت مناطقی از جمله برخوار و میمه حرکت کرده است و طی سالهای 85-75 شهر میمه به یکی از مهم ترین نقاط مهاجرپذیر تبدیل شده </a:t>
              </a:r>
              <a:r>
                <a:rPr lang="fa-IR" dirty="0">
                  <a:solidFill>
                    <a:prstClr val="black"/>
                  </a:solidFill>
                  <a:latin typeface="Calibri" panose="020F0502020204030204" pitchFamily="34" charset="0"/>
                  <a:cs typeface="B Roya" panose="00000400000000000000" pitchFamily="2" charset="-78"/>
                </a:rPr>
                <a:t>است.</a:t>
              </a:r>
              <a:endParaRPr lang="en-US" dirty="0">
                <a:solidFill>
                  <a:prstClr val="black"/>
                </a:solidFill>
                <a:latin typeface="Times New Roman" pitchFamily="18" charset="0"/>
                <a:cs typeface="B Roya" panose="00000400000000000000" pitchFamily="2" charset="-78"/>
              </a:endParaRPr>
            </a:p>
          </p:txBody>
        </p:sp>
      </p:grpSp>
      <p:grpSp>
        <p:nvGrpSpPr>
          <p:cNvPr id="29" name="Group 28"/>
          <p:cNvGrpSpPr/>
          <p:nvPr/>
        </p:nvGrpSpPr>
        <p:grpSpPr>
          <a:xfrm>
            <a:off x="2399800" y="5599789"/>
            <a:ext cx="4611458" cy="704555"/>
            <a:chOff x="2751270" y="1664556"/>
            <a:chExt cx="6222517" cy="722193"/>
          </a:xfrm>
        </p:grpSpPr>
        <p:grpSp>
          <p:nvGrpSpPr>
            <p:cNvPr id="30" name="Group 29"/>
            <p:cNvGrpSpPr/>
            <p:nvPr/>
          </p:nvGrpSpPr>
          <p:grpSpPr>
            <a:xfrm>
              <a:off x="2751270" y="1664556"/>
              <a:ext cx="6222517" cy="722193"/>
              <a:chOff x="164488" y="1636114"/>
              <a:chExt cx="8899550" cy="722193"/>
            </a:xfrm>
          </p:grpSpPr>
          <p:grpSp>
            <p:nvGrpSpPr>
              <p:cNvPr id="32" name="Group 31"/>
              <p:cNvGrpSpPr/>
              <p:nvPr/>
            </p:nvGrpSpPr>
            <p:grpSpPr>
              <a:xfrm>
                <a:off x="164488" y="1661794"/>
                <a:ext cx="8899550" cy="696513"/>
                <a:chOff x="265047" y="1296996"/>
                <a:chExt cx="8686404" cy="623887"/>
              </a:xfrm>
            </p:grpSpPr>
            <p:grpSp>
              <p:nvGrpSpPr>
                <p:cNvPr id="34" name="Group 33"/>
                <p:cNvGrpSpPr/>
                <p:nvPr/>
              </p:nvGrpSpPr>
              <p:grpSpPr>
                <a:xfrm>
                  <a:off x="328484" y="1296996"/>
                  <a:ext cx="8622967" cy="623887"/>
                  <a:chOff x="4937473" y="1414028"/>
                  <a:chExt cx="4089864" cy="623887"/>
                </a:xfrm>
              </p:grpSpPr>
              <p:grpSp>
                <p:nvGrpSpPr>
                  <p:cNvPr id="36" name="Group 31"/>
                  <p:cNvGrpSpPr>
                    <a:grpSpLocks/>
                  </p:cNvGrpSpPr>
                  <p:nvPr/>
                </p:nvGrpSpPr>
                <p:grpSpPr bwMode="auto">
                  <a:xfrm>
                    <a:off x="4937473" y="1414028"/>
                    <a:ext cx="4089864" cy="623887"/>
                    <a:chOff x="880" y="1279"/>
                    <a:chExt cx="2930" cy="393"/>
                  </a:xfrm>
                </p:grpSpPr>
                <p:sp>
                  <p:nvSpPr>
                    <p:cNvPr id="38" name="AutoShape 6"/>
                    <p:cNvSpPr>
                      <a:spLocks noChangeArrowheads="1"/>
                    </p:cNvSpPr>
                    <p:nvPr/>
                  </p:nvSpPr>
                  <p:spPr bwMode="gray">
                    <a:xfrm>
                      <a:off x="880" y="1295"/>
                      <a:ext cx="2928" cy="377"/>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sp>
                  <p:nvSpPr>
                    <p:cNvPr id="39" name="AutoShape 7"/>
                    <p:cNvSpPr>
                      <a:spLocks noChangeArrowheads="1"/>
                    </p:cNvSpPr>
                    <p:nvPr/>
                  </p:nvSpPr>
                  <p:spPr bwMode="gray">
                    <a:xfrm>
                      <a:off x="880" y="1279"/>
                      <a:ext cx="2930" cy="381"/>
                    </a:xfrm>
                    <a:prstGeom prst="roundRect">
                      <a:avLst>
                        <a:gd name="adj" fmla="val 50000"/>
                      </a:avLst>
                    </a:prstGeom>
                    <a:gradFill rotWithShape="1">
                      <a:gsLst>
                        <a:gs pos="0">
                          <a:schemeClr val="bg2"/>
                        </a:gs>
                        <a:gs pos="100000">
                          <a:schemeClr val="bg2">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grpSp>
              <p:sp>
                <p:nvSpPr>
                  <p:cNvPr id="37" name="Rectangle 36"/>
                  <p:cNvSpPr/>
                  <p:nvPr/>
                </p:nvSpPr>
                <p:spPr>
                  <a:xfrm>
                    <a:off x="8779054" y="1519210"/>
                    <a:ext cx="99956" cy="369332"/>
                  </a:xfrm>
                  <a:prstGeom prst="rect">
                    <a:avLst/>
                  </a:prstGeom>
                </p:spPr>
                <p:txBody>
                  <a:bodyPr wrap="none">
                    <a:spAutoFit/>
                  </a:bodyPr>
                  <a:lstStyle/>
                  <a:p>
                    <a:pPr eaLnBrk="0" fontAlgn="base" hangingPunct="0">
                      <a:spcBef>
                        <a:spcPct val="0"/>
                      </a:spcBef>
                      <a:spcAft>
                        <a:spcPct val="0"/>
                      </a:spcAft>
                    </a:pPr>
                    <a:endParaRPr lang="fa-IR" dirty="0">
                      <a:solidFill>
                        <a:prstClr val="black"/>
                      </a:solidFill>
                      <a:latin typeface="Times New Roman" pitchFamily="18" charset="0"/>
                      <a:cs typeface="B Roya" panose="00000400000000000000" pitchFamily="2" charset="-78"/>
                    </a:endParaRPr>
                  </a:p>
                </p:txBody>
              </p:sp>
            </p:grpSp>
            <p:sp>
              <p:nvSpPr>
                <p:cNvPr id="35" name="Rectangle 34"/>
                <p:cNvSpPr/>
                <p:nvPr/>
              </p:nvSpPr>
              <p:spPr>
                <a:xfrm>
                  <a:off x="265047" y="1402178"/>
                  <a:ext cx="8575275" cy="369332"/>
                </a:xfrm>
                <a:prstGeom prst="rect">
                  <a:avLst/>
                </a:prstGeom>
              </p:spPr>
              <p:txBody>
                <a:bodyPr wrap="square">
                  <a:spAutoFit/>
                </a:bodyPr>
                <a:lstStyle/>
                <a:p>
                  <a:pPr eaLnBrk="0" fontAlgn="base" hangingPunct="0">
                    <a:spcBef>
                      <a:spcPct val="0"/>
                    </a:spcBef>
                    <a:spcAft>
                      <a:spcPct val="0"/>
                    </a:spcAft>
                  </a:pPr>
                  <a:endParaRPr lang="en-US" dirty="0">
                    <a:solidFill>
                      <a:prstClr val="black"/>
                    </a:solidFill>
                    <a:latin typeface="Times New Roman" pitchFamily="18" charset="0"/>
                    <a:cs typeface="B Roya" panose="00000400000000000000" pitchFamily="2" charset="-78"/>
                  </a:endParaRPr>
                </a:p>
              </p:txBody>
            </p:sp>
          </p:grpSp>
          <p:sp>
            <p:nvSpPr>
              <p:cNvPr id="33" name="Rectangle 32"/>
              <p:cNvSpPr/>
              <p:nvPr/>
            </p:nvSpPr>
            <p:spPr>
              <a:xfrm>
                <a:off x="223455" y="1636114"/>
                <a:ext cx="8748686" cy="461665"/>
              </a:xfrm>
              <a:prstGeom prst="rect">
                <a:avLst/>
              </a:prstGeom>
            </p:spPr>
            <p:txBody>
              <a:bodyPr wrap="square">
                <a:spAutoFit/>
              </a:bodyPr>
              <a:lstStyle/>
              <a:p>
                <a:pPr eaLnBrk="0" fontAlgn="base" hangingPunct="0">
                  <a:spcBef>
                    <a:spcPct val="0"/>
                  </a:spcBef>
                  <a:spcAft>
                    <a:spcPct val="0"/>
                  </a:spcAft>
                </a:pPr>
                <a:endParaRPr lang="en-US" sz="2400" dirty="0">
                  <a:solidFill>
                    <a:prstClr val="black"/>
                  </a:solidFill>
                  <a:latin typeface="Times New Roman" pitchFamily="18" charset="0"/>
                  <a:cs typeface="B Roya" panose="00000400000000000000" pitchFamily="2" charset="-78"/>
                </a:endParaRPr>
              </a:p>
            </p:txBody>
          </p:sp>
        </p:grpSp>
        <p:sp>
          <p:nvSpPr>
            <p:cNvPr id="31" name="Rectangle 30"/>
            <p:cNvSpPr/>
            <p:nvPr/>
          </p:nvSpPr>
          <p:spPr>
            <a:xfrm>
              <a:off x="2788280" y="1785955"/>
              <a:ext cx="6151342" cy="398427"/>
            </a:xfrm>
            <a:prstGeom prst="rect">
              <a:avLst/>
            </a:prstGeom>
          </p:spPr>
          <p:txBody>
            <a:bodyPr wrap="square">
              <a:spAutoFit/>
            </a:bodyPr>
            <a:lstStyle/>
            <a:p>
              <a:pPr algn="ctr" eaLnBrk="0" fontAlgn="base" hangingPunct="0">
                <a:lnSpc>
                  <a:spcPct val="107000"/>
                </a:lnSpc>
                <a:spcAft>
                  <a:spcPts val="800"/>
                </a:spcAft>
                <a:tabLst>
                  <a:tab pos="4084955" algn="l"/>
                </a:tabLst>
              </a:pP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تحقق پیشنهاد طرح منطقه اصفهان</a:t>
              </a:r>
              <a:endParaRPr lang="en-US" sz="1400" dirty="0">
                <a:solidFill>
                  <a:srgbClr val="C00000"/>
                </a:solidFill>
                <a:latin typeface="Calibri" panose="020F0502020204030204" pitchFamily="34" charset="0"/>
                <a:ea typeface="Calibri" panose="020F0502020204030204" pitchFamily="34" charset="0"/>
                <a:cs typeface="B Roya" panose="00000400000000000000" pitchFamily="2" charset="-78"/>
              </a:endParaRPr>
            </a:p>
          </p:txBody>
        </p:sp>
      </p:grpSp>
      <p:sp>
        <p:nvSpPr>
          <p:cNvPr id="40" name="Down Arrow 39"/>
          <p:cNvSpPr/>
          <p:nvPr/>
        </p:nvSpPr>
        <p:spPr bwMode="auto">
          <a:xfrm>
            <a:off x="4223823" y="4604333"/>
            <a:ext cx="722325" cy="811369"/>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l" rtl="0" eaLnBrk="0" fontAlgn="base" hangingPunct="0">
              <a:spcBef>
                <a:spcPct val="0"/>
              </a:spcBef>
              <a:spcAft>
                <a:spcPct val="0"/>
              </a:spcAft>
            </a:pPr>
            <a:endParaRPr lang="en-US">
              <a:solidFill>
                <a:prstClr val="black"/>
              </a:solidFill>
              <a:latin typeface="Times New Roman" pitchFamily="18" charset="0"/>
            </a:endParaRPr>
          </a:p>
        </p:txBody>
      </p:sp>
    </p:spTree>
    <p:extLst>
      <p:ext uri="{BB962C8B-B14F-4D97-AF65-F5344CB8AC3E}">
        <p14:creationId xmlns:p14="http://schemas.microsoft.com/office/powerpoint/2010/main" val="3393048843"/>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fade">
                                      <p:cBhvr>
                                        <p:cTn id="12" dur="500"/>
                                        <p:tgtEl>
                                          <p:spTgt spid="1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fade">
                                      <p:cBhvr>
                                        <p:cTn id="1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09094" y="154546"/>
            <a:ext cx="7414322" cy="461665"/>
          </a:xfrm>
          <a:prstGeom prst="rect">
            <a:avLst/>
          </a:prstGeom>
          <a:noFill/>
        </p:spPr>
        <p:txBody>
          <a:bodyPr wrap="square" rtlCol="0">
            <a:spAutoFit/>
          </a:bodyPr>
          <a:lstStyle/>
          <a:p>
            <a:pPr eaLnBrk="0" fontAlgn="base" hangingPunct="0">
              <a:spcBef>
                <a:spcPct val="0"/>
              </a:spcBef>
              <a:spcAft>
                <a:spcPct val="0"/>
              </a:spcAft>
            </a:pPr>
            <a:r>
              <a:rPr lang="fa-IR" sz="2400" dirty="0">
                <a:solidFill>
                  <a:prstClr val="white"/>
                </a:solidFill>
                <a:latin typeface="Times New Roman" pitchFamily="18" charset="0"/>
                <a:cs typeface="B Titr" panose="00000700000000000000" pitchFamily="2" charset="-78"/>
              </a:rPr>
              <a:t>ارزیابی وضعیت صنعت</a:t>
            </a:r>
            <a:endParaRPr lang="en-US" sz="2400" dirty="0">
              <a:solidFill>
                <a:prstClr val="white"/>
              </a:solidFill>
              <a:latin typeface="Times New Roman" pitchFamily="18" charset="0"/>
              <a:cs typeface="B Titr" panose="00000700000000000000" pitchFamily="2" charset="-78"/>
            </a:endParaRPr>
          </a:p>
        </p:txBody>
      </p:sp>
      <p:grpSp>
        <p:nvGrpSpPr>
          <p:cNvPr id="7" name="Group 6"/>
          <p:cNvGrpSpPr/>
          <p:nvPr/>
        </p:nvGrpSpPr>
        <p:grpSpPr>
          <a:xfrm>
            <a:off x="1184568" y="1549248"/>
            <a:ext cx="7773448" cy="1013648"/>
            <a:chOff x="2751270" y="1664556"/>
            <a:chExt cx="6222517" cy="722193"/>
          </a:xfrm>
        </p:grpSpPr>
        <p:grpSp>
          <p:nvGrpSpPr>
            <p:cNvPr id="8" name="Group 7"/>
            <p:cNvGrpSpPr/>
            <p:nvPr/>
          </p:nvGrpSpPr>
          <p:grpSpPr>
            <a:xfrm>
              <a:off x="2751270" y="1664556"/>
              <a:ext cx="6222517" cy="722193"/>
              <a:chOff x="164488" y="1636114"/>
              <a:chExt cx="8899550" cy="722193"/>
            </a:xfrm>
          </p:grpSpPr>
          <p:grpSp>
            <p:nvGrpSpPr>
              <p:cNvPr id="10" name="Group 9"/>
              <p:cNvGrpSpPr/>
              <p:nvPr/>
            </p:nvGrpSpPr>
            <p:grpSpPr>
              <a:xfrm>
                <a:off x="164488" y="1661794"/>
                <a:ext cx="8899550" cy="696513"/>
                <a:chOff x="265047" y="1296996"/>
                <a:chExt cx="8686404" cy="623887"/>
              </a:xfrm>
            </p:grpSpPr>
            <p:grpSp>
              <p:nvGrpSpPr>
                <p:cNvPr id="12" name="Group 11"/>
                <p:cNvGrpSpPr/>
                <p:nvPr/>
              </p:nvGrpSpPr>
              <p:grpSpPr>
                <a:xfrm>
                  <a:off x="328484" y="1296996"/>
                  <a:ext cx="8622967" cy="623887"/>
                  <a:chOff x="4937473" y="1414028"/>
                  <a:chExt cx="4089864" cy="623887"/>
                </a:xfrm>
              </p:grpSpPr>
              <p:grpSp>
                <p:nvGrpSpPr>
                  <p:cNvPr id="14" name="Group 31"/>
                  <p:cNvGrpSpPr>
                    <a:grpSpLocks/>
                  </p:cNvGrpSpPr>
                  <p:nvPr/>
                </p:nvGrpSpPr>
                <p:grpSpPr bwMode="auto">
                  <a:xfrm>
                    <a:off x="4937473" y="1414028"/>
                    <a:ext cx="4089864" cy="623887"/>
                    <a:chOff x="880" y="1279"/>
                    <a:chExt cx="2930" cy="393"/>
                  </a:xfrm>
                </p:grpSpPr>
                <p:sp>
                  <p:nvSpPr>
                    <p:cNvPr id="16" name="AutoShape 6"/>
                    <p:cNvSpPr>
                      <a:spLocks noChangeArrowheads="1"/>
                    </p:cNvSpPr>
                    <p:nvPr/>
                  </p:nvSpPr>
                  <p:spPr bwMode="gray">
                    <a:xfrm>
                      <a:off x="880" y="1295"/>
                      <a:ext cx="2928" cy="377"/>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justLow" rtl="0" eaLnBrk="0" fontAlgn="base" hangingPunct="0">
                        <a:spcBef>
                          <a:spcPct val="0"/>
                        </a:spcBef>
                        <a:spcAft>
                          <a:spcPct val="0"/>
                        </a:spcAft>
                      </a:pPr>
                      <a:endParaRPr lang="zh-CN" altLang="en-US">
                        <a:solidFill>
                          <a:prstClr val="black"/>
                        </a:solidFill>
                      </a:endParaRPr>
                    </a:p>
                  </p:txBody>
                </p:sp>
                <p:sp>
                  <p:nvSpPr>
                    <p:cNvPr id="17" name="AutoShape 7"/>
                    <p:cNvSpPr>
                      <a:spLocks noChangeArrowheads="1"/>
                    </p:cNvSpPr>
                    <p:nvPr/>
                  </p:nvSpPr>
                  <p:spPr bwMode="gray">
                    <a:xfrm>
                      <a:off x="880" y="1279"/>
                      <a:ext cx="2930" cy="381"/>
                    </a:xfrm>
                    <a:prstGeom prst="roundRect">
                      <a:avLst>
                        <a:gd name="adj" fmla="val 50000"/>
                      </a:avLst>
                    </a:prstGeom>
                    <a:gradFill rotWithShape="1">
                      <a:gsLst>
                        <a:gs pos="0">
                          <a:schemeClr val="bg2"/>
                        </a:gs>
                        <a:gs pos="100000">
                          <a:schemeClr val="bg2">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justLow" rtl="0" eaLnBrk="0" fontAlgn="base" hangingPunct="0">
                        <a:spcBef>
                          <a:spcPct val="0"/>
                        </a:spcBef>
                        <a:spcAft>
                          <a:spcPct val="0"/>
                        </a:spcAft>
                      </a:pPr>
                      <a:endParaRPr lang="zh-CN" altLang="en-US">
                        <a:solidFill>
                          <a:prstClr val="black"/>
                        </a:solidFill>
                      </a:endParaRPr>
                    </a:p>
                  </p:txBody>
                </p:sp>
              </p:grpSp>
              <p:sp>
                <p:nvSpPr>
                  <p:cNvPr id="15" name="Rectangle 14"/>
                  <p:cNvSpPr/>
                  <p:nvPr/>
                </p:nvSpPr>
                <p:spPr>
                  <a:xfrm>
                    <a:off x="8780078" y="1519210"/>
                    <a:ext cx="97907" cy="131582"/>
                  </a:xfrm>
                  <a:prstGeom prst="rect">
                    <a:avLst/>
                  </a:prstGeom>
                </p:spPr>
                <p:txBody>
                  <a:bodyPr wrap="none">
                    <a:spAutoFit/>
                  </a:bodyPr>
                  <a:lstStyle/>
                  <a:p>
                    <a:pPr algn="justLow" eaLnBrk="0" fontAlgn="base" hangingPunct="0">
                      <a:spcBef>
                        <a:spcPct val="0"/>
                      </a:spcBef>
                      <a:spcAft>
                        <a:spcPct val="0"/>
                      </a:spcAft>
                    </a:pPr>
                    <a:endParaRPr lang="fa-IR" dirty="0">
                      <a:solidFill>
                        <a:prstClr val="black"/>
                      </a:solidFill>
                      <a:latin typeface="Times New Roman" pitchFamily="18" charset="0"/>
                      <a:cs typeface="B Roya" panose="00000400000000000000" pitchFamily="2" charset="-78"/>
                    </a:endParaRPr>
                  </a:p>
                </p:txBody>
              </p:sp>
            </p:grpSp>
            <p:sp>
              <p:nvSpPr>
                <p:cNvPr id="13" name="Rectangle 12"/>
                <p:cNvSpPr/>
                <p:nvPr/>
              </p:nvSpPr>
              <p:spPr>
                <a:xfrm>
                  <a:off x="265047" y="1402178"/>
                  <a:ext cx="8575275" cy="131582"/>
                </a:xfrm>
                <a:prstGeom prst="rect">
                  <a:avLst/>
                </a:prstGeom>
              </p:spPr>
              <p:txBody>
                <a:bodyPr wrap="square">
                  <a:spAutoFit/>
                </a:bodyPr>
                <a:lstStyle/>
                <a:p>
                  <a:pPr algn="justLow" eaLnBrk="0" fontAlgn="base" hangingPunct="0">
                    <a:spcBef>
                      <a:spcPct val="0"/>
                    </a:spcBef>
                    <a:spcAft>
                      <a:spcPct val="0"/>
                    </a:spcAft>
                  </a:pPr>
                  <a:endParaRPr lang="en-US" dirty="0">
                    <a:solidFill>
                      <a:prstClr val="black"/>
                    </a:solidFill>
                    <a:latin typeface="Times New Roman" pitchFamily="18" charset="0"/>
                    <a:cs typeface="B Roya" panose="00000400000000000000" pitchFamily="2" charset="-78"/>
                  </a:endParaRPr>
                </a:p>
              </p:txBody>
            </p:sp>
          </p:grpSp>
          <p:sp>
            <p:nvSpPr>
              <p:cNvPr id="11" name="Rectangle 10"/>
              <p:cNvSpPr/>
              <p:nvPr/>
            </p:nvSpPr>
            <p:spPr>
              <a:xfrm>
                <a:off x="223455" y="1636114"/>
                <a:ext cx="8748687" cy="183624"/>
              </a:xfrm>
              <a:prstGeom prst="rect">
                <a:avLst/>
              </a:prstGeom>
            </p:spPr>
            <p:txBody>
              <a:bodyPr wrap="square">
                <a:spAutoFit/>
              </a:bodyPr>
              <a:lstStyle/>
              <a:p>
                <a:pPr algn="justLow" eaLnBrk="0" fontAlgn="base" hangingPunct="0">
                  <a:spcBef>
                    <a:spcPct val="0"/>
                  </a:spcBef>
                  <a:spcAft>
                    <a:spcPct val="0"/>
                  </a:spcAft>
                </a:pPr>
                <a:endParaRPr lang="en-US" sz="2400" dirty="0">
                  <a:solidFill>
                    <a:prstClr val="black"/>
                  </a:solidFill>
                  <a:latin typeface="Times New Roman" pitchFamily="18" charset="0"/>
                  <a:cs typeface="B Roya" panose="00000400000000000000" pitchFamily="2" charset="-78"/>
                </a:endParaRPr>
              </a:p>
            </p:txBody>
          </p:sp>
        </p:grpSp>
        <p:sp>
          <p:nvSpPr>
            <p:cNvPr id="9" name="Rectangle 8"/>
            <p:cNvSpPr/>
            <p:nvPr/>
          </p:nvSpPr>
          <p:spPr>
            <a:xfrm>
              <a:off x="2885522" y="1785955"/>
              <a:ext cx="5888398" cy="488083"/>
            </a:xfrm>
            <a:prstGeom prst="rect">
              <a:avLst/>
            </a:prstGeom>
          </p:spPr>
          <p:txBody>
            <a:bodyPr wrap="square">
              <a:spAutoFit/>
            </a:bodyPr>
            <a:lstStyle/>
            <a:p>
              <a:pPr algn="justLow" eaLnBrk="0" fontAlgn="base" hangingPunct="0">
                <a:lnSpc>
                  <a:spcPct val="107000"/>
                </a:lnSpc>
                <a:spcAft>
                  <a:spcPts val="800"/>
                </a:spcAft>
                <a:tabLst>
                  <a:tab pos="4084955" algn="l"/>
                </a:tabLst>
              </a:pP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به نظر مي‌رسد كه منطقه اصفهان پس از يك دوره اوج‌گيري رشد اقتصادي كه از سال 1349 با تأسيس ذوب‌آهن آغاز شده، در دهه منتهي به 1375 مواجه با نوعي افت اقتصادي بوده </a:t>
              </a: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است. </a:t>
              </a:r>
              <a:endParaRPr lang="en-US" sz="1400" dirty="0">
                <a:solidFill>
                  <a:srgbClr val="C00000"/>
                </a:solidFill>
                <a:latin typeface="Calibri" panose="020F0502020204030204" pitchFamily="34" charset="0"/>
                <a:ea typeface="Calibri" panose="020F0502020204030204" pitchFamily="34" charset="0"/>
                <a:cs typeface="B Roya" panose="00000400000000000000" pitchFamily="2" charset="-78"/>
              </a:endParaRPr>
            </a:p>
          </p:txBody>
        </p:sp>
      </p:grpSp>
      <p:grpSp>
        <p:nvGrpSpPr>
          <p:cNvPr id="18" name="Group 17"/>
          <p:cNvGrpSpPr/>
          <p:nvPr/>
        </p:nvGrpSpPr>
        <p:grpSpPr>
          <a:xfrm>
            <a:off x="289748" y="3295061"/>
            <a:ext cx="8201744" cy="702667"/>
            <a:chOff x="356270" y="2793340"/>
            <a:chExt cx="8607621" cy="710892"/>
          </a:xfrm>
        </p:grpSpPr>
        <p:grpSp>
          <p:nvGrpSpPr>
            <p:cNvPr id="19" name="Group 18"/>
            <p:cNvGrpSpPr/>
            <p:nvPr/>
          </p:nvGrpSpPr>
          <p:grpSpPr>
            <a:xfrm>
              <a:off x="356270" y="2793340"/>
              <a:ext cx="8607621" cy="710892"/>
              <a:chOff x="401739" y="2868957"/>
              <a:chExt cx="8484016" cy="710892"/>
            </a:xfrm>
          </p:grpSpPr>
          <p:grpSp>
            <p:nvGrpSpPr>
              <p:cNvPr id="21" name="Group 20"/>
              <p:cNvGrpSpPr/>
              <p:nvPr/>
            </p:nvGrpSpPr>
            <p:grpSpPr>
              <a:xfrm>
                <a:off x="401739" y="2868957"/>
                <a:ext cx="8484016" cy="710892"/>
                <a:chOff x="481936" y="2493184"/>
                <a:chExt cx="8484016" cy="710892"/>
              </a:xfrm>
            </p:grpSpPr>
            <p:grpSp>
              <p:nvGrpSpPr>
                <p:cNvPr id="23" name="Group 22"/>
                <p:cNvGrpSpPr/>
                <p:nvPr/>
              </p:nvGrpSpPr>
              <p:grpSpPr>
                <a:xfrm>
                  <a:off x="481936" y="2493184"/>
                  <a:ext cx="8484016" cy="710892"/>
                  <a:chOff x="274129" y="4229525"/>
                  <a:chExt cx="6563366" cy="718349"/>
                </a:xfrm>
              </p:grpSpPr>
              <p:grpSp>
                <p:nvGrpSpPr>
                  <p:cNvPr id="25" name="Group 33"/>
                  <p:cNvGrpSpPr>
                    <a:grpSpLocks/>
                  </p:cNvGrpSpPr>
                  <p:nvPr/>
                </p:nvGrpSpPr>
                <p:grpSpPr bwMode="auto">
                  <a:xfrm>
                    <a:off x="274129" y="4229525"/>
                    <a:ext cx="6563366" cy="718349"/>
                    <a:chOff x="888" y="2879"/>
                    <a:chExt cx="2930" cy="393"/>
                  </a:xfrm>
                </p:grpSpPr>
                <p:sp>
                  <p:nvSpPr>
                    <p:cNvPr id="27" name="AutoShape 18"/>
                    <p:cNvSpPr>
                      <a:spLocks noChangeArrowheads="1"/>
                    </p:cNvSpPr>
                    <p:nvPr/>
                  </p:nvSpPr>
                  <p:spPr bwMode="gray">
                    <a:xfrm>
                      <a:off x="888" y="2895"/>
                      <a:ext cx="2928" cy="377"/>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sp>
                  <p:nvSpPr>
                    <p:cNvPr id="28" name="AutoShape 19"/>
                    <p:cNvSpPr>
                      <a:spLocks noChangeArrowheads="1"/>
                    </p:cNvSpPr>
                    <p:nvPr/>
                  </p:nvSpPr>
                  <p:spPr bwMode="gray">
                    <a:xfrm>
                      <a:off x="888" y="2879"/>
                      <a:ext cx="2930" cy="381"/>
                    </a:xfrm>
                    <a:prstGeom prst="roundRect">
                      <a:avLst>
                        <a:gd name="adj" fmla="val 50000"/>
                      </a:avLst>
                    </a:prstGeom>
                    <a:gradFill rotWithShape="1">
                      <a:gsLst>
                        <a:gs pos="0">
                          <a:schemeClr val="folHlink"/>
                        </a:gs>
                        <a:gs pos="100000">
                          <a:schemeClr val="folHlink">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grpSp>
              <p:sp>
                <p:nvSpPr>
                  <p:cNvPr id="26" name="TextBox 25"/>
                  <p:cNvSpPr txBox="1"/>
                  <p:nvPr/>
                </p:nvSpPr>
                <p:spPr>
                  <a:xfrm>
                    <a:off x="487231" y="4376847"/>
                    <a:ext cx="6345784" cy="380090"/>
                  </a:xfrm>
                  <a:prstGeom prst="rect">
                    <a:avLst/>
                  </a:prstGeom>
                  <a:noFill/>
                </p:spPr>
                <p:txBody>
                  <a:bodyPr wrap="square" rtlCol="0">
                    <a:spAutoFit/>
                  </a:bodyPr>
                  <a:lstStyle/>
                  <a:p>
                    <a:pPr eaLnBrk="0" fontAlgn="base" hangingPunct="0">
                      <a:spcBef>
                        <a:spcPct val="0"/>
                      </a:spcBef>
                      <a:spcAft>
                        <a:spcPct val="0"/>
                      </a:spcAft>
                    </a:pPr>
                    <a:endParaRPr lang="en-US" dirty="0">
                      <a:solidFill>
                        <a:prstClr val="black"/>
                      </a:solidFill>
                      <a:latin typeface="Times New Roman" pitchFamily="18" charset="0"/>
                      <a:cs typeface="B Roya" panose="00000400000000000000" pitchFamily="2" charset="-78"/>
                    </a:endParaRPr>
                  </a:p>
                </p:txBody>
              </p:sp>
            </p:grpSp>
            <p:sp>
              <p:nvSpPr>
                <p:cNvPr id="24" name="Rectangle 23"/>
                <p:cNvSpPr/>
                <p:nvPr/>
              </p:nvSpPr>
              <p:spPr>
                <a:xfrm>
                  <a:off x="522227" y="2520535"/>
                  <a:ext cx="8229599" cy="369332"/>
                </a:xfrm>
                <a:prstGeom prst="rect">
                  <a:avLst/>
                </a:prstGeom>
              </p:spPr>
              <p:txBody>
                <a:bodyPr wrap="square">
                  <a:spAutoFit/>
                </a:bodyPr>
                <a:lstStyle/>
                <a:p>
                  <a:pPr eaLnBrk="0" fontAlgn="base" hangingPunct="0">
                    <a:spcBef>
                      <a:spcPct val="0"/>
                    </a:spcBef>
                    <a:spcAft>
                      <a:spcPct val="0"/>
                    </a:spcAft>
                  </a:pPr>
                  <a:endParaRPr lang="en-US" dirty="0">
                    <a:solidFill>
                      <a:prstClr val="black"/>
                    </a:solidFill>
                    <a:latin typeface="Times New Roman" pitchFamily="18" charset="0"/>
                  </a:endParaRPr>
                </a:p>
              </p:txBody>
            </p:sp>
          </p:grpSp>
          <p:sp>
            <p:nvSpPr>
              <p:cNvPr id="22" name="Rectangle 21"/>
              <p:cNvSpPr/>
              <p:nvPr/>
            </p:nvSpPr>
            <p:spPr>
              <a:xfrm>
                <a:off x="583372" y="2921125"/>
                <a:ext cx="8269890" cy="388696"/>
              </a:xfrm>
              <a:prstGeom prst="rect">
                <a:avLst/>
              </a:prstGeom>
            </p:spPr>
            <p:txBody>
              <a:bodyPr wrap="square">
                <a:spAutoFit/>
              </a:bodyPr>
              <a:lstStyle/>
              <a:p>
                <a:pPr eaLnBrk="0" fontAlgn="base" hangingPunct="0">
                  <a:lnSpc>
                    <a:spcPct val="107000"/>
                  </a:lnSpc>
                  <a:spcAft>
                    <a:spcPts val="800"/>
                  </a:spcAft>
                  <a:tabLst>
                    <a:tab pos="4084955" algn="l"/>
                  </a:tabLst>
                </a:pP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 </a:t>
                </a:r>
                <a:endParaRPr lang="en-US" sz="1100" dirty="0">
                  <a:solidFill>
                    <a:prstClr val="black"/>
                  </a:solidFill>
                  <a:latin typeface="Calibri" panose="020F0502020204030204" pitchFamily="34" charset="0"/>
                  <a:ea typeface="Calibri" panose="020F0502020204030204" pitchFamily="34" charset="0"/>
                  <a:cs typeface="Arial" panose="020B0604020202020204" pitchFamily="34" charset="0"/>
                </a:endParaRPr>
              </a:p>
            </p:txBody>
          </p:sp>
        </p:grpSp>
        <p:sp>
          <p:nvSpPr>
            <p:cNvPr id="20" name="Rectangle 19"/>
            <p:cNvSpPr/>
            <p:nvPr/>
          </p:nvSpPr>
          <p:spPr>
            <a:xfrm>
              <a:off x="496645" y="2811023"/>
              <a:ext cx="8290878" cy="653897"/>
            </a:xfrm>
            <a:prstGeom prst="rect">
              <a:avLst/>
            </a:prstGeom>
          </p:spPr>
          <p:txBody>
            <a:bodyPr wrap="square">
              <a:spAutoFit/>
            </a:bodyPr>
            <a:lstStyle/>
            <a:p>
              <a:pPr algn="justLow" eaLnBrk="0" fontAlgn="base" hangingPunct="0">
                <a:spcBef>
                  <a:spcPct val="0"/>
                </a:spcBef>
                <a:spcAft>
                  <a:spcPct val="0"/>
                </a:spcAft>
              </a:pPr>
              <a:r>
                <a:rPr lang="fa-IR" dirty="0">
                  <a:solidFill>
                    <a:prstClr val="black"/>
                  </a:solidFill>
                  <a:latin typeface="Calibri" panose="020F0502020204030204" pitchFamily="34" charset="0"/>
                  <a:cs typeface="B Roya" panose="00000400000000000000" pitchFamily="2" charset="-78"/>
                </a:rPr>
                <a:t>در دوره ی 1365-1375 توليد كلان‌شهر اصفهان با نرخ 5/2 درصد رشد يافت و به 2001 ميليارد ريال در سال 1375 رسيد. </a:t>
              </a:r>
              <a:endParaRPr lang="en-US" dirty="0">
                <a:solidFill>
                  <a:prstClr val="black"/>
                </a:solidFill>
                <a:latin typeface="Times New Roman" pitchFamily="18" charset="0"/>
                <a:cs typeface="B Roya" panose="00000400000000000000" pitchFamily="2" charset="-78"/>
              </a:endParaRPr>
            </a:p>
          </p:txBody>
        </p:sp>
      </p:grpSp>
      <p:grpSp>
        <p:nvGrpSpPr>
          <p:cNvPr id="29" name="Group 28"/>
          <p:cNvGrpSpPr/>
          <p:nvPr/>
        </p:nvGrpSpPr>
        <p:grpSpPr>
          <a:xfrm>
            <a:off x="2485355" y="5350331"/>
            <a:ext cx="4083498" cy="1059999"/>
            <a:chOff x="2751270" y="1664556"/>
            <a:chExt cx="6222517" cy="823608"/>
          </a:xfrm>
        </p:grpSpPr>
        <p:grpSp>
          <p:nvGrpSpPr>
            <p:cNvPr id="30" name="Group 29"/>
            <p:cNvGrpSpPr/>
            <p:nvPr/>
          </p:nvGrpSpPr>
          <p:grpSpPr>
            <a:xfrm>
              <a:off x="2751270" y="1664556"/>
              <a:ext cx="6222517" cy="722193"/>
              <a:chOff x="164488" y="1636114"/>
              <a:chExt cx="8899550" cy="722193"/>
            </a:xfrm>
          </p:grpSpPr>
          <p:grpSp>
            <p:nvGrpSpPr>
              <p:cNvPr id="32" name="Group 31"/>
              <p:cNvGrpSpPr/>
              <p:nvPr/>
            </p:nvGrpSpPr>
            <p:grpSpPr>
              <a:xfrm>
                <a:off x="164488" y="1661794"/>
                <a:ext cx="8899550" cy="696513"/>
                <a:chOff x="265047" y="1296996"/>
                <a:chExt cx="8686404" cy="623887"/>
              </a:xfrm>
            </p:grpSpPr>
            <p:grpSp>
              <p:nvGrpSpPr>
                <p:cNvPr id="34" name="Group 33"/>
                <p:cNvGrpSpPr/>
                <p:nvPr/>
              </p:nvGrpSpPr>
              <p:grpSpPr>
                <a:xfrm>
                  <a:off x="328484" y="1296996"/>
                  <a:ext cx="8622967" cy="623887"/>
                  <a:chOff x="4937473" y="1414028"/>
                  <a:chExt cx="4089864" cy="623887"/>
                </a:xfrm>
              </p:grpSpPr>
              <p:grpSp>
                <p:nvGrpSpPr>
                  <p:cNvPr id="36" name="Group 31"/>
                  <p:cNvGrpSpPr>
                    <a:grpSpLocks/>
                  </p:cNvGrpSpPr>
                  <p:nvPr/>
                </p:nvGrpSpPr>
                <p:grpSpPr bwMode="auto">
                  <a:xfrm>
                    <a:off x="4937473" y="1414028"/>
                    <a:ext cx="4089864" cy="623887"/>
                    <a:chOff x="880" y="1279"/>
                    <a:chExt cx="2930" cy="393"/>
                  </a:xfrm>
                </p:grpSpPr>
                <p:sp>
                  <p:nvSpPr>
                    <p:cNvPr id="38" name="AutoShape 6"/>
                    <p:cNvSpPr>
                      <a:spLocks noChangeArrowheads="1"/>
                    </p:cNvSpPr>
                    <p:nvPr/>
                  </p:nvSpPr>
                  <p:spPr bwMode="gray">
                    <a:xfrm>
                      <a:off x="880" y="1295"/>
                      <a:ext cx="2928" cy="377"/>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sp>
                  <p:nvSpPr>
                    <p:cNvPr id="39" name="AutoShape 7"/>
                    <p:cNvSpPr>
                      <a:spLocks noChangeArrowheads="1"/>
                    </p:cNvSpPr>
                    <p:nvPr/>
                  </p:nvSpPr>
                  <p:spPr bwMode="gray">
                    <a:xfrm>
                      <a:off x="880" y="1279"/>
                      <a:ext cx="2930" cy="381"/>
                    </a:xfrm>
                    <a:prstGeom prst="roundRect">
                      <a:avLst>
                        <a:gd name="adj" fmla="val 50000"/>
                      </a:avLst>
                    </a:prstGeom>
                    <a:gradFill rotWithShape="1">
                      <a:gsLst>
                        <a:gs pos="0">
                          <a:schemeClr val="bg2"/>
                        </a:gs>
                        <a:gs pos="100000">
                          <a:schemeClr val="bg2">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grpSp>
              <p:sp>
                <p:nvSpPr>
                  <p:cNvPr id="37" name="Rectangle 36"/>
                  <p:cNvSpPr/>
                  <p:nvPr/>
                </p:nvSpPr>
                <p:spPr>
                  <a:xfrm>
                    <a:off x="8779054" y="1519210"/>
                    <a:ext cx="99956" cy="369332"/>
                  </a:xfrm>
                  <a:prstGeom prst="rect">
                    <a:avLst/>
                  </a:prstGeom>
                </p:spPr>
                <p:txBody>
                  <a:bodyPr wrap="none">
                    <a:spAutoFit/>
                  </a:bodyPr>
                  <a:lstStyle/>
                  <a:p>
                    <a:pPr eaLnBrk="0" fontAlgn="base" hangingPunct="0">
                      <a:spcBef>
                        <a:spcPct val="0"/>
                      </a:spcBef>
                      <a:spcAft>
                        <a:spcPct val="0"/>
                      </a:spcAft>
                    </a:pPr>
                    <a:endParaRPr lang="fa-IR" dirty="0">
                      <a:solidFill>
                        <a:prstClr val="black"/>
                      </a:solidFill>
                      <a:latin typeface="Times New Roman" pitchFamily="18" charset="0"/>
                      <a:cs typeface="B Roya" panose="00000400000000000000" pitchFamily="2" charset="-78"/>
                    </a:endParaRPr>
                  </a:p>
                </p:txBody>
              </p:sp>
            </p:grpSp>
            <p:sp>
              <p:nvSpPr>
                <p:cNvPr id="35" name="Rectangle 34"/>
                <p:cNvSpPr/>
                <p:nvPr/>
              </p:nvSpPr>
              <p:spPr>
                <a:xfrm>
                  <a:off x="265047" y="1402178"/>
                  <a:ext cx="8575275" cy="369332"/>
                </a:xfrm>
                <a:prstGeom prst="rect">
                  <a:avLst/>
                </a:prstGeom>
              </p:spPr>
              <p:txBody>
                <a:bodyPr wrap="square">
                  <a:spAutoFit/>
                </a:bodyPr>
                <a:lstStyle/>
                <a:p>
                  <a:pPr eaLnBrk="0" fontAlgn="base" hangingPunct="0">
                    <a:spcBef>
                      <a:spcPct val="0"/>
                    </a:spcBef>
                    <a:spcAft>
                      <a:spcPct val="0"/>
                    </a:spcAft>
                  </a:pPr>
                  <a:endParaRPr lang="en-US" dirty="0">
                    <a:solidFill>
                      <a:prstClr val="black"/>
                    </a:solidFill>
                    <a:latin typeface="Times New Roman" pitchFamily="18" charset="0"/>
                    <a:cs typeface="B Roya" panose="00000400000000000000" pitchFamily="2" charset="-78"/>
                  </a:endParaRPr>
                </a:p>
              </p:txBody>
            </p:sp>
          </p:grpSp>
          <p:sp>
            <p:nvSpPr>
              <p:cNvPr id="33" name="Rectangle 32"/>
              <p:cNvSpPr/>
              <p:nvPr/>
            </p:nvSpPr>
            <p:spPr>
              <a:xfrm>
                <a:off x="223455" y="1636114"/>
                <a:ext cx="8748686" cy="461665"/>
              </a:xfrm>
              <a:prstGeom prst="rect">
                <a:avLst/>
              </a:prstGeom>
            </p:spPr>
            <p:txBody>
              <a:bodyPr wrap="square">
                <a:spAutoFit/>
              </a:bodyPr>
              <a:lstStyle/>
              <a:p>
                <a:pPr eaLnBrk="0" fontAlgn="base" hangingPunct="0">
                  <a:spcBef>
                    <a:spcPct val="0"/>
                  </a:spcBef>
                  <a:spcAft>
                    <a:spcPct val="0"/>
                  </a:spcAft>
                </a:pPr>
                <a:endParaRPr lang="en-US" sz="2400" dirty="0">
                  <a:solidFill>
                    <a:prstClr val="black"/>
                  </a:solidFill>
                  <a:latin typeface="Times New Roman" pitchFamily="18" charset="0"/>
                  <a:cs typeface="B Roya" panose="00000400000000000000" pitchFamily="2" charset="-78"/>
                </a:endParaRPr>
              </a:p>
            </p:txBody>
          </p:sp>
        </p:grpSp>
        <p:sp>
          <p:nvSpPr>
            <p:cNvPr id="31" name="Rectangle 30"/>
            <p:cNvSpPr/>
            <p:nvPr/>
          </p:nvSpPr>
          <p:spPr>
            <a:xfrm>
              <a:off x="2788280" y="1785955"/>
              <a:ext cx="6151342" cy="702209"/>
            </a:xfrm>
            <a:prstGeom prst="rect">
              <a:avLst/>
            </a:prstGeom>
          </p:spPr>
          <p:txBody>
            <a:bodyPr wrap="square">
              <a:spAutoFit/>
            </a:bodyPr>
            <a:lstStyle/>
            <a:p>
              <a:pPr algn="ctr" eaLnBrk="0" fontAlgn="base" hangingPunct="0">
                <a:lnSpc>
                  <a:spcPct val="107000"/>
                </a:lnSpc>
                <a:spcAft>
                  <a:spcPts val="800"/>
                </a:spcAft>
                <a:tabLst>
                  <a:tab pos="4084955" algn="l"/>
                </a:tabLst>
              </a:pP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روند رشد فزاينده و صعودي </a:t>
              </a: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مجموعه شهری اصفهان در دهه 80</a:t>
              </a:r>
              <a:endParaRPr lang="en-US" sz="1400" dirty="0">
                <a:solidFill>
                  <a:srgbClr val="C00000"/>
                </a:solidFill>
                <a:latin typeface="Calibri" panose="020F0502020204030204" pitchFamily="34" charset="0"/>
                <a:ea typeface="Calibri" panose="020F0502020204030204" pitchFamily="34" charset="0"/>
                <a:cs typeface="B Roya" panose="00000400000000000000" pitchFamily="2" charset="-78"/>
              </a:endParaRPr>
            </a:p>
          </p:txBody>
        </p:sp>
      </p:grpSp>
      <p:sp>
        <p:nvSpPr>
          <p:cNvPr id="40" name="Down Arrow 39"/>
          <p:cNvSpPr/>
          <p:nvPr/>
        </p:nvSpPr>
        <p:spPr bwMode="auto">
          <a:xfrm>
            <a:off x="4159807" y="4369640"/>
            <a:ext cx="722325" cy="811369"/>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l" rtl="0" eaLnBrk="0" fontAlgn="base" hangingPunct="0">
              <a:spcBef>
                <a:spcPct val="0"/>
              </a:spcBef>
              <a:spcAft>
                <a:spcPct val="0"/>
              </a:spcAft>
            </a:pPr>
            <a:endParaRPr lang="en-US">
              <a:solidFill>
                <a:prstClr val="black"/>
              </a:solidFill>
              <a:latin typeface="Times New Roman" pitchFamily="18" charset="0"/>
            </a:endParaRPr>
          </a:p>
        </p:txBody>
      </p:sp>
    </p:spTree>
    <p:extLst>
      <p:ext uri="{BB962C8B-B14F-4D97-AF65-F5344CB8AC3E}">
        <p14:creationId xmlns:p14="http://schemas.microsoft.com/office/powerpoint/2010/main" val="3122724339"/>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fade">
                                      <p:cBhvr>
                                        <p:cTn id="12" dur="500"/>
                                        <p:tgtEl>
                                          <p:spTgt spid="1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fade">
                                      <p:cBhvr>
                                        <p:cTn id="1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09094" y="154546"/>
            <a:ext cx="7414322" cy="461665"/>
          </a:xfrm>
          <a:prstGeom prst="rect">
            <a:avLst/>
          </a:prstGeom>
          <a:noFill/>
        </p:spPr>
        <p:txBody>
          <a:bodyPr wrap="square" rtlCol="0">
            <a:spAutoFit/>
          </a:bodyPr>
          <a:lstStyle/>
          <a:p>
            <a:pPr eaLnBrk="0" fontAlgn="base" hangingPunct="0">
              <a:spcBef>
                <a:spcPct val="0"/>
              </a:spcBef>
              <a:spcAft>
                <a:spcPct val="0"/>
              </a:spcAft>
            </a:pPr>
            <a:r>
              <a:rPr lang="fa-IR" sz="2400" dirty="0">
                <a:solidFill>
                  <a:prstClr val="white"/>
                </a:solidFill>
                <a:latin typeface="Times New Roman" pitchFamily="18" charset="0"/>
                <a:cs typeface="B Titr" panose="00000700000000000000" pitchFamily="2" charset="-78"/>
              </a:rPr>
              <a:t>ارزیابی وضعیت آب و کشاورزی</a:t>
            </a:r>
            <a:endParaRPr lang="en-US" sz="2400" dirty="0">
              <a:solidFill>
                <a:prstClr val="white"/>
              </a:solidFill>
              <a:latin typeface="Times New Roman" pitchFamily="18" charset="0"/>
              <a:cs typeface="B Titr" panose="00000700000000000000" pitchFamily="2" charset="-78"/>
            </a:endParaRPr>
          </a:p>
        </p:txBody>
      </p:sp>
      <p:grpSp>
        <p:nvGrpSpPr>
          <p:cNvPr id="7" name="Group 6"/>
          <p:cNvGrpSpPr/>
          <p:nvPr/>
        </p:nvGrpSpPr>
        <p:grpSpPr>
          <a:xfrm>
            <a:off x="888642" y="2066246"/>
            <a:ext cx="8069374" cy="1013648"/>
            <a:chOff x="2751270" y="1664556"/>
            <a:chExt cx="6222517" cy="722193"/>
          </a:xfrm>
        </p:grpSpPr>
        <p:grpSp>
          <p:nvGrpSpPr>
            <p:cNvPr id="8" name="Group 7"/>
            <p:cNvGrpSpPr/>
            <p:nvPr/>
          </p:nvGrpSpPr>
          <p:grpSpPr>
            <a:xfrm>
              <a:off x="2751270" y="1664556"/>
              <a:ext cx="6222517" cy="722193"/>
              <a:chOff x="164488" y="1636114"/>
              <a:chExt cx="8899550" cy="722193"/>
            </a:xfrm>
          </p:grpSpPr>
          <p:grpSp>
            <p:nvGrpSpPr>
              <p:cNvPr id="10" name="Group 9"/>
              <p:cNvGrpSpPr/>
              <p:nvPr/>
            </p:nvGrpSpPr>
            <p:grpSpPr>
              <a:xfrm>
                <a:off x="164488" y="1661794"/>
                <a:ext cx="8899550" cy="696513"/>
                <a:chOff x="265047" y="1296996"/>
                <a:chExt cx="8686404" cy="623887"/>
              </a:xfrm>
            </p:grpSpPr>
            <p:grpSp>
              <p:nvGrpSpPr>
                <p:cNvPr id="12" name="Group 11"/>
                <p:cNvGrpSpPr/>
                <p:nvPr/>
              </p:nvGrpSpPr>
              <p:grpSpPr>
                <a:xfrm>
                  <a:off x="328484" y="1296996"/>
                  <a:ext cx="8622967" cy="623887"/>
                  <a:chOff x="4937473" y="1414028"/>
                  <a:chExt cx="4089864" cy="623887"/>
                </a:xfrm>
              </p:grpSpPr>
              <p:grpSp>
                <p:nvGrpSpPr>
                  <p:cNvPr id="14" name="Group 31"/>
                  <p:cNvGrpSpPr>
                    <a:grpSpLocks/>
                  </p:cNvGrpSpPr>
                  <p:nvPr/>
                </p:nvGrpSpPr>
                <p:grpSpPr bwMode="auto">
                  <a:xfrm>
                    <a:off x="4937473" y="1414028"/>
                    <a:ext cx="4089864" cy="623887"/>
                    <a:chOff x="880" y="1279"/>
                    <a:chExt cx="2930" cy="393"/>
                  </a:xfrm>
                </p:grpSpPr>
                <p:sp>
                  <p:nvSpPr>
                    <p:cNvPr id="16" name="AutoShape 6"/>
                    <p:cNvSpPr>
                      <a:spLocks noChangeArrowheads="1"/>
                    </p:cNvSpPr>
                    <p:nvPr/>
                  </p:nvSpPr>
                  <p:spPr bwMode="gray">
                    <a:xfrm>
                      <a:off x="880" y="1295"/>
                      <a:ext cx="2928" cy="377"/>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justLow" rtl="0" eaLnBrk="0" fontAlgn="base" hangingPunct="0">
                        <a:spcBef>
                          <a:spcPct val="0"/>
                        </a:spcBef>
                        <a:spcAft>
                          <a:spcPct val="0"/>
                        </a:spcAft>
                      </a:pPr>
                      <a:endParaRPr lang="zh-CN" altLang="en-US">
                        <a:solidFill>
                          <a:prstClr val="black"/>
                        </a:solidFill>
                      </a:endParaRPr>
                    </a:p>
                  </p:txBody>
                </p:sp>
                <p:sp>
                  <p:nvSpPr>
                    <p:cNvPr id="17" name="AutoShape 7"/>
                    <p:cNvSpPr>
                      <a:spLocks noChangeArrowheads="1"/>
                    </p:cNvSpPr>
                    <p:nvPr/>
                  </p:nvSpPr>
                  <p:spPr bwMode="gray">
                    <a:xfrm>
                      <a:off x="880" y="1279"/>
                      <a:ext cx="2930" cy="381"/>
                    </a:xfrm>
                    <a:prstGeom prst="roundRect">
                      <a:avLst>
                        <a:gd name="adj" fmla="val 50000"/>
                      </a:avLst>
                    </a:prstGeom>
                    <a:gradFill rotWithShape="1">
                      <a:gsLst>
                        <a:gs pos="0">
                          <a:schemeClr val="bg2"/>
                        </a:gs>
                        <a:gs pos="100000">
                          <a:schemeClr val="bg2">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justLow" rtl="0" eaLnBrk="0" fontAlgn="base" hangingPunct="0">
                        <a:spcBef>
                          <a:spcPct val="0"/>
                        </a:spcBef>
                        <a:spcAft>
                          <a:spcPct val="0"/>
                        </a:spcAft>
                      </a:pPr>
                      <a:endParaRPr lang="zh-CN" altLang="en-US">
                        <a:solidFill>
                          <a:prstClr val="black"/>
                        </a:solidFill>
                      </a:endParaRPr>
                    </a:p>
                  </p:txBody>
                </p:sp>
              </p:grpSp>
              <p:sp>
                <p:nvSpPr>
                  <p:cNvPr id="15" name="Rectangle 14"/>
                  <p:cNvSpPr/>
                  <p:nvPr/>
                </p:nvSpPr>
                <p:spPr>
                  <a:xfrm>
                    <a:off x="8780078" y="1519210"/>
                    <a:ext cx="97907" cy="131582"/>
                  </a:xfrm>
                  <a:prstGeom prst="rect">
                    <a:avLst/>
                  </a:prstGeom>
                </p:spPr>
                <p:txBody>
                  <a:bodyPr wrap="none">
                    <a:spAutoFit/>
                  </a:bodyPr>
                  <a:lstStyle/>
                  <a:p>
                    <a:pPr algn="justLow" eaLnBrk="0" fontAlgn="base" hangingPunct="0">
                      <a:spcBef>
                        <a:spcPct val="0"/>
                      </a:spcBef>
                      <a:spcAft>
                        <a:spcPct val="0"/>
                      </a:spcAft>
                    </a:pPr>
                    <a:endParaRPr lang="fa-IR" dirty="0">
                      <a:solidFill>
                        <a:prstClr val="black"/>
                      </a:solidFill>
                      <a:latin typeface="Times New Roman" pitchFamily="18" charset="0"/>
                      <a:cs typeface="B Roya" panose="00000400000000000000" pitchFamily="2" charset="-78"/>
                    </a:endParaRPr>
                  </a:p>
                </p:txBody>
              </p:sp>
            </p:grpSp>
            <p:sp>
              <p:nvSpPr>
                <p:cNvPr id="13" name="Rectangle 12"/>
                <p:cNvSpPr/>
                <p:nvPr/>
              </p:nvSpPr>
              <p:spPr>
                <a:xfrm>
                  <a:off x="265047" y="1402178"/>
                  <a:ext cx="8575275" cy="131582"/>
                </a:xfrm>
                <a:prstGeom prst="rect">
                  <a:avLst/>
                </a:prstGeom>
              </p:spPr>
              <p:txBody>
                <a:bodyPr wrap="square">
                  <a:spAutoFit/>
                </a:bodyPr>
                <a:lstStyle/>
                <a:p>
                  <a:pPr algn="justLow" eaLnBrk="0" fontAlgn="base" hangingPunct="0">
                    <a:spcBef>
                      <a:spcPct val="0"/>
                    </a:spcBef>
                    <a:spcAft>
                      <a:spcPct val="0"/>
                    </a:spcAft>
                  </a:pPr>
                  <a:endParaRPr lang="en-US" dirty="0">
                    <a:solidFill>
                      <a:prstClr val="black"/>
                    </a:solidFill>
                    <a:latin typeface="Times New Roman" pitchFamily="18" charset="0"/>
                    <a:cs typeface="B Roya" panose="00000400000000000000" pitchFamily="2" charset="-78"/>
                  </a:endParaRPr>
                </a:p>
              </p:txBody>
            </p:sp>
          </p:grpSp>
          <p:sp>
            <p:nvSpPr>
              <p:cNvPr id="11" name="Rectangle 10"/>
              <p:cNvSpPr/>
              <p:nvPr/>
            </p:nvSpPr>
            <p:spPr>
              <a:xfrm>
                <a:off x="223455" y="1636114"/>
                <a:ext cx="8748687" cy="183624"/>
              </a:xfrm>
              <a:prstGeom prst="rect">
                <a:avLst/>
              </a:prstGeom>
            </p:spPr>
            <p:txBody>
              <a:bodyPr wrap="square">
                <a:spAutoFit/>
              </a:bodyPr>
              <a:lstStyle/>
              <a:p>
                <a:pPr algn="justLow" eaLnBrk="0" fontAlgn="base" hangingPunct="0">
                  <a:spcBef>
                    <a:spcPct val="0"/>
                  </a:spcBef>
                  <a:spcAft>
                    <a:spcPct val="0"/>
                  </a:spcAft>
                </a:pPr>
                <a:endParaRPr lang="en-US" sz="2400" dirty="0">
                  <a:solidFill>
                    <a:prstClr val="black"/>
                  </a:solidFill>
                  <a:latin typeface="Times New Roman" pitchFamily="18" charset="0"/>
                  <a:cs typeface="B Roya" panose="00000400000000000000" pitchFamily="2" charset="-78"/>
                </a:endParaRPr>
              </a:p>
            </p:txBody>
          </p:sp>
        </p:grpSp>
        <p:sp>
          <p:nvSpPr>
            <p:cNvPr id="9" name="Rectangle 8"/>
            <p:cNvSpPr/>
            <p:nvPr/>
          </p:nvSpPr>
          <p:spPr>
            <a:xfrm>
              <a:off x="2885522" y="1785955"/>
              <a:ext cx="5888398" cy="488083"/>
            </a:xfrm>
            <a:prstGeom prst="rect">
              <a:avLst/>
            </a:prstGeom>
          </p:spPr>
          <p:txBody>
            <a:bodyPr wrap="square">
              <a:spAutoFit/>
            </a:bodyPr>
            <a:lstStyle/>
            <a:p>
              <a:pPr algn="justLow" eaLnBrk="0" fontAlgn="base" hangingPunct="0">
                <a:lnSpc>
                  <a:spcPct val="107000"/>
                </a:lnSpc>
                <a:spcAft>
                  <a:spcPts val="800"/>
                </a:spcAft>
                <a:tabLst>
                  <a:tab pos="4084955" algn="l"/>
                </a:tabLst>
              </a:pP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توسعه شبكه آبياري در سطح مجموعه شهري به منظور افزايش سطح زير كشت جلگه مركزي اصفهان در برنامه چهارم استان </a:t>
              </a:r>
              <a:endParaRPr lang="en-US" sz="1400" dirty="0">
                <a:solidFill>
                  <a:srgbClr val="C00000"/>
                </a:solidFill>
                <a:latin typeface="Calibri" panose="020F0502020204030204" pitchFamily="34" charset="0"/>
                <a:ea typeface="Calibri" panose="020F0502020204030204" pitchFamily="34" charset="0"/>
                <a:cs typeface="B Roya" panose="00000400000000000000" pitchFamily="2" charset="-78"/>
              </a:endParaRPr>
            </a:p>
          </p:txBody>
        </p:sp>
      </p:grpSp>
      <p:grpSp>
        <p:nvGrpSpPr>
          <p:cNvPr id="18" name="Group 17"/>
          <p:cNvGrpSpPr/>
          <p:nvPr/>
        </p:nvGrpSpPr>
        <p:grpSpPr>
          <a:xfrm>
            <a:off x="3710195" y="3295061"/>
            <a:ext cx="3301306" cy="702667"/>
            <a:chOff x="356270" y="2793340"/>
            <a:chExt cx="8607621" cy="710892"/>
          </a:xfrm>
        </p:grpSpPr>
        <p:grpSp>
          <p:nvGrpSpPr>
            <p:cNvPr id="19" name="Group 18"/>
            <p:cNvGrpSpPr/>
            <p:nvPr/>
          </p:nvGrpSpPr>
          <p:grpSpPr>
            <a:xfrm>
              <a:off x="356270" y="2793340"/>
              <a:ext cx="8607621" cy="710892"/>
              <a:chOff x="401739" y="2868957"/>
              <a:chExt cx="8484016" cy="710892"/>
            </a:xfrm>
          </p:grpSpPr>
          <p:grpSp>
            <p:nvGrpSpPr>
              <p:cNvPr id="21" name="Group 20"/>
              <p:cNvGrpSpPr/>
              <p:nvPr/>
            </p:nvGrpSpPr>
            <p:grpSpPr>
              <a:xfrm>
                <a:off x="401739" y="2868957"/>
                <a:ext cx="8484016" cy="710892"/>
                <a:chOff x="481936" y="2493184"/>
                <a:chExt cx="8484016" cy="710892"/>
              </a:xfrm>
            </p:grpSpPr>
            <p:grpSp>
              <p:nvGrpSpPr>
                <p:cNvPr id="23" name="Group 22"/>
                <p:cNvGrpSpPr/>
                <p:nvPr/>
              </p:nvGrpSpPr>
              <p:grpSpPr>
                <a:xfrm>
                  <a:off x="481936" y="2493184"/>
                  <a:ext cx="8484016" cy="710892"/>
                  <a:chOff x="274129" y="4229525"/>
                  <a:chExt cx="6563366" cy="718349"/>
                </a:xfrm>
              </p:grpSpPr>
              <p:grpSp>
                <p:nvGrpSpPr>
                  <p:cNvPr id="25" name="Group 33"/>
                  <p:cNvGrpSpPr>
                    <a:grpSpLocks/>
                  </p:cNvGrpSpPr>
                  <p:nvPr/>
                </p:nvGrpSpPr>
                <p:grpSpPr bwMode="auto">
                  <a:xfrm>
                    <a:off x="274129" y="4229525"/>
                    <a:ext cx="6563366" cy="718349"/>
                    <a:chOff x="888" y="2879"/>
                    <a:chExt cx="2930" cy="393"/>
                  </a:xfrm>
                </p:grpSpPr>
                <p:sp>
                  <p:nvSpPr>
                    <p:cNvPr id="27" name="AutoShape 18"/>
                    <p:cNvSpPr>
                      <a:spLocks noChangeArrowheads="1"/>
                    </p:cNvSpPr>
                    <p:nvPr/>
                  </p:nvSpPr>
                  <p:spPr bwMode="gray">
                    <a:xfrm>
                      <a:off x="888" y="2895"/>
                      <a:ext cx="2928" cy="377"/>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sp>
                  <p:nvSpPr>
                    <p:cNvPr id="28" name="AutoShape 19"/>
                    <p:cNvSpPr>
                      <a:spLocks noChangeArrowheads="1"/>
                    </p:cNvSpPr>
                    <p:nvPr/>
                  </p:nvSpPr>
                  <p:spPr bwMode="gray">
                    <a:xfrm>
                      <a:off x="888" y="2879"/>
                      <a:ext cx="2930" cy="381"/>
                    </a:xfrm>
                    <a:prstGeom prst="roundRect">
                      <a:avLst>
                        <a:gd name="adj" fmla="val 50000"/>
                      </a:avLst>
                    </a:prstGeom>
                    <a:gradFill rotWithShape="1">
                      <a:gsLst>
                        <a:gs pos="0">
                          <a:schemeClr val="folHlink"/>
                        </a:gs>
                        <a:gs pos="100000">
                          <a:schemeClr val="folHlink">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ctr" rtl="0" eaLnBrk="0" fontAlgn="base" hangingPunct="0">
                        <a:spcBef>
                          <a:spcPct val="0"/>
                        </a:spcBef>
                        <a:spcAft>
                          <a:spcPct val="0"/>
                        </a:spcAft>
                      </a:pPr>
                      <a:endParaRPr lang="zh-CN" altLang="en-US" dirty="0">
                        <a:solidFill>
                          <a:prstClr val="black"/>
                        </a:solidFill>
                      </a:endParaRPr>
                    </a:p>
                  </p:txBody>
                </p:sp>
              </p:grpSp>
              <p:sp>
                <p:nvSpPr>
                  <p:cNvPr id="26" name="TextBox 25"/>
                  <p:cNvSpPr txBox="1"/>
                  <p:nvPr/>
                </p:nvSpPr>
                <p:spPr>
                  <a:xfrm>
                    <a:off x="487231" y="4376847"/>
                    <a:ext cx="6345784" cy="380090"/>
                  </a:xfrm>
                  <a:prstGeom prst="rect">
                    <a:avLst/>
                  </a:prstGeom>
                  <a:noFill/>
                </p:spPr>
                <p:txBody>
                  <a:bodyPr wrap="square" rtlCol="0">
                    <a:spAutoFit/>
                  </a:bodyPr>
                  <a:lstStyle/>
                  <a:p>
                    <a:pPr algn="ctr" eaLnBrk="0" fontAlgn="base" hangingPunct="0">
                      <a:spcBef>
                        <a:spcPct val="0"/>
                      </a:spcBef>
                      <a:spcAft>
                        <a:spcPct val="0"/>
                      </a:spcAft>
                    </a:pPr>
                    <a:endParaRPr lang="en-US" dirty="0">
                      <a:solidFill>
                        <a:prstClr val="black"/>
                      </a:solidFill>
                      <a:latin typeface="Times New Roman" pitchFamily="18" charset="0"/>
                      <a:cs typeface="B Roya" panose="00000400000000000000" pitchFamily="2" charset="-78"/>
                    </a:endParaRPr>
                  </a:p>
                </p:txBody>
              </p:sp>
            </p:grpSp>
            <p:sp>
              <p:nvSpPr>
                <p:cNvPr id="24" name="Rectangle 23"/>
                <p:cNvSpPr/>
                <p:nvPr/>
              </p:nvSpPr>
              <p:spPr>
                <a:xfrm>
                  <a:off x="522227" y="2520535"/>
                  <a:ext cx="8229599" cy="369332"/>
                </a:xfrm>
                <a:prstGeom prst="rect">
                  <a:avLst/>
                </a:prstGeom>
              </p:spPr>
              <p:txBody>
                <a:bodyPr wrap="square">
                  <a:spAutoFit/>
                </a:bodyPr>
                <a:lstStyle/>
                <a:p>
                  <a:pPr eaLnBrk="0" fontAlgn="base" hangingPunct="0">
                    <a:spcBef>
                      <a:spcPct val="0"/>
                    </a:spcBef>
                    <a:spcAft>
                      <a:spcPct val="0"/>
                    </a:spcAft>
                  </a:pPr>
                  <a:endParaRPr lang="en-US" dirty="0">
                    <a:solidFill>
                      <a:prstClr val="black"/>
                    </a:solidFill>
                    <a:latin typeface="Times New Roman" pitchFamily="18" charset="0"/>
                  </a:endParaRPr>
                </a:p>
              </p:txBody>
            </p:sp>
          </p:grpSp>
          <p:sp>
            <p:nvSpPr>
              <p:cNvPr id="22" name="Rectangle 21"/>
              <p:cNvSpPr/>
              <p:nvPr/>
            </p:nvSpPr>
            <p:spPr>
              <a:xfrm>
                <a:off x="583372" y="2921125"/>
                <a:ext cx="8269890" cy="388696"/>
              </a:xfrm>
              <a:prstGeom prst="rect">
                <a:avLst/>
              </a:prstGeom>
            </p:spPr>
            <p:txBody>
              <a:bodyPr wrap="square">
                <a:spAutoFit/>
              </a:bodyPr>
              <a:lstStyle/>
              <a:p>
                <a:pPr eaLnBrk="0" fontAlgn="base" hangingPunct="0">
                  <a:lnSpc>
                    <a:spcPct val="107000"/>
                  </a:lnSpc>
                  <a:spcAft>
                    <a:spcPts val="800"/>
                  </a:spcAft>
                  <a:tabLst>
                    <a:tab pos="4084955" algn="l"/>
                  </a:tabLst>
                </a:pP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 </a:t>
                </a:r>
                <a:endParaRPr lang="en-US" sz="1100" dirty="0">
                  <a:solidFill>
                    <a:prstClr val="black"/>
                  </a:solidFill>
                  <a:latin typeface="Calibri" panose="020F0502020204030204" pitchFamily="34" charset="0"/>
                  <a:ea typeface="Calibri" panose="020F0502020204030204" pitchFamily="34" charset="0"/>
                  <a:cs typeface="Arial" panose="020B0604020202020204" pitchFamily="34" charset="0"/>
                </a:endParaRPr>
              </a:p>
            </p:txBody>
          </p:sp>
        </p:grpSp>
        <p:sp>
          <p:nvSpPr>
            <p:cNvPr id="20" name="Rectangle 19"/>
            <p:cNvSpPr/>
            <p:nvPr/>
          </p:nvSpPr>
          <p:spPr>
            <a:xfrm>
              <a:off x="491412" y="2900646"/>
              <a:ext cx="8290878" cy="373655"/>
            </a:xfrm>
            <a:prstGeom prst="rect">
              <a:avLst/>
            </a:prstGeom>
          </p:spPr>
          <p:txBody>
            <a:bodyPr wrap="square">
              <a:spAutoFit/>
            </a:bodyPr>
            <a:lstStyle/>
            <a:p>
              <a:pPr algn="ctr" eaLnBrk="0" fontAlgn="base" hangingPunct="0">
                <a:spcBef>
                  <a:spcPct val="0"/>
                </a:spcBef>
                <a:spcAft>
                  <a:spcPct val="0"/>
                </a:spcAft>
              </a:pPr>
              <a:r>
                <a:rPr lang="fa-IR" dirty="0">
                  <a:solidFill>
                    <a:prstClr val="black"/>
                  </a:solidFill>
                  <a:latin typeface="Calibri" panose="020F0502020204030204" pitchFamily="34" charset="0"/>
                  <a:cs typeface="B Roya" panose="00000400000000000000" pitchFamily="2" charset="-78"/>
                </a:rPr>
                <a:t>اجراي تونل سوم كوهرنگ</a:t>
              </a:r>
              <a:endParaRPr lang="en-US" dirty="0">
                <a:solidFill>
                  <a:prstClr val="black"/>
                </a:solidFill>
                <a:latin typeface="Times New Roman" pitchFamily="18" charset="0"/>
                <a:cs typeface="B Roya" panose="00000400000000000000" pitchFamily="2" charset="-78"/>
              </a:endParaRPr>
            </a:p>
          </p:txBody>
        </p:sp>
      </p:grpSp>
      <p:grpSp>
        <p:nvGrpSpPr>
          <p:cNvPr id="29" name="Group 28"/>
          <p:cNvGrpSpPr/>
          <p:nvPr/>
        </p:nvGrpSpPr>
        <p:grpSpPr>
          <a:xfrm>
            <a:off x="1267205" y="4241099"/>
            <a:ext cx="6224392" cy="743025"/>
            <a:chOff x="2751270" y="1664556"/>
            <a:chExt cx="6222517" cy="722193"/>
          </a:xfrm>
        </p:grpSpPr>
        <p:grpSp>
          <p:nvGrpSpPr>
            <p:cNvPr id="30" name="Group 29"/>
            <p:cNvGrpSpPr/>
            <p:nvPr/>
          </p:nvGrpSpPr>
          <p:grpSpPr>
            <a:xfrm>
              <a:off x="2751270" y="1664556"/>
              <a:ext cx="6222517" cy="722193"/>
              <a:chOff x="164488" y="1636114"/>
              <a:chExt cx="8899550" cy="722193"/>
            </a:xfrm>
          </p:grpSpPr>
          <p:grpSp>
            <p:nvGrpSpPr>
              <p:cNvPr id="32" name="Group 31"/>
              <p:cNvGrpSpPr/>
              <p:nvPr/>
            </p:nvGrpSpPr>
            <p:grpSpPr>
              <a:xfrm>
                <a:off x="164488" y="1661794"/>
                <a:ext cx="8899550" cy="696513"/>
                <a:chOff x="265047" y="1296996"/>
                <a:chExt cx="8686404" cy="623887"/>
              </a:xfrm>
            </p:grpSpPr>
            <p:grpSp>
              <p:nvGrpSpPr>
                <p:cNvPr id="34" name="Group 33"/>
                <p:cNvGrpSpPr/>
                <p:nvPr/>
              </p:nvGrpSpPr>
              <p:grpSpPr>
                <a:xfrm>
                  <a:off x="328484" y="1296996"/>
                  <a:ext cx="8622967" cy="623887"/>
                  <a:chOff x="4937473" y="1414028"/>
                  <a:chExt cx="4089864" cy="623887"/>
                </a:xfrm>
              </p:grpSpPr>
              <p:grpSp>
                <p:nvGrpSpPr>
                  <p:cNvPr id="36" name="Group 31"/>
                  <p:cNvGrpSpPr>
                    <a:grpSpLocks/>
                  </p:cNvGrpSpPr>
                  <p:nvPr/>
                </p:nvGrpSpPr>
                <p:grpSpPr bwMode="auto">
                  <a:xfrm>
                    <a:off x="4937473" y="1414028"/>
                    <a:ext cx="4089864" cy="623887"/>
                    <a:chOff x="880" y="1279"/>
                    <a:chExt cx="2930" cy="393"/>
                  </a:xfrm>
                </p:grpSpPr>
                <p:sp>
                  <p:nvSpPr>
                    <p:cNvPr id="38" name="AutoShape 6"/>
                    <p:cNvSpPr>
                      <a:spLocks noChangeArrowheads="1"/>
                    </p:cNvSpPr>
                    <p:nvPr/>
                  </p:nvSpPr>
                  <p:spPr bwMode="gray">
                    <a:xfrm>
                      <a:off x="880" y="1295"/>
                      <a:ext cx="2928" cy="377"/>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sp>
                  <p:nvSpPr>
                    <p:cNvPr id="39" name="AutoShape 7"/>
                    <p:cNvSpPr>
                      <a:spLocks noChangeArrowheads="1"/>
                    </p:cNvSpPr>
                    <p:nvPr/>
                  </p:nvSpPr>
                  <p:spPr bwMode="gray">
                    <a:xfrm>
                      <a:off x="880" y="1279"/>
                      <a:ext cx="2930" cy="381"/>
                    </a:xfrm>
                    <a:prstGeom prst="roundRect">
                      <a:avLst>
                        <a:gd name="adj" fmla="val 50000"/>
                      </a:avLst>
                    </a:prstGeom>
                    <a:gradFill rotWithShape="1">
                      <a:gsLst>
                        <a:gs pos="0">
                          <a:schemeClr val="bg2"/>
                        </a:gs>
                        <a:gs pos="100000">
                          <a:schemeClr val="bg2">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grpSp>
              <p:sp>
                <p:nvSpPr>
                  <p:cNvPr id="37" name="Rectangle 36"/>
                  <p:cNvSpPr/>
                  <p:nvPr/>
                </p:nvSpPr>
                <p:spPr>
                  <a:xfrm>
                    <a:off x="8779054" y="1519210"/>
                    <a:ext cx="99956" cy="369332"/>
                  </a:xfrm>
                  <a:prstGeom prst="rect">
                    <a:avLst/>
                  </a:prstGeom>
                </p:spPr>
                <p:txBody>
                  <a:bodyPr wrap="none">
                    <a:spAutoFit/>
                  </a:bodyPr>
                  <a:lstStyle/>
                  <a:p>
                    <a:pPr eaLnBrk="0" fontAlgn="base" hangingPunct="0">
                      <a:spcBef>
                        <a:spcPct val="0"/>
                      </a:spcBef>
                      <a:spcAft>
                        <a:spcPct val="0"/>
                      </a:spcAft>
                    </a:pPr>
                    <a:endParaRPr lang="fa-IR" dirty="0">
                      <a:solidFill>
                        <a:prstClr val="black"/>
                      </a:solidFill>
                      <a:latin typeface="Times New Roman" pitchFamily="18" charset="0"/>
                      <a:cs typeface="B Roya" panose="00000400000000000000" pitchFamily="2" charset="-78"/>
                    </a:endParaRPr>
                  </a:p>
                </p:txBody>
              </p:sp>
            </p:grpSp>
            <p:sp>
              <p:nvSpPr>
                <p:cNvPr id="35" name="Rectangle 34"/>
                <p:cNvSpPr/>
                <p:nvPr/>
              </p:nvSpPr>
              <p:spPr>
                <a:xfrm>
                  <a:off x="265047" y="1402178"/>
                  <a:ext cx="8575275" cy="369332"/>
                </a:xfrm>
                <a:prstGeom prst="rect">
                  <a:avLst/>
                </a:prstGeom>
              </p:spPr>
              <p:txBody>
                <a:bodyPr wrap="square">
                  <a:spAutoFit/>
                </a:bodyPr>
                <a:lstStyle/>
                <a:p>
                  <a:pPr eaLnBrk="0" fontAlgn="base" hangingPunct="0">
                    <a:spcBef>
                      <a:spcPct val="0"/>
                    </a:spcBef>
                    <a:spcAft>
                      <a:spcPct val="0"/>
                    </a:spcAft>
                  </a:pPr>
                  <a:endParaRPr lang="en-US" dirty="0">
                    <a:solidFill>
                      <a:prstClr val="black"/>
                    </a:solidFill>
                    <a:latin typeface="Times New Roman" pitchFamily="18" charset="0"/>
                    <a:cs typeface="B Roya" panose="00000400000000000000" pitchFamily="2" charset="-78"/>
                  </a:endParaRPr>
                </a:p>
              </p:txBody>
            </p:sp>
          </p:grpSp>
          <p:sp>
            <p:nvSpPr>
              <p:cNvPr id="33" name="Rectangle 32"/>
              <p:cNvSpPr/>
              <p:nvPr/>
            </p:nvSpPr>
            <p:spPr>
              <a:xfrm>
                <a:off x="223455" y="1636114"/>
                <a:ext cx="8748686" cy="461665"/>
              </a:xfrm>
              <a:prstGeom prst="rect">
                <a:avLst/>
              </a:prstGeom>
            </p:spPr>
            <p:txBody>
              <a:bodyPr wrap="square">
                <a:spAutoFit/>
              </a:bodyPr>
              <a:lstStyle/>
              <a:p>
                <a:pPr eaLnBrk="0" fontAlgn="base" hangingPunct="0">
                  <a:spcBef>
                    <a:spcPct val="0"/>
                  </a:spcBef>
                  <a:spcAft>
                    <a:spcPct val="0"/>
                  </a:spcAft>
                </a:pPr>
                <a:endParaRPr lang="en-US" sz="2400" dirty="0">
                  <a:solidFill>
                    <a:prstClr val="black"/>
                  </a:solidFill>
                  <a:latin typeface="Times New Roman" pitchFamily="18" charset="0"/>
                  <a:cs typeface="B Roya" panose="00000400000000000000" pitchFamily="2" charset="-78"/>
                </a:endParaRPr>
              </a:p>
            </p:txBody>
          </p:sp>
        </p:grpSp>
        <p:sp>
          <p:nvSpPr>
            <p:cNvPr id="31" name="Rectangle 30"/>
            <p:cNvSpPr/>
            <p:nvPr/>
          </p:nvSpPr>
          <p:spPr>
            <a:xfrm>
              <a:off x="2788280" y="1785955"/>
              <a:ext cx="6151342" cy="302013"/>
            </a:xfrm>
            <a:prstGeom prst="rect">
              <a:avLst/>
            </a:prstGeom>
          </p:spPr>
          <p:txBody>
            <a:bodyPr wrap="square">
              <a:spAutoFit/>
            </a:bodyPr>
            <a:lstStyle/>
            <a:p>
              <a:pPr algn="ctr" eaLnBrk="0" fontAlgn="base" hangingPunct="0">
                <a:lnSpc>
                  <a:spcPct val="107000"/>
                </a:lnSpc>
                <a:spcAft>
                  <a:spcPts val="800"/>
                </a:spcAft>
                <a:tabLst>
                  <a:tab pos="4084955" algn="l"/>
                </a:tabLst>
              </a:pP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انتقال آب از سرچشمه‌هاي كارون </a:t>
              </a:r>
              <a:endParaRPr lang="en-US" sz="1400" dirty="0">
                <a:solidFill>
                  <a:srgbClr val="C00000"/>
                </a:solidFill>
                <a:latin typeface="Calibri" panose="020F0502020204030204" pitchFamily="34" charset="0"/>
                <a:ea typeface="Calibri" panose="020F0502020204030204" pitchFamily="34" charset="0"/>
                <a:cs typeface="B Roya" panose="00000400000000000000" pitchFamily="2" charset="-78"/>
              </a:endParaRPr>
            </a:p>
          </p:txBody>
        </p:sp>
      </p:grpSp>
      <p:sp>
        <p:nvSpPr>
          <p:cNvPr id="41" name="Rectangle 40"/>
          <p:cNvSpPr/>
          <p:nvPr/>
        </p:nvSpPr>
        <p:spPr>
          <a:xfrm>
            <a:off x="418518" y="1581540"/>
            <a:ext cx="8212636" cy="388696"/>
          </a:xfrm>
          <a:prstGeom prst="rect">
            <a:avLst/>
          </a:prstGeom>
        </p:spPr>
        <p:txBody>
          <a:bodyPr wrap="square">
            <a:spAutoFit/>
          </a:bodyPr>
          <a:lstStyle/>
          <a:p>
            <a:pPr algn="justLow" eaLnBrk="0" fontAlgn="base" hangingPunct="0">
              <a:lnSpc>
                <a:spcPct val="107000"/>
              </a:lnSpc>
              <a:spcAft>
                <a:spcPts val="800"/>
              </a:spcAft>
            </a:pPr>
            <a:r>
              <a:rPr lang="fa-IR" b="1" dirty="0">
                <a:solidFill>
                  <a:prstClr val="black"/>
                </a:solidFill>
                <a:latin typeface="Calibri" panose="020F0502020204030204" pitchFamily="34" charset="0"/>
                <a:ea typeface="Calibri" panose="020F0502020204030204" pitchFamily="34" charset="0"/>
                <a:cs typeface="B Nazanin" panose="00000400000000000000" pitchFamily="2" charset="-78"/>
              </a:rPr>
              <a:t>مهم‌ترین برنامه‌های مطرح در بخش کشاورزی:</a:t>
            </a:r>
            <a:endParaRPr lang="en-US" sz="1400" b="1" dirty="0">
              <a:solidFill>
                <a:prstClr val="black"/>
              </a:solidFill>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911132095"/>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fade">
                                      <p:cBhvr>
                                        <p:cTn id="12" dur="500"/>
                                        <p:tgtEl>
                                          <p:spTgt spid="1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fade">
                                      <p:cBhvr>
                                        <p:cTn id="1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09094" y="154546"/>
            <a:ext cx="7414322" cy="461665"/>
          </a:xfrm>
          <a:prstGeom prst="rect">
            <a:avLst/>
          </a:prstGeom>
          <a:noFill/>
        </p:spPr>
        <p:txBody>
          <a:bodyPr wrap="square" rtlCol="0">
            <a:spAutoFit/>
          </a:bodyPr>
          <a:lstStyle/>
          <a:p>
            <a:pPr eaLnBrk="0" fontAlgn="base" hangingPunct="0">
              <a:spcBef>
                <a:spcPct val="0"/>
              </a:spcBef>
              <a:spcAft>
                <a:spcPct val="0"/>
              </a:spcAft>
            </a:pPr>
            <a:r>
              <a:rPr lang="fa-IR" sz="2400" dirty="0">
                <a:solidFill>
                  <a:prstClr val="white"/>
                </a:solidFill>
                <a:latin typeface="Times New Roman" pitchFamily="18" charset="0"/>
                <a:cs typeface="B Titr" panose="00000700000000000000" pitchFamily="2" charset="-78"/>
              </a:rPr>
              <a:t>دو قطبی شدن منطقه اصفهان</a:t>
            </a:r>
            <a:endParaRPr lang="en-US" sz="2400" dirty="0">
              <a:solidFill>
                <a:prstClr val="white"/>
              </a:solidFill>
              <a:latin typeface="Times New Roman" pitchFamily="18" charset="0"/>
              <a:cs typeface="B Titr" panose="00000700000000000000" pitchFamily="2" charset="-78"/>
            </a:endParaRPr>
          </a:p>
        </p:txBody>
      </p:sp>
      <p:grpSp>
        <p:nvGrpSpPr>
          <p:cNvPr id="7" name="Group 6"/>
          <p:cNvGrpSpPr/>
          <p:nvPr/>
        </p:nvGrpSpPr>
        <p:grpSpPr>
          <a:xfrm>
            <a:off x="888642" y="2066247"/>
            <a:ext cx="8069374" cy="1613293"/>
            <a:chOff x="2751270" y="1664556"/>
            <a:chExt cx="6222517" cy="722193"/>
          </a:xfrm>
        </p:grpSpPr>
        <p:grpSp>
          <p:nvGrpSpPr>
            <p:cNvPr id="8" name="Group 7"/>
            <p:cNvGrpSpPr/>
            <p:nvPr/>
          </p:nvGrpSpPr>
          <p:grpSpPr>
            <a:xfrm>
              <a:off x="2751270" y="1664556"/>
              <a:ext cx="6222517" cy="722193"/>
              <a:chOff x="164488" y="1636114"/>
              <a:chExt cx="8899550" cy="722193"/>
            </a:xfrm>
          </p:grpSpPr>
          <p:grpSp>
            <p:nvGrpSpPr>
              <p:cNvPr id="10" name="Group 9"/>
              <p:cNvGrpSpPr/>
              <p:nvPr/>
            </p:nvGrpSpPr>
            <p:grpSpPr>
              <a:xfrm>
                <a:off x="164488" y="1661794"/>
                <a:ext cx="8899550" cy="696513"/>
                <a:chOff x="265047" y="1296996"/>
                <a:chExt cx="8686404" cy="623887"/>
              </a:xfrm>
            </p:grpSpPr>
            <p:grpSp>
              <p:nvGrpSpPr>
                <p:cNvPr id="12" name="Group 11"/>
                <p:cNvGrpSpPr/>
                <p:nvPr/>
              </p:nvGrpSpPr>
              <p:grpSpPr>
                <a:xfrm>
                  <a:off x="328484" y="1296996"/>
                  <a:ext cx="8622967" cy="623887"/>
                  <a:chOff x="4937473" y="1414028"/>
                  <a:chExt cx="4089864" cy="623887"/>
                </a:xfrm>
              </p:grpSpPr>
              <p:grpSp>
                <p:nvGrpSpPr>
                  <p:cNvPr id="14" name="Group 31"/>
                  <p:cNvGrpSpPr>
                    <a:grpSpLocks/>
                  </p:cNvGrpSpPr>
                  <p:nvPr/>
                </p:nvGrpSpPr>
                <p:grpSpPr bwMode="auto">
                  <a:xfrm>
                    <a:off x="4937473" y="1414028"/>
                    <a:ext cx="4089864" cy="623887"/>
                    <a:chOff x="880" y="1279"/>
                    <a:chExt cx="2930" cy="393"/>
                  </a:xfrm>
                </p:grpSpPr>
                <p:sp>
                  <p:nvSpPr>
                    <p:cNvPr id="16" name="AutoShape 6"/>
                    <p:cNvSpPr>
                      <a:spLocks noChangeArrowheads="1"/>
                    </p:cNvSpPr>
                    <p:nvPr/>
                  </p:nvSpPr>
                  <p:spPr bwMode="gray">
                    <a:xfrm>
                      <a:off x="880" y="1295"/>
                      <a:ext cx="2928" cy="377"/>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justLow" rtl="0" eaLnBrk="0" fontAlgn="base" hangingPunct="0">
                        <a:spcBef>
                          <a:spcPct val="0"/>
                        </a:spcBef>
                        <a:spcAft>
                          <a:spcPct val="0"/>
                        </a:spcAft>
                      </a:pPr>
                      <a:endParaRPr lang="zh-CN" altLang="en-US">
                        <a:solidFill>
                          <a:prstClr val="black"/>
                        </a:solidFill>
                      </a:endParaRPr>
                    </a:p>
                  </p:txBody>
                </p:sp>
                <p:sp>
                  <p:nvSpPr>
                    <p:cNvPr id="17" name="AutoShape 7"/>
                    <p:cNvSpPr>
                      <a:spLocks noChangeArrowheads="1"/>
                    </p:cNvSpPr>
                    <p:nvPr/>
                  </p:nvSpPr>
                  <p:spPr bwMode="gray">
                    <a:xfrm>
                      <a:off x="880" y="1279"/>
                      <a:ext cx="2930" cy="381"/>
                    </a:xfrm>
                    <a:prstGeom prst="roundRect">
                      <a:avLst>
                        <a:gd name="adj" fmla="val 50000"/>
                      </a:avLst>
                    </a:prstGeom>
                    <a:gradFill rotWithShape="1">
                      <a:gsLst>
                        <a:gs pos="0">
                          <a:schemeClr val="bg2"/>
                        </a:gs>
                        <a:gs pos="100000">
                          <a:schemeClr val="bg2">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justLow" rtl="0" eaLnBrk="0" fontAlgn="base" hangingPunct="0">
                        <a:spcBef>
                          <a:spcPct val="0"/>
                        </a:spcBef>
                        <a:spcAft>
                          <a:spcPct val="0"/>
                        </a:spcAft>
                      </a:pPr>
                      <a:endParaRPr lang="zh-CN" altLang="en-US">
                        <a:solidFill>
                          <a:prstClr val="black"/>
                        </a:solidFill>
                      </a:endParaRPr>
                    </a:p>
                  </p:txBody>
                </p:sp>
              </p:grpSp>
              <p:sp>
                <p:nvSpPr>
                  <p:cNvPr id="15" name="Rectangle 14"/>
                  <p:cNvSpPr/>
                  <p:nvPr/>
                </p:nvSpPr>
                <p:spPr>
                  <a:xfrm>
                    <a:off x="8780078" y="1519210"/>
                    <a:ext cx="97907" cy="131582"/>
                  </a:xfrm>
                  <a:prstGeom prst="rect">
                    <a:avLst/>
                  </a:prstGeom>
                </p:spPr>
                <p:txBody>
                  <a:bodyPr wrap="none">
                    <a:spAutoFit/>
                  </a:bodyPr>
                  <a:lstStyle/>
                  <a:p>
                    <a:pPr algn="justLow" eaLnBrk="0" fontAlgn="base" hangingPunct="0">
                      <a:spcBef>
                        <a:spcPct val="0"/>
                      </a:spcBef>
                      <a:spcAft>
                        <a:spcPct val="0"/>
                      </a:spcAft>
                    </a:pPr>
                    <a:endParaRPr lang="fa-IR" dirty="0">
                      <a:solidFill>
                        <a:prstClr val="black"/>
                      </a:solidFill>
                      <a:latin typeface="Times New Roman" pitchFamily="18" charset="0"/>
                      <a:cs typeface="B Roya" panose="00000400000000000000" pitchFamily="2" charset="-78"/>
                    </a:endParaRPr>
                  </a:p>
                </p:txBody>
              </p:sp>
            </p:grpSp>
            <p:sp>
              <p:nvSpPr>
                <p:cNvPr id="13" name="Rectangle 12"/>
                <p:cNvSpPr/>
                <p:nvPr/>
              </p:nvSpPr>
              <p:spPr>
                <a:xfrm>
                  <a:off x="265047" y="1402178"/>
                  <a:ext cx="8575275" cy="131582"/>
                </a:xfrm>
                <a:prstGeom prst="rect">
                  <a:avLst/>
                </a:prstGeom>
              </p:spPr>
              <p:txBody>
                <a:bodyPr wrap="square">
                  <a:spAutoFit/>
                </a:bodyPr>
                <a:lstStyle/>
                <a:p>
                  <a:pPr algn="justLow" eaLnBrk="0" fontAlgn="base" hangingPunct="0">
                    <a:spcBef>
                      <a:spcPct val="0"/>
                    </a:spcBef>
                    <a:spcAft>
                      <a:spcPct val="0"/>
                    </a:spcAft>
                  </a:pPr>
                  <a:endParaRPr lang="en-US" dirty="0">
                    <a:solidFill>
                      <a:prstClr val="black"/>
                    </a:solidFill>
                    <a:latin typeface="Times New Roman" pitchFamily="18" charset="0"/>
                    <a:cs typeface="B Roya" panose="00000400000000000000" pitchFamily="2" charset="-78"/>
                  </a:endParaRPr>
                </a:p>
              </p:txBody>
            </p:sp>
          </p:grpSp>
          <p:sp>
            <p:nvSpPr>
              <p:cNvPr id="11" name="Rectangle 10"/>
              <p:cNvSpPr/>
              <p:nvPr/>
            </p:nvSpPr>
            <p:spPr>
              <a:xfrm>
                <a:off x="223455" y="1636114"/>
                <a:ext cx="8748687" cy="183624"/>
              </a:xfrm>
              <a:prstGeom prst="rect">
                <a:avLst/>
              </a:prstGeom>
            </p:spPr>
            <p:txBody>
              <a:bodyPr wrap="square">
                <a:spAutoFit/>
              </a:bodyPr>
              <a:lstStyle/>
              <a:p>
                <a:pPr algn="justLow" eaLnBrk="0" fontAlgn="base" hangingPunct="0">
                  <a:spcBef>
                    <a:spcPct val="0"/>
                  </a:spcBef>
                  <a:spcAft>
                    <a:spcPct val="0"/>
                  </a:spcAft>
                </a:pPr>
                <a:endParaRPr lang="en-US" sz="2400" dirty="0">
                  <a:solidFill>
                    <a:prstClr val="black"/>
                  </a:solidFill>
                  <a:latin typeface="Times New Roman" pitchFamily="18" charset="0"/>
                  <a:cs typeface="B Roya" panose="00000400000000000000" pitchFamily="2" charset="-78"/>
                </a:endParaRPr>
              </a:p>
            </p:txBody>
          </p:sp>
        </p:grpSp>
        <p:sp>
          <p:nvSpPr>
            <p:cNvPr id="9" name="Rectangle 8"/>
            <p:cNvSpPr/>
            <p:nvPr/>
          </p:nvSpPr>
          <p:spPr>
            <a:xfrm>
              <a:off x="2885522" y="1785955"/>
              <a:ext cx="5888398" cy="531186"/>
            </a:xfrm>
            <a:prstGeom prst="rect">
              <a:avLst/>
            </a:prstGeom>
          </p:spPr>
          <p:txBody>
            <a:bodyPr wrap="square">
              <a:spAutoFit/>
            </a:bodyPr>
            <a:lstStyle/>
            <a:p>
              <a:pPr algn="justLow" eaLnBrk="0" fontAlgn="base" hangingPunct="0">
                <a:lnSpc>
                  <a:spcPct val="107000"/>
                </a:lnSpc>
                <a:spcAft>
                  <a:spcPts val="800"/>
                </a:spcAft>
                <a:tabLst>
                  <a:tab pos="4084955" algn="l"/>
                </a:tabLst>
              </a:pP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طرح </a:t>
              </a: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منطقه اصفهان</a:t>
              </a: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 سیستم </a:t>
              </a: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اسکان جمعیت در گذشته تک قطبی بوده </a:t>
              </a: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است.</a:t>
              </a:r>
            </a:p>
            <a:p>
              <a:pPr algn="justLow" eaLnBrk="0" fontAlgn="base" hangingPunct="0">
                <a:lnSpc>
                  <a:spcPct val="107000"/>
                </a:lnSpc>
                <a:spcAft>
                  <a:spcPts val="800"/>
                </a:spcAft>
                <a:tabLst>
                  <a:tab pos="4084955" algn="l"/>
                </a:tabLst>
              </a:pP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      </a:t>
              </a: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                   </a:t>
              </a: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امروزه شاهد شکل گیری قطب جدیدی در جنوب غربی اصفهان به دلیل افزایش </a:t>
              </a: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و</a:t>
              </a:r>
            </a:p>
            <a:p>
              <a:pPr algn="justLow" eaLnBrk="0" fontAlgn="base" hangingPunct="0">
                <a:lnSpc>
                  <a:spcPct val="107000"/>
                </a:lnSpc>
                <a:spcAft>
                  <a:spcPts val="800"/>
                </a:spcAft>
                <a:tabLst>
                  <a:tab pos="4084955" algn="l"/>
                </a:tabLst>
              </a:pPr>
              <a:r>
                <a:rPr lang="fa-IR" sz="1400" dirty="0">
                  <a:solidFill>
                    <a:prstClr val="black"/>
                  </a:solidFill>
                  <a:latin typeface="Calibri" panose="020F0502020204030204" pitchFamily="34" charset="0"/>
                  <a:ea typeface="Calibri" panose="020F0502020204030204" pitchFamily="34" charset="0"/>
                  <a:cs typeface="B Nazanin" panose="00000400000000000000" pitchFamily="2" charset="-78"/>
                </a:rPr>
                <a:t>                                </a:t>
              </a:r>
              <a:r>
                <a:rPr lang="fa-IR" sz="1400" dirty="0">
                  <a:solidFill>
                    <a:prstClr val="black"/>
                  </a:solidFill>
                  <a:latin typeface="Calibri" panose="020F0502020204030204" pitchFamily="34" charset="0"/>
                  <a:ea typeface="Calibri" panose="020F0502020204030204" pitchFamily="34" charset="0"/>
                  <a:cs typeface="B Nazanin" panose="00000400000000000000" pitchFamily="2" charset="-78"/>
                </a:rPr>
                <a:t>  </a:t>
              </a: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تمرکز </a:t>
              </a: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صنایع می‌باشیم. </a:t>
              </a:r>
              <a:endParaRPr lang="en-US" dirty="0">
                <a:solidFill>
                  <a:prstClr val="black"/>
                </a:solidFill>
                <a:latin typeface="Calibri" panose="020F0502020204030204" pitchFamily="34" charset="0"/>
                <a:ea typeface="Calibri" panose="020F0502020204030204" pitchFamily="34" charset="0"/>
                <a:cs typeface="B Roya" panose="00000400000000000000" pitchFamily="2" charset="-78"/>
              </a:endParaRPr>
            </a:p>
          </p:txBody>
        </p:sp>
      </p:grpSp>
      <p:grpSp>
        <p:nvGrpSpPr>
          <p:cNvPr id="18" name="Group 17"/>
          <p:cNvGrpSpPr/>
          <p:nvPr/>
        </p:nvGrpSpPr>
        <p:grpSpPr>
          <a:xfrm>
            <a:off x="418518" y="3889870"/>
            <a:ext cx="7630778" cy="1686682"/>
            <a:chOff x="356270" y="2793340"/>
            <a:chExt cx="8607621" cy="710892"/>
          </a:xfrm>
        </p:grpSpPr>
        <p:grpSp>
          <p:nvGrpSpPr>
            <p:cNvPr id="19" name="Group 18"/>
            <p:cNvGrpSpPr/>
            <p:nvPr/>
          </p:nvGrpSpPr>
          <p:grpSpPr>
            <a:xfrm>
              <a:off x="356270" y="2793340"/>
              <a:ext cx="8607621" cy="710892"/>
              <a:chOff x="401739" y="2868957"/>
              <a:chExt cx="8484016" cy="710892"/>
            </a:xfrm>
          </p:grpSpPr>
          <p:grpSp>
            <p:nvGrpSpPr>
              <p:cNvPr id="21" name="Group 20"/>
              <p:cNvGrpSpPr/>
              <p:nvPr/>
            </p:nvGrpSpPr>
            <p:grpSpPr>
              <a:xfrm>
                <a:off x="401739" y="2868957"/>
                <a:ext cx="8484016" cy="710892"/>
                <a:chOff x="481936" y="2493184"/>
                <a:chExt cx="8484016" cy="710892"/>
              </a:xfrm>
            </p:grpSpPr>
            <p:grpSp>
              <p:nvGrpSpPr>
                <p:cNvPr id="23" name="Group 22"/>
                <p:cNvGrpSpPr/>
                <p:nvPr/>
              </p:nvGrpSpPr>
              <p:grpSpPr>
                <a:xfrm>
                  <a:off x="481936" y="2493184"/>
                  <a:ext cx="8484016" cy="710892"/>
                  <a:chOff x="274129" y="4229525"/>
                  <a:chExt cx="6563366" cy="718349"/>
                </a:xfrm>
              </p:grpSpPr>
              <p:grpSp>
                <p:nvGrpSpPr>
                  <p:cNvPr id="25" name="Group 33"/>
                  <p:cNvGrpSpPr>
                    <a:grpSpLocks/>
                  </p:cNvGrpSpPr>
                  <p:nvPr/>
                </p:nvGrpSpPr>
                <p:grpSpPr bwMode="auto">
                  <a:xfrm>
                    <a:off x="274129" y="4229525"/>
                    <a:ext cx="6563366" cy="718349"/>
                    <a:chOff x="888" y="2879"/>
                    <a:chExt cx="2930" cy="393"/>
                  </a:xfrm>
                </p:grpSpPr>
                <p:sp>
                  <p:nvSpPr>
                    <p:cNvPr id="27" name="AutoShape 18"/>
                    <p:cNvSpPr>
                      <a:spLocks noChangeArrowheads="1"/>
                    </p:cNvSpPr>
                    <p:nvPr/>
                  </p:nvSpPr>
                  <p:spPr bwMode="gray">
                    <a:xfrm>
                      <a:off x="888" y="2895"/>
                      <a:ext cx="2928" cy="377"/>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sp>
                  <p:nvSpPr>
                    <p:cNvPr id="28" name="AutoShape 19"/>
                    <p:cNvSpPr>
                      <a:spLocks noChangeArrowheads="1"/>
                    </p:cNvSpPr>
                    <p:nvPr/>
                  </p:nvSpPr>
                  <p:spPr bwMode="gray">
                    <a:xfrm>
                      <a:off x="888" y="2879"/>
                      <a:ext cx="2930" cy="381"/>
                    </a:xfrm>
                    <a:prstGeom prst="roundRect">
                      <a:avLst>
                        <a:gd name="adj" fmla="val 50000"/>
                      </a:avLst>
                    </a:prstGeom>
                    <a:gradFill rotWithShape="1">
                      <a:gsLst>
                        <a:gs pos="0">
                          <a:schemeClr val="folHlink"/>
                        </a:gs>
                        <a:gs pos="100000">
                          <a:schemeClr val="folHlink">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ctr" rtl="0" eaLnBrk="0" fontAlgn="base" hangingPunct="0">
                        <a:spcBef>
                          <a:spcPct val="0"/>
                        </a:spcBef>
                        <a:spcAft>
                          <a:spcPct val="0"/>
                        </a:spcAft>
                      </a:pPr>
                      <a:endParaRPr lang="zh-CN" altLang="en-US" dirty="0">
                        <a:solidFill>
                          <a:prstClr val="black"/>
                        </a:solidFill>
                      </a:endParaRPr>
                    </a:p>
                  </p:txBody>
                </p:sp>
              </p:grpSp>
              <p:sp>
                <p:nvSpPr>
                  <p:cNvPr id="26" name="TextBox 25"/>
                  <p:cNvSpPr txBox="1"/>
                  <p:nvPr/>
                </p:nvSpPr>
                <p:spPr>
                  <a:xfrm>
                    <a:off x="487231" y="4376847"/>
                    <a:ext cx="6345784" cy="380090"/>
                  </a:xfrm>
                  <a:prstGeom prst="rect">
                    <a:avLst/>
                  </a:prstGeom>
                  <a:noFill/>
                </p:spPr>
                <p:txBody>
                  <a:bodyPr wrap="square" rtlCol="0">
                    <a:spAutoFit/>
                  </a:bodyPr>
                  <a:lstStyle/>
                  <a:p>
                    <a:pPr algn="ctr" eaLnBrk="0" fontAlgn="base" hangingPunct="0">
                      <a:spcBef>
                        <a:spcPct val="0"/>
                      </a:spcBef>
                      <a:spcAft>
                        <a:spcPct val="0"/>
                      </a:spcAft>
                    </a:pPr>
                    <a:endParaRPr lang="en-US" dirty="0">
                      <a:solidFill>
                        <a:prstClr val="black"/>
                      </a:solidFill>
                      <a:latin typeface="Times New Roman" pitchFamily="18" charset="0"/>
                      <a:cs typeface="B Roya" panose="00000400000000000000" pitchFamily="2" charset="-78"/>
                    </a:endParaRPr>
                  </a:p>
                </p:txBody>
              </p:sp>
            </p:grpSp>
            <p:sp>
              <p:nvSpPr>
                <p:cNvPr id="24" name="Rectangle 23"/>
                <p:cNvSpPr/>
                <p:nvPr/>
              </p:nvSpPr>
              <p:spPr>
                <a:xfrm>
                  <a:off x="522227" y="2520535"/>
                  <a:ext cx="8229599" cy="369332"/>
                </a:xfrm>
                <a:prstGeom prst="rect">
                  <a:avLst/>
                </a:prstGeom>
              </p:spPr>
              <p:txBody>
                <a:bodyPr wrap="square">
                  <a:spAutoFit/>
                </a:bodyPr>
                <a:lstStyle/>
                <a:p>
                  <a:pPr eaLnBrk="0" fontAlgn="base" hangingPunct="0">
                    <a:spcBef>
                      <a:spcPct val="0"/>
                    </a:spcBef>
                    <a:spcAft>
                      <a:spcPct val="0"/>
                    </a:spcAft>
                  </a:pPr>
                  <a:endParaRPr lang="en-US" dirty="0">
                    <a:solidFill>
                      <a:prstClr val="black"/>
                    </a:solidFill>
                    <a:latin typeface="Times New Roman" pitchFamily="18" charset="0"/>
                  </a:endParaRPr>
                </a:p>
              </p:txBody>
            </p:sp>
          </p:grpSp>
          <p:sp>
            <p:nvSpPr>
              <p:cNvPr id="22" name="Rectangle 21"/>
              <p:cNvSpPr/>
              <p:nvPr/>
            </p:nvSpPr>
            <p:spPr>
              <a:xfrm>
                <a:off x="583372" y="2921125"/>
                <a:ext cx="8269890" cy="388696"/>
              </a:xfrm>
              <a:prstGeom prst="rect">
                <a:avLst/>
              </a:prstGeom>
            </p:spPr>
            <p:txBody>
              <a:bodyPr wrap="square">
                <a:spAutoFit/>
              </a:bodyPr>
              <a:lstStyle/>
              <a:p>
                <a:pPr eaLnBrk="0" fontAlgn="base" hangingPunct="0">
                  <a:lnSpc>
                    <a:spcPct val="107000"/>
                  </a:lnSpc>
                  <a:spcAft>
                    <a:spcPts val="800"/>
                  </a:spcAft>
                  <a:tabLst>
                    <a:tab pos="4084955" algn="l"/>
                  </a:tabLst>
                </a:pP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 </a:t>
                </a:r>
                <a:endParaRPr lang="en-US" sz="1100" dirty="0">
                  <a:solidFill>
                    <a:prstClr val="black"/>
                  </a:solidFill>
                  <a:latin typeface="Calibri" panose="020F0502020204030204" pitchFamily="34" charset="0"/>
                  <a:ea typeface="Calibri" panose="020F0502020204030204" pitchFamily="34" charset="0"/>
                  <a:cs typeface="Arial" panose="020B0604020202020204" pitchFamily="34" charset="0"/>
                </a:endParaRPr>
              </a:p>
            </p:txBody>
          </p:sp>
        </p:grpSp>
        <p:sp>
          <p:nvSpPr>
            <p:cNvPr id="20" name="Rectangle 19"/>
            <p:cNvSpPr/>
            <p:nvPr/>
          </p:nvSpPr>
          <p:spPr>
            <a:xfrm>
              <a:off x="491412" y="2900646"/>
              <a:ext cx="8290878" cy="505907"/>
            </a:xfrm>
            <a:prstGeom prst="rect">
              <a:avLst/>
            </a:prstGeom>
          </p:spPr>
          <p:txBody>
            <a:bodyPr wrap="square">
              <a:spAutoFit/>
            </a:bodyPr>
            <a:lstStyle/>
            <a:p>
              <a:pPr algn="justLow" eaLnBrk="0" fontAlgn="base" hangingPunct="0">
                <a:spcBef>
                  <a:spcPct val="0"/>
                </a:spcBef>
                <a:spcAft>
                  <a:spcPct val="0"/>
                </a:spcAft>
              </a:pPr>
              <a:r>
                <a:rPr lang="fa-IR" dirty="0">
                  <a:solidFill>
                    <a:prstClr val="black"/>
                  </a:solidFill>
                  <a:latin typeface="Calibri" panose="020F0502020204030204" pitchFamily="34" charset="0"/>
                  <a:cs typeface="B Roya" panose="00000400000000000000" pitchFamily="2" charset="-78"/>
                </a:rPr>
                <a:t>طرح مجموعه </a:t>
              </a:r>
              <a:r>
                <a:rPr lang="fa-IR" dirty="0">
                  <a:solidFill>
                    <a:prstClr val="black"/>
                  </a:solidFill>
                  <a:latin typeface="Calibri" panose="020F0502020204030204" pitchFamily="34" charset="0"/>
                  <a:cs typeface="B Roya" panose="00000400000000000000" pitchFamily="2" charset="-78"/>
                </a:rPr>
                <a:t>شهری: در منطقه اصفهان، وجود شهر اصفهان از يك طرف و استقرار ذوب‌آهن در جنوب از ديرباز موجبات شكل‌گيري الگوي رشد دو هسته‌اي را فراهم كرده است. بروز اين مسئله به معني ايجاد در محور و يا قطب فعاليتي، يكي در منطقه لنجان و ديگري بر روي محور تهران ـ اصفهان ـ شيراز و عمود بر رودخانه زاينده‌رود شده است. </a:t>
              </a:r>
              <a:endParaRPr lang="en-US" dirty="0">
                <a:solidFill>
                  <a:prstClr val="black"/>
                </a:solidFill>
                <a:latin typeface="Times New Roman" pitchFamily="18" charset="0"/>
                <a:cs typeface="B Roya" panose="00000400000000000000" pitchFamily="2" charset="-78"/>
              </a:endParaRPr>
            </a:p>
          </p:txBody>
        </p:sp>
      </p:grpSp>
      <p:sp>
        <p:nvSpPr>
          <p:cNvPr id="41" name="Rectangle 40"/>
          <p:cNvSpPr/>
          <p:nvPr/>
        </p:nvSpPr>
        <p:spPr>
          <a:xfrm>
            <a:off x="418518" y="1581540"/>
            <a:ext cx="8212636" cy="388696"/>
          </a:xfrm>
          <a:prstGeom prst="rect">
            <a:avLst/>
          </a:prstGeom>
        </p:spPr>
        <p:txBody>
          <a:bodyPr wrap="square">
            <a:spAutoFit/>
          </a:bodyPr>
          <a:lstStyle/>
          <a:p>
            <a:pPr algn="justLow" eaLnBrk="0" fontAlgn="base" hangingPunct="0">
              <a:lnSpc>
                <a:spcPct val="107000"/>
              </a:lnSpc>
              <a:spcAft>
                <a:spcPts val="800"/>
              </a:spcAft>
            </a:pPr>
            <a:r>
              <a:rPr lang="fa-IR" b="1" dirty="0">
                <a:solidFill>
                  <a:prstClr val="black"/>
                </a:solidFill>
                <a:latin typeface="Calibri" panose="020F0502020204030204" pitchFamily="34" charset="0"/>
                <a:ea typeface="Calibri" panose="020F0502020204030204" pitchFamily="34" charset="0"/>
                <a:cs typeface="B Nazanin" panose="00000400000000000000" pitchFamily="2" charset="-78"/>
              </a:rPr>
              <a:t>مهم‌ترین برنامه‌های مطرح در بخش کشاورزی:</a:t>
            </a:r>
            <a:endParaRPr lang="en-US" sz="1400" b="1" dirty="0">
              <a:solidFill>
                <a:prstClr val="black"/>
              </a:solidFill>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23008622"/>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fade">
                                      <p:cBhvr>
                                        <p:cTn id="1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09094" y="154546"/>
            <a:ext cx="7414322" cy="461665"/>
          </a:xfrm>
          <a:prstGeom prst="rect">
            <a:avLst/>
          </a:prstGeom>
          <a:noFill/>
        </p:spPr>
        <p:txBody>
          <a:bodyPr wrap="square" rtlCol="0">
            <a:spAutoFit/>
          </a:bodyPr>
          <a:lstStyle/>
          <a:p>
            <a:pPr eaLnBrk="0" fontAlgn="base" hangingPunct="0">
              <a:spcBef>
                <a:spcPct val="0"/>
              </a:spcBef>
              <a:spcAft>
                <a:spcPct val="0"/>
              </a:spcAft>
            </a:pPr>
            <a:r>
              <a:rPr lang="fa-IR" sz="2400" dirty="0">
                <a:solidFill>
                  <a:prstClr val="white"/>
                </a:solidFill>
                <a:latin typeface="Times New Roman" pitchFamily="18" charset="0"/>
                <a:cs typeface="B Titr" panose="00000700000000000000" pitchFamily="2" charset="-78"/>
              </a:rPr>
              <a:t>منابع</a:t>
            </a:r>
            <a:endParaRPr lang="en-US" sz="2400" dirty="0">
              <a:solidFill>
                <a:prstClr val="white"/>
              </a:solidFill>
              <a:latin typeface="Times New Roman" pitchFamily="18" charset="0"/>
              <a:cs typeface="B Titr" panose="00000700000000000000" pitchFamily="2" charset="-78"/>
            </a:endParaRPr>
          </a:p>
        </p:txBody>
      </p:sp>
      <p:sp>
        <p:nvSpPr>
          <p:cNvPr id="41" name="Rectangle 40"/>
          <p:cNvSpPr/>
          <p:nvPr/>
        </p:nvSpPr>
        <p:spPr>
          <a:xfrm>
            <a:off x="418518" y="1581540"/>
            <a:ext cx="8212636" cy="388696"/>
          </a:xfrm>
          <a:prstGeom prst="rect">
            <a:avLst/>
          </a:prstGeom>
        </p:spPr>
        <p:txBody>
          <a:bodyPr wrap="square">
            <a:spAutoFit/>
          </a:bodyPr>
          <a:lstStyle/>
          <a:p>
            <a:pPr marL="285750" indent="-285750" algn="justLow" eaLnBrk="0" fontAlgn="base" hangingPunct="0">
              <a:lnSpc>
                <a:spcPct val="107000"/>
              </a:lnSpc>
              <a:spcAft>
                <a:spcPts val="800"/>
              </a:spcAft>
              <a:buFont typeface="Arial" panose="020B0604020202020204" pitchFamily="34" charset="0"/>
              <a:buChar char="•"/>
            </a:pPr>
            <a:r>
              <a:rPr lang="fa-IR" b="1" dirty="0">
                <a:solidFill>
                  <a:prstClr val="black"/>
                </a:solidFill>
                <a:latin typeface="Calibri" panose="020F0502020204030204" pitchFamily="34" charset="0"/>
                <a:ea typeface="Calibri" panose="020F0502020204030204" pitchFamily="34" charset="0"/>
                <a:cs typeface="B Nazanin" panose="00000400000000000000" pitchFamily="2" charset="-78"/>
              </a:rPr>
              <a:t>طرح جامع منطقه اصفهان مصوب سال 1365</a:t>
            </a:r>
            <a:endParaRPr lang="fa-IR" sz="1400" b="1" dirty="0">
              <a:solidFill>
                <a:prstClr val="black"/>
              </a:solidFill>
              <a:latin typeface="Calibri" panose="020F0502020204030204" pitchFamily="34" charset="0"/>
              <a:ea typeface="Calibri" panose="020F0502020204030204" pitchFamily="34" charset="0"/>
            </a:endParaRPr>
          </a:p>
        </p:txBody>
      </p:sp>
      <p:sp>
        <p:nvSpPr>
          <p:cNvPr id="29" name="Rectangle 28"/>
          <p:cNvSpPr/>
          <p:nvPr/>
        </p:nvSpPr>
        <p:spPr>
          <a:xfrm>
            <a:off x="418518" y="1995761"/>
            <a:ext cx="8212636" cy="388696"/>
          </a:xfrm>
          <a:prstGeom prst="rect">
            <a:avLst/>
          </a:prstGeom>
        </p:spPr>
        <p:txBody>
          <a:bodyPr wrap="square">
            <a:spAutoFit/>
          </a:bodyPr>
          <a:lstStyle/>
          <a:p>
            <a:pPr marL="285750" indent="-285750" algn="justLow" eaLnBrk="0" fontAlgn="base" hangingPunct="0">
              <a:lnSpc>
                <a:spcPct val="107000"/>
              </a:lnSpc>
              <a:spcAft>
                <a:spcPts val="800"/>
              </a:spcAft>
              <a:buFont typeface="Arial" panose="020B0604020202020204" pitchFamily="34" charset="0"/>
              <a:buChar char="•"/>
            </a:pPr>
            <a:r>
              <a:rPr lang="fa-IR" b="1" dirty="0">
                <a:solidFill>
                  <a:prstClr val="black"/>
                </a:solidFill>
                <a:latin typeface="Calibri" panose="020F0502020204030204" pitchFamily="34" charset="0"/>
                <a:ea typeface="Calibri" panose="020F0502020204030204" pitchFamily="34" charset="0"/>
                <a:cs typeface="B Nazanin" panose="00000400000000000000" pitchFamily="2" charset="-78"/>
              </a:rPr>
              <a:t>طرح مجموعه شهری اصفهان</a:t>
            </a:r>
            <a:endParaRPr lang="fa-IR" sz="1400" b="1" dirty="0">
              <a:solidFill>
                <a:prstClr val="black"/>
              </a:solidFill>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2075052421"/>
      </p:ext>
    </p:extLst>
  </p:cSld>
  <p:clrMapOvr>
    <a:masterClrMapping/>
  </p:clrMapOvr>
  <p:transition spd="slow">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31" name="Rectangle 24"/>
          <p:cNvSpPr>
            <a:spLocks noChangeArrowheads="1"/>
          </p:cNvSpPr>
          <p:nvPr/>
        </p:nvSpPr>
        <p:spPr bwMode="gray">
          <a:xfrm>
            <a:off x="1937227" y="4679567"/>
            <a:ext cx="3633788" cy="403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fontAlgn="base">
              <a:spcBef>
                <a:spcPct val="0"/>
              </a:spcBef>
              <a:spcAft>
                <a:spcPct val="0"/>
              </a:spcAft>
            </a:pPr>
            <a:r>
              <a:rPr lang="en-US" altLang="ko-KR" sz="2200" b="1" dirty="0">
                <a:solidFill>
                  <a:prstClr val="white"/>
                </a:solidFill>
                <a:latin typeface="Verdana" pitchFamily="34" charset="0"/>
                <a:ea typeface="굴림" pitchFamily="50" charset="-127"/>
              </a:rPr>
              <a:t>4. Conclusion</a:t>
            </a:r>
          </a:p>
        </p:txBody>
      </p:sp>
      <p:sp>
        <p:nvSpPr>
          <p:cNvPr id="2" name="TextBox 1"/>
          <p:cNvSpPr txBox="1"/>
          <p:nvPr/>
        </p:nvSpPr>
        <p:spPr>
          <a:xfrm>
            <a:off x="2751270" y="202454"/>
            <a:ext cx="837127" cy="400110"/>
          </a:xfrm>
          <a:prstGeom prst="rect">
            <a:avLst/>
          </a:prstGeom>
          <a:noFill/>
        </p:spPr>
        <p:txBody>
          <a:bodyPr wrap="square" rtlCol="0">
            <a:spAutoFit/>
          </a:bodyPr>
          <a:lstStyle/>
          <a:p>
            <a:pPr algn="l" rtl="0" eaLnBrk="0" fontAlgn="base" hangingPunct="0">
              <a:spcBef>
                <a:spcPct val="0"/>
              </a:spcBef>
              <a:spcAft>
                <a:spcPct val="0"/>
              </a:spcAft>
            </a:pPr>
            <a:r>
              <a:rPr lang="fa-IR" sz="2000" dirty="0">
                <a:solidFill>
                  <a:prstClr val="black"/>
                </a:solidFill>
                <a:latin typeface="Times New Roman" pitchFamily="18" charset="0"/>
                <a:cs typeface="B Titr" panose="00000700000000000000" pitchFamily="2" charset="-78"/>
              </a:rPr>
              <a:t>شناخت</a:t>
            </a:r>
            <a:endParaRPr lang="en-US" sz="2000" dirty="0">
              <a:solidFill>
                <a:prstClr val="black"/>
              </a:solidFill>
              <a:latin typeface="Times New Roman" pitchFamily="18" charset="0"/>
              <a:cs typeface="B Titr" panose="00000700000000000000" pitchFamily="2" charset="-78"/>
            </a:endParaRPr>
          </a:p>
        </p:txBody>
      </p:sp>
      <p:sp>
        <p:nvSpPr>
          <p:cNvPr id="21" name="TextBox 20"/>
          <p:cNvSpPr txBox="1"/>
          <p:nvPr/>
        </p:nvSpPr>
        <p:spPr>
          <a:xfrm>
            <a:off x="1603537" y="202454"/>
            <a:ext cx="837127" cy="400110"/>
          </a:xfrm>
          <a:prstGeom prst="rect">
            <a:avLst/>
          </a:prstGeom>
          <a:noFill/>
        </p:spPr>
        <p:txBody>
          <a:bodyPr wrap="square" rtlCol="0">
            <a:spAutoFit/>
          </a:bodyPr>
          <a:lstStyle/>
          <a:p>
            <a:pPr algn="l" rtl="0" eaLnBrk="0" fontAlgn="base" hangingPunct="0">
              <a:spcBef>
                <a:spcPct val="0"/>
              </a:spcBef>
              <a:spcAft>
                <a:spcPct val="0"/>
              </a:spcAft>
            </a:pPr>
            <a:r>
              <a:rPr lang="fa-IR" sz="2000" dirty="0">
                <a:solidFill>
                  <a:prstClr val="black"/>
                </a:solidFill>
                <a:latin typeface="Times New Roman" pitchFamily="18" charset="0"/>
                <a:cs typeface="B Titr" panose="00000700000000000000" pitchFamily="2" charset="-78"/>
              </a:rPr>
              <a:t>تحلیل</a:t>
            </a:r>
            <a:endParaRPr lang="en-US" sz="2000" dirty="0">
              <a:solidFill>
                <a:prstClr val="black"/>
              </a:solidFill>
              <a:latin typeface="Times New Roman" pitchFamily="18" charset="0"/>
              <a:cs typeface="B Titr" panose="00000700000000000000" pitchFamily="2" charset="-78"/>
            </a:endParaRPr>
          </a:p>
        </p:txBody>
      </p:sp>
      <p:sp>
        <p:nvSpPr>
          <p:cNvPr id="22" name="TextBox 21"/>
          <p:cNvSpPr txBox="1"/>
          <p:nvPr/>
        </p:nvSpPr>
        <p:spPr>
          <a:xfrm>
            <a:off x="368682" y="189575"/>
            <a:ext cx="837127" cy="400110"/>
          </a:xfrm>
          <a:prstGeom prst="rect">
            <a:avLst/>
          </a:prstGeom>
          <a:noFill/>
        </p:spPr>
        <p:txBody>
          <a:bodyPr wrap="square" rtlCol="0">
            <a:spAutoFit/>
          </a:bodyPr>
          <a:lstStyle/>
          <a:p>
            <a:pPr algn="l" rtl="0" eaLnBrk="0" fontAlgn="base" hangingPunct="0">
              <a:spcBef>
                <a:spcPct val="0"/>
              </a:spcBef>
              <a:spcAft>
                <a:spcPct val="0"/>
              </a:spcAft>
            </a:pPr>
            <a:r>
              <a:rPr lang="fa-IR" sz="2000" dirty="0">
                <a:solidFill>
                  <a:prstClr val="black"/>
                </a:solidFill>
                <a:latin typeface="Times New Roman" pitchFamily="18" charset="0"/>
                <a:cs typeface="B Titr" panose="00000700000000000000" pitchFamily="2" charset="-78"/>
              </a:rPr>
              <a:t>طرح</a:t>
            </a:r>
            <a:endParaRPr lang="en-US" sz="2000" dirty="0">
              <a:solidFill>
                <a:prstClr val="black"/>
              </a:solidFill>
              <a:latin typeface="Times New Roman" pitchFamily="18" charset="0"/>
              <a:cs typeface="B Titr" panose="00000700000000000000" pitchFamily="2" charset="-78"/>
            </a:endParaRPr>
          </a:p>
        </p:txBody>
      </p:sp>
      <p:sp>
        <p:nvSpPr>
          <p:cNvPr id="14" name="TextBox 13"/>
          <p:cNvSpPr txBox="1"/>
          <p:nvPr/>
        </p:nvSpPr>
        <p:spPr>
          <a:xfrm>
            <a:off x="3844274" y="160209"/>
            <a:ext cx="3902299" cy="461665"/>
          </a:xfrm>
          <a:prstGeom prst="rect">
            <a:avLst/>
          </a:prstGeom>
          <a:noFill/>
        </p:spPr>
        <p:txBody>
          <a:bodyPr wrap="square" rtlCol="0">
            <a:spAutoFit/>
          </a:bodyPr>
          <a:lstStyle/>
          <a:p>
            <a:pPr eaLnBrk="0" fontAlgn="base" hangingPunct="0">
              <a:spcBef>
                <a:spcPct val="0"/>
              </a:spcBef>
              <a:spcAft>
                <a:spcPct val="0"/>
              </a:spcAft>
            </a:pPr>
            <a:r>
              <a:rPr lang="fa-IR" sz="2400" dirty="0">
                <a:solidFill>
                  <a:prstClr val="white"/>
                </a:solidFill>
                <a:latin typeface="Times New Roman" pitchFamily="18" charset="0"/>
                <a:cs typeface="B Titr" panose="00000700000000000000" pitchFamily="2" charset="-78"/>
              </a:rPr>
              <a:t>روش تعیین محدوده منطقه اصفهان</a:t>
            </a:r>
            <a:endParaRPr lang="en-US" sz="2400" dirty="0">
              <a:solidFill>
                <a:prstClr val="white"/>
              </a:solidFill>
              <a:latin typeface="Times New Roman" pitchFamily="18" charset="0"/>
              <a:cs typeface="B Titr" panose="00000700000000000000" pitchFamily="2" charset="-78"/>
            </a:endParaRPr>
          </a:p>
        </p:txBody>
      </p:sp>
      <p:grpSp>
        <p:nvGrpSpPr>
          <p:cNvPr id="34" name="Group 33"/>
          <p:cNvGrpSpPr/>
          <p:nvPr/>
        </p:nvGrpSpPr>
        <p:grpSpPr>
          <a:xfrm>
            <a:off x="6065949" y="1296996"/>
            <a:ext cx="2963548" cy="623887"/>
            <a:chOff x="4610637" y="1414028"/>
            <a:chExt cx="4453717" cy="623887"/>
          </a:xfrm>
        </p:grpSpPr>
        <p:grpSp>
          <p:nvGrpSpPr>
            <p:cNvPr id="51" name="Group 50"/>
            <p:cNvGrpSpPr/>
            <p:nvPr/>
          </p:nvGrpSpPr>
          <p:grpSpPr>
            <a:xfrm>
              <a:off x="4610637" y="1414028"/>
              <a:ext cx="4453717" cy="623887"/>
              <a:chOff x="2263820" y="1229525"/>
              <a:chExt cx="1589164" cy="623887"/>
            </a:xfrm>
          </p:grpSpPr>
          <p:grpSp>
            <p:nvGrpSpPr>
              <p:cNvPr id="52" name="Group 31"/>
              <p:cNvGrpSpPr>
                <a:grpSpLocks/>
              </p:cNvGrpSpPr>
              <p:nvPr/>
            </p:nvGrpSpPr>
            <p:grpSpPr bwMode="auto">
              <a:xfrm>
                <a:off x="2380441" y="1229525"/>
                <a:ext cx="1459335" cy="623887"/>
                <a:chOff x="880" y="1279"/>
                <a:chExt cx="2930" cy="393"/>
              </a:xfrm>
            </p:grpSpPr>
            <p:sp>
              <p:nvSpPr>
                <p:cNvPr id="54" name="AutoShape 6"/>
                <p:cNvSpPr>
                  <a:spLocks noChangeArrowheads="1"/>
                </p:cNvSpPr>
                <p:nvPr/>
              </p:nvSpPr>
              <p:spPr bwMode="gray">
                <a:xfrm>
                  <a:off x="880" y="1295"/>
                  <a:ext cx="2928" cy="377"/>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sp>
              <p:nvSpPr>
                <p:cNvPr id="56" name="AutoShape 7"/>
                <p:cNvSpPr>
                  <a:spLocks noChangeArrowheads="1"/>
                </p:cNvSpPr>
                <p:nvPr/>
              </p:nvSpPr>
              <p:spPr bwMode="gray">
                <a:xfrm>
                  <a:off x="880" y="1279"/>
                  <a:ext cx="2930" cy="381"/>
                </a:xfrm>
                <a:prstGeom prst="roundRect">
                  <a:avLst>
                    <a:gd name="adj" fmla="val 50000"/>
                  </a:avLst>
                </a:prstGeom>
                <a:gradFill rotWithShape="1">
                  <a:gsLst>
                    <a:gs pos="0">
                      <a:schemeClr val="bg2"/>
                    </a:gs>
                    <a:gs pos="100000">
                      <a:schemeClr val="bg2">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grpSp>
          <p:sp>
            <p:nvSpPr>
              <p:cNvPr id="53" name="TextBox 52"/>
              <p:cNvSpPr txBox="1"/>
              <p:nvPr/>
            </p:nvSpPr>
            <p:spPr>
              <a:xfrm>
                <a:off x="2263820" y="1326004"/>
                <a:ext cx="1589164" cy="369332"/>
              </a:xfrm>
              <a:prstGeom prst="rect">
                <a:avLst/>
              </a:prstGeom>
              <a:noFill/>
            </p:spPr>
            <p:txBody>
              <a:bodyPr wrap="square" rtlCol="0">
                <a:spAutoFit/>
              </a:bodyPr>
              <a:lstStyle/>
              <a:p>
                <a:pPr eaLnBrk="0" fontAlgn="base" hangingPunct="0">
                  <a:spcBef>
                    <a:spcPct val="0"/>
                  </a:spcBef>
                  <a:spcAft>
                    <a:spcPct val="0"/>
                  </a:spcAft>
                </a:pPr>
                <a:endParaRPr lang="en-US" dirty="0">
                  <a:solidFill>
                    <a:prstClr val="black"/>
                  </a:solidFill>
                  <a:latin typeface="Times New Roman" pitchFamily="18" charset="0"/>
                  <a:cs typeface="B Roya" panose="00000400000000000000" pitchFamily="2" charset="-78"/>
                </a:endParaRPr>
              </a:p>
            </p:txBody>
          </p:sp>
        </p:grpSp>
        <p:sp>
          <p:nvSpPr>
            <p:cNvPr id="16" name="Rectangle 15"/>
            <p:cNvSpPr/>
            <p:nvPr/>
          </p:nvSpPr>
          <p:spPr>
            <a:xfrm>
              <a:off x="5047344" y="1544749"/>
              <a:ext cx="2678938" cy="369332"/>
            </a:xfrm>
            <a:prstGeom prst="rect">
              <a:avLst/>
            </a:prstGeom>
          </p:spPr>
          <p:txBody>
            <a:bodyPr wrap="none">
              <a:spAutoFit/>
            </a:bodyPr>
            <a:lstStyle/>
            <a:p>
              <a:pPr algn="l" rtl="0" eaLnBrk="0" fontAlgn="base" hangingPunct="0">
                <a:spcBef>
                  <a:spcPct val="0"/>
                </a:spcBef>
                <a:spcAft>
                  <a:spcPct val="0"/>
                </a:spcAft>
              </a:pPr>
              <a:r>
                <a:rPr lang="fa-IR" dirty="0">
                  <a:solidFill>
                    <a:prstClr val="black"/>
                  </a:solidFill>
                  <a:latin typeface="Times New Roman" pitchFamily="18" charset="0"/>
                  <a:cs typeface="B Roya" panose="00000400000000000000" pitchFamily="2" charset="-78"/>
                </a:rPr>
                <a:t>استفاده از روش پتانسیل جمعیتی </a:t>
              </a:r>
              <a:r>
                <a:rPr lang="fa-IR" dirty="0">
                  <a:solidFill>
                    <a:prstClr val="black"/>
                  </a:solidFill>
                  <a:latin typeface="Times New Roman" pitchFamily="18" charset="0"/>
                  <a:cs typeface="B Roya" panose="00000400000000000000" pitchFamily="2" charset="-78"/>
                </a:rPr>
                <a:t> </a:t>
              </a:r>
              <a:endParaRPr lang="fa-IR" dirty="0">
                <a:solidFill>
                  <a:prstClr val="black"/>
                </a:solidFill>
                <a:latin typeface="Times New Roman" pitchFamily="18" charset="0"/>
                <a:cs typeface="B Roya" panose="00000400000000000000" pitchFamily="2" charset="-78"/>
              </a:endParaRPr>
            </a:p>
          </p:txBody>
        </p:sp>
      </p:grpSp>
      <p:sp>
        <p:nvSpPr>
          <p:cNvPr id="74" name="Rectangle 73"/>
          <p:cNvSpPr/>
          <p:nvPr/>
        </p:nvSpPr>
        <p:spPr>
          <a:xfrm>
            <a:off x="2440664" y="2683814"/>
            <a:ext cx="6033697" cy="369332"/>
          </a:xfrm>
          <a:prstGeom prst="rect">
            <a:avLst/>
          </a:prstGeom>
        </p:spPr>
        <p:txBody>
          <a:bodyPr wrap="square">
            <a:spAutoFit/>
          </a:bodyPr>
          <a:lstStyle/>
          <a:p>
            <a:pPr eaLnBrk="0" fontAlgn="base" hangingPunct="0">
              <a:spcBef>
                <a:spcPct val="0"/>
              </a:spcBef>
              <a:spcAft>
                <a:spcPct val="0"/>
              </a:spcAft>
            </a:pPr>
            <a:endParaRPr lang="fa-IR" dirty="0">
              <a:solidFill>
                <a:prstClr val="black"/>
              </a:solidFill>
              <a:latin typeface="Times New Roman" pitchFamily="18" charset="0"/>
              <a:cs typeface="B Roya" panose="00000400000000000000" pitchFamily="2" charset="-78"/>
            </a:endParaRPr>
          </a:p>
        </p:txBody>
      </p:sp>
      <p:grpSp>
        <p:nvGrpSpPr>
          <p:cNvPr id="19" name="Group 18"/>
          <p:cNvGrpSpPr/>
          <p:nvPr/>
        </p:nvGrpSpPr>
        <p:grpSpPr>
          <a:xfrm>
            <a:off x="923510" y="2158290"/>
            <a:ext cx="8140844" cy="726347"/>
            <a:chOff x="540914" y="2581357"/>
            <a:chExt cx="8140844" cy="790393"/>
          </a:xfrm>
        </p:grpSpPr>
        <p:grpSp>
          <p:nvGrpSpPr>
            <p:cNvPr id="70" name="Group 33"/>
            <p:cNvGrpSpPr>
              <a:grpSpLocks/>
            </p:cNvGrpSpPr>
            <p:nvPr/>
          </p:nvGrpSpPr>
          <p:grpSpPr bwMode="auto">
            <a:xfrm>
              <a:off x="540914" y="2590060"/>
              <a:ext cx="8140844" cy="781690"/>
              <a:chOff x="888" y="2879"/>
              <a:chExt cx="2930" cy="393"/>
            </a:xfrm>
          </p:grpSpPr>
          <p:sp>
            <p:nvSpPr>
              <p:cNvPr id="72" name="AutoShape 18"/>
              <p:cNvSpPr>
                <a:spLocks noChangeArrowheads="1"/>
              </p:cNvSpPr>
              <p:nvPr/>
            </p:nvSpPr>
            <p:spPr bwMode="gray">
              <a:xfrm>
                <a:off x="888" y="2895"/>
                <a:ext cx="2928" cy="377"/>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sp>
            <p:nvSpPr>
              <p:cNvPr id="73" name="AutoShape 19"/>
              <p:cNvSpPr>
                <a:spLocks noChangeArrowheads="1"/>
              </p:cNvSpPr>
              <p:nvPr/>
            </p:nvSpPr>
            <p:spPr bwMode="gray">
              <a:xfrm>
                <a:off x="888" y="2879"/>
                <a:ext cx="2930" cy="381"/>
              </a:xfrm>
              <a:prstGeom prst="roundRect">
                <a:avLst>
                  <a:gd name="adj" fmla="val 50000"/>
                </a:avLst>
              </a:prstGeom>
              <a:gradFill rotWithShape="1">
                <a:gsLst>
                  <a:gs pos="0">
                    <a:schemeClr val="folHlink"/>
                  </a:gs>
                  <a:gs pos="100000">
                    <a:schemeClr val="folHlink">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grpSp>
        <p:sp>
          <p:nvSpPr>
            <p:cNvPr id="17" name="Rectangle 16"/>
            <p:cNvSpPr/>
            <p:nvPr/>
          </p:nvSpPr>
          <p:spPr>
            <a:xfrm>
              <a:off x="617631" y="2581357"/>
              <a:ext cx="7981851" cy="646331"/>
            </a:xfrm>
            <a:prstGeom prst="rect">
              <a:avLst/>
            </a:prstGeom>
          </p:spPr>
          <p:txBody>
            <a:bodyPr wrap="square">
              <a:spAutoFit/>
            </a:bodyPr>
            <a:lstStyle/>
            <a:p>
              <a:pPr eaLnBrk="0" fontAlgn="base" hangingPunct="0">
                <a:spcBef>
                  <a:spcPct val="0"/>
                </a:spcBef>
                <a:spcAft>
                  <a:spcPct val="0"/>
                </a:spcAft>
              </a:pPr>
              <a:r>
                <a:rPr lang="fa-IR" dirty="0">
                  <a:solidFill>
                    <a:prstClr val="black"/>
                  </a:solidFill>
                  <a:latin typeface="Times New Roman" pitchFamily="18" charset="0"/>
                  <a:cs typeface="B Roya" panose="00000400000000000000" pitchFamily="2" charset="-78"/>
                </a:rPr>
                <a:t>نقاط مسکونی اطراف که بر این اساس پتانسیل جمعیتی نقاط مسکونی اطراف آن در محدوده دو استان اصفهان و چهارمحال و بختیاری در سالهای 35، 45، 50 و 55 محاسبه گردید.</a:t>
              </a:r>
            </a:p>
          </p:txBody>
        </p:sp>
      </p:grpSp>
      <p:grpSp>
        <p:nvGrpSpPr>
          <p:cNvPr id="20" name="Group 19"/>
          <p:cNvGrpSpPr/>
          <p:nvPr/>
        </p:nvGrpSpPr>
        <p:grpSpPr>
          <a:xfrm>
            <a:off x="-553791" y="3095687"/>
            <a:ext cx="9167385" cy="666636"/>
            <a:chOff x="0" y="3667096"/>
            <a:chExt cx="8788119" cy="666636"/>
          </a:xfrm>
        </p:grpSpPr>
        <p:grpSp>
          <p:nvGrpSpPr>
            <p:cNvPr id="64" name="Group 63"/>
            <p:cNvGrpSpPr/>
            <p:nvPr/>
          </p:nvGrpSpPr>
          <p:grpSpPr>
            <a:xfrm>
              <a:off x="0" y="3668727"/>
              <a:ext cx="8788119" cy="665005"/>
              <a:chOff x="2263820" y="1229525"/>
              <a:chExt cx="1589164" cy="623887"/>
            </a:xfrm>
          </p:grpSpPr>
          <p:grpSp>
            <p:nvGrpSpPr>
              <p:cNvPr id="65" name="Group 31"/>
              <p:cNvGrpSpPr>
                <a:grpSpLocks/>
              </p:cNvGrpSpPr>
              <p:nvPr/>
            </p:nvGrpSpPr>
            <p:grpSpPr bwMode="auto">
              <a:xfrm>
                <a:off x="2380441" y="1229525"/>
                <a:ext cx="1459335" cy="623887"/>
                <a:chOff x="880" y="1279"/>
                <a:chExt cx="2930" cy="393"/>
              </a:xfrm>
            </p:grpSpPr>
            <p:sp>
              <p:nvSpPr>
                <p:cNvPr id="67" name="AutoShape 6"/>
                <p:cNvSpPr>
                  <a:spLocks noChangeArrowheads="1"/>
                </p:cNvSpPr>
                <p:nvPr/>
              </p:nvSpPr>
              <p:spPr bwMode="gray">
                <a:xfrm>
                  <a:off x="880" y="1295"/>
                  <a:ext cx="2928" cy="377"/>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sp>
              <p:nvSpPr>
                <p:cNvPr id="68" name="AutoShape 7"/>
                <p:cNvSpPr>
                  <a:spLocks noChangeArrowheads="1"/>
                </p:cNvSpPr>
                <p:nvPr/>
              </p:nvSpPr>
              <p:spPr bwMode="gray">
                <a:xfrm>
                  <a:off x="880" y="1279"/>
                  <a:ext cx="2930" cy="381"/>
                </a:xfrm>
                <a:prstGeom prst="roundRect">
                  <a:avLst>
                    <a:gd name="adj" fmla="val 50000"/>
                  </a:avLst>
                </a:prstGeom>
                <a:gradFill rotWithShape="1">
                  <a:gsLst>
                    <a:gs pos="0">
                      <a:schemeClr val="bg2"/>
                    </a:gs>
                    <a:gs pos="100000">
                      <a:schemeClr val="bg2">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grpSp>
          <p:sp>
            <p:nvSpPr>
              <p:cNvPr id="66" name="TextBox 65"/>
              <p:cNvSpPr txBox="1"/>
              <p:nvPr/>
            </p:nvSpPr>
            <p:spPr>
              <a:xfrm>
                <a:off x="2263820" y="1326004"/>
                <a:ext cx="1589164" cy="369332"/>
              </a:xfrm>
              <a:prstGeom prst="rect">
                <a:avLst/>
              </a:prstGeom>
              <a:noFill/>
            </p:spPr>
            <p:txBody>
              <a:bodyPr wrap="square" rtlCol="0">
                <a:spAutoFit/>
              </a:bodyPr>
              <a:lstStyle/>
              <a:p>
                <a:pPr eaLnBrk="0" fontAlgn="base" hangingPunct="0">
                  <a:spcBef>
                    <a:spcPct val="0"/>
                  </a:spcBef>
                  <a:spcAft>
                    <a:spcPct val="0"/>
                  </a:spcAft>
                </a:pPr>
                <a:endParaRPr lang="en-US" dirty="0">
                  <a:solidFill>
                    <a:prstClr val="black"/>
                  </a:solidFill>
                  <a:latin typeface="Times New Roman" pitchFamily="18" charset="0"/>
                  <a:cs typeface="B Roya" panose="00000400000000000000" pitchFamily="2" charset="-78"/>
                </a:endParaRPr>
              </a:p>
            </p:txBody>
          </p:sp>
        </p:grpSp>
        <p:sp>
          <p:nvSpPr>
            <p:cNvPr id="18" name="Rectangle 17"/>
            <p:cNvSpPr/>
            <p:nvPr/>
          </p:nvSpPr>
          <p:spPr>
            <a:xfrm>
              <a:off x="307450" y="3667096"/>
              <a:ext cx="8368752" cy="646331"/>
            </a:xfrm>
            <a:prstGeom prst="rect">
              <a:avLst/>
            </a:prstGeom>
          </p:spPr>
          <p:txBody>
            <a:bodyPr wrap="square">
              <a:spAutoFit/>
            </a:bodyPr>
            <a:lstStyle/>
            <a:p>
              <a:pPr eaLnBrk="0" fontAlgn="base" hangingPunct="0">
                <a:spcBef>
                  <a:spcPct val="0"/>
                </a:spcBef>
                <a:spcAft>
                  <a:spcPct val="0"/>
                </a:spcAft>
              </a:pPr>
              <a:r>
                <a:rPr lang="fa-IR" dirty="0">
                  <a:solidFill>
                    <a:prstClr val="black"/>
                  </a:solidFill>
                  <a:latin typeface="Times New Roman" pitchFamily="18" charset="0"/>
                  <a:cs typeface="B Roya" panose="00000400000000000000" pitchFamily="2" charset="-78"/>
                </a:rPr>
                <a:t>به منظور کاهش حجم محاسبات و با توجه به اینکه نقاط کم جمعیت تاثیر چندانی در پتانسیل جمعیتی ندارند، در محاسبات تنها نقاط جمعیتی با بیش از 2000 نفر که شامل 169 نقطه مسکونی شد، منظور گردید.</a:t>
              </a:r>
            </a:p>
          </p:txBody>
        </p:sp>
      </p:grpSp>
      <p:grpSp>
        <p:nvGrpSpPr>
          <p:cNvPr id="23" name="Group 22"/>
          <p:cNvGrpSpPr/>
          <p:nvPr/>
        </p:nvGrpSpPr>
        <p:grpSpPr>
          <a:xfrm>
            <a:off x="2479429" y="3992448"/>
            <a:ext cx="6563366" cy="698016"/>
            <a:chOff x="274129" y="4229525"/>
            <a:chExt cx="6563366" cy="718349"/>
          </a:xfrm>
        </p:grpSpPr>
        <p:grpSp>
          <p:nvGrpSpPr>
            <p:cNvPr id="92" name="Group 33"/>
            <p:cNvGrpSpPr>
              <a:grpSpLocks/>
            </p:cNvGrpSpPr>
            <p:nvPr/>
          </p:nvGrpSpPr>
          <p:grpSpPr bwMode="auto">
            <a:xfrm>
              <a:off x="274129" y="4229525"/>
              <a:ext cx="6563366" cy="718349"/>
              <a:chOff x="888" y="2879"/>
              <a:chExt cx="2930" cy="393"/>
            </a:xfrm>
          </p:grpSpPr>
          <p:sp>
            <p:nvSpPr>
              <p:cNvPr id="94" name="AutoShape 18"/>
              <p:cNvSpPr>
                <a:spLocks noChangeArrowheads="1"/>
              </p:cNvSpPr>
              <p:nvPr/>
            </p:nvSpPr>
            <p:spPr bwMode="gray">
              <a:xfrm>
                <a:off x="888" y="2895"/>
                <a:ext cx="2928" cy="377"/>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sp>
            <p:nvSpPr>
              <p:cNvPr id="95" name="AutoShape 19"/>
              <p:cNvSpPr>
                <a:spLocks noChangeArrowheads="1"/>
              </p:cNvSpPr>
              <p:nvPr/>
            </p:nvSpPr>
            <p:spPr bwMode="gray">
              <a:xfrm>
                <a:off x="888" y="2879"/>
                <a:ext cx="2930" cy="381"/>
              </a:xfrm>
              <a:prstGeom prst="roundRect">
                <a:avLst>
                  <a:gd name="adj" fmla="val 50000"/>
                </a:avLst>
              </a:prstGeom>
              <a:gradFill rotWithShape="1">
                <a:gsLst>
                  <a:gs pos="0">
                    <a:schemeClr val="folHlink"/>
                  </a:gs>
                  <a:gs pos="100000">
                    <a:schemeClr val="folHlink">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grpSp>
        <p:sp>
          <p:nvSpPr>
            <p:cNvPr id="96" name="TextBox 95"/>
            <p:cNvSpPr txBox="1"/>
            <p:nvPr/>
          </p:nvSpPr>
          <p:spPr>
            <a:xfrm>
              <a:off x="487231" y="4376847"/>
              <a:ext cx="6345784" cy="380090"/>
            </a:xfrm>
            <a:prstGeom prst="rect">
              <a:avLst/>
            </a:prstGeom>
            <a:noFill/>
          </p:spPr>
          <p:txBody>
            <a:bodyPr wrap="square" rtlCol="0">
              <a:spAutoFit/>
            </a:bodyPr>
            <a:lstStyle/>
            <a:p>
              <a:pPr eaLnBrk="0" fontAlgn="base" hangingPunct="0">
                <a:spcBef>
                  <a:spcPct val="0"/>
                </a:spcBef>
                <a:spcAft>
                  <a:spcPct val="0"/>
                </a:spcAft>
              </a:pPr>
              <a:r>
                <a:rPr lang="fa-IR" dirty="0">
                  <a:solidFill>
                    <a:prstClr val="black"/>
                  </a:solidFill>
                  <a:latin typeface="Times New Roman" pitchFamily="18" charset="0"/>
                  <a:cs typeface="B Roya" panose="00000400000000000000" pitchFamily="2" charset="-78"/>
                </a:rPr>
                <a:t>فرمولی </a:t>
              </a:r>
              <a:r>
                <a:rPr lang="fa-IR" dirty="0">
                  <a:solidFill>
                    <a:prstClr val="black"/>
                  </a:solidFill>
                  <a:latin typeface="Times New Roman" pitchFamily="18" charset="0"/>
                  <a:cs typeface="B Roya" panose="00000400000000000000" pitchFamily="2" charset="-78"/>
                </a:rPr>
                <a:t>که برای تعیین پتانسیل جمعیتی این نقاط بکار گرفته شده به صورت زیر </a:t>
              </a:r>
              <a:r>
                <a:rPr lang="fa-IR" dirty="0">
                  <a:solidFill>
                    <a:prstClr val="black"/>
                  </a:solidFill>
                  <a:latin typeface="Times New Roman" pitchFamily="18" charset="0"/>
                  <a:cs typeface="B Roya" panose="00000400000000000000" pitchFamily="2" charset="-78"/>
                </a:rPr>
                <a:t>است</a:t>
              </a:r>
              <a:r>
                <a:rPr lang="en-US" dirty="0">
                  <a:solidFill>
                    <a:prstClr val="black"/>
                  </a:solidFill>
                  <a:latin typeface="Times New Roman" pitchFamily="18" charset="0"/>
                  <a:cs typeface="B Roya" panose="00000400000000000000" pitchFamily="2" charset="-78"/>
                </a:rPr>
                <a:t>:</a:t>
              </a:r>
              <a:endParaRPr lang="en-US" dirty="0">
                <a:solidFill>
                  <a:prstClr val="black"/>
                </a:solidFill>
                <a:latin typeface="Times New Roman" pitchFamily="18" charset="0"/>
                <a:cs typeface="B Roya" panose="00000400000000000000" pitchFamily="2" charset="-78"/>
              </a:endParaRPr>
            </a:p>
          </p:txBody>
        </p:sp>
      </p:grpSp>
      <p:grpSp>
        <p:nvGrpSpPr>
          <p:cNvPr id="35" name="Group 34"/>
          <p:cNvGrpSpPr/>
          <p:nvPr/>
        </p:nvGrpSpPr>
        <p:grpSpPr>
          <a:xfrm>
            <a:off x="6802639" y="5137594"/>
            <a:ext cx="2347494" cy="623887"/>
            <a:chOff x="5834130" y="5136648"/>
            <a:chExt cx="3126417" cy="623887"/>
          </a:xfrm>
        </p:grpSpPr>
        <p:grpSp>
          <p:nvGrpSpPr>
            <p:cNvPr id="97" name="Group 96"/>
            <p:cNvGrpSpPr/>
            <p:nvPr/>
          </p:nvGrpSpPr>
          <p:grpSpPr>
            <a:xfrm>
              <a:off x="5834130" y="5136648"/>
              <a:ext cx="3113478" cy="623887"/>
              <a:chOff x="2263820" y="1229525"/>
              <a:chExt cx="1589164" cy="623887"/>
            </a:xfrm>
          </p:grpSpPr>
          <p:grpSp>
            <p:nvGrpSpPr>
              <p:cNvPr id="98" name="Group 31"/>
              <p:cNvGrpSpPr>
                <a:grpSpLocks/>
              </p:cNvGrpSpPr>
              <p:nvPr/>
            </p:nvGrpSpPr>
            <p:grpSpPr bwMode="auto">
              <a:xfrm>
                <a:off x="2380441" y="1229525"/>
                <a:ext cx="1459335" cy="623887"/>
                <a:chOff x="880" y="1279"/>
                <a:chExt cx="2930" cy="393"/>
              </a:xfrm>
            </p:grpSpPr>
            <p:sp>
              <p:nvSpPr>
                <p:cNvPr id="100" name="AutoShape 6"/>
                <p:cNvSpPr>
                  <a:spLocks noChangeArrowheads="1"/>
                </p:cNvSpPr>
                <p:nvPr/>
              </p:nvSpPr>
              <p:spPr bwMode="gray">
                <a:xfrm>
                  <a:off x="880" y="1295"/>
                  <a:ext cx="2928" cy="377"/>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sp>
              <p:nvSpPr>
                <p:cNvPr id="101" name="AutoShape 7"/>
                <p:cNvSpPr>
                  <a:spLocks noChangeArrowheads="1"/>
                </p:cNvSpPr>
                <p:nvPr/>
              </p:nvSpPr>
              <p:spPr bwMode="gray">
                <a:xfrm>
                  <a:off x="880" y="1279"/>
                  <a:ext cx="2930" cy="381"/>
                </a:xfrm>
                <a:prstGeom prst="roundRect">
                  <a:avLst>
                    <a:gd name="adj" fmla="val 50000"/>
                  </a:avLst>
                </a:prstGeom>
                <a:gradFill rotWithShape="1">
                  <a:gsLst>
                    <a:gs pos="0">
                      <a:schemeClr val="bg2"/>
                    </a:gs>
                    <a:gs pos="100000">
                      <a:schemeClr val="bg2">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grpSp>
          <p:sp>
            <p:nvSpPr>
              <p:cNvPr id="99" name="TextBox 98"/>
              <p:cNvSpPr txBox="1"/>
              <p:nvPr/>
            </p:nvSpPr>
            <p:spPr>
              <a:xfrm>
                <a:off x="2263820" y="1326004"/>
                <a:ext cx="1589164" cy="369332"/>
              </a:xfrm>
              <a:prstGeom prst="rect">
                <a:avLst/>
              </a:prstGeom>
              <a:noFill/>
            </p:spPr>
            <p:txBody>
              <a:bodyPr wrap="square" rtlCol="0">
                <a:spAutoFit/>
              </a:bodyPr>
              <a:lstStyle/>
              <a:p>
                <a:pPr eaLnBrk="0" fontAlgn="base" hangingPunct="0">
                  <a:spcBef>
                    <a:spcPct val="0"/>
                  </a:spcBef>
                  <a:spcAft>
                    <a:spcPct val="0"/>
                  </a:spcAft>
                </a:pPr>
                <a:endParaRPr lang="en-US" dirty="0">
                  <a:solidFill>
                    <a:prstClr val="black"/>
                  </a:solidFill>
                  <a:latin typeface="Times New Roman" pitchFamily="18" charset="0"/>
                  <a:cs typeface="B Roya" panose="00000400000000000000" pitchFamily="2" charset="-78"/>
                </a:endParaRPr>
              </a:p>
            </p:txBody>
          </p:sp>
        </p:grpSp>
        <mc:AlternateContent xmlns:mc="http://schemas.openxmlformats.org/markup-compatibility/2006" xmlns:a14="http://schemas.microsoft.com/office/drawing/2010/main">
          <mc:Choice Requires="a14">
            <p:sp>
              <p:nvSpPr>
                <p:cNvPr id="33" name="TextBox 32"/>
                <p:cNvSpPr txBox="1"/>
                <p:nvPr/>
              </p:nvSpPr>
              <p:spPr>
                <a:xfrm>
                  <a:off x="6428946" y="5136648"/>
                  <a:ext cx="2531601" cy="558230"/>
                </a:xfrm>
                <a:prstGeom prst="rect">
                  <a:avLst/>
                </a:prstGeom>
                <a:noFill/>
              </p:spPr>
              <p:txBody>
                <a:bodyPr wrap="square" rtlCol="0">
                  <a:spAutoFit/>
                </a:bodyPr>
                <a:lstStyle/>
                <a:p>
                  <a:pPr algn="l" rtl="0" eaLnBrk="0" fontAlgn="base" hangingPunct="0">
                    <a:lnSpc>
                      <a:spcPct val="107000"/>
                    </a:lnSpc>
                    <a:spcAft>
                      <a:spcPts val="800"/>
                    </a:spcAft>
                  </a:pPr>
                  <a:r>
                    <a:rPr lang="en-US" sz="2000" dirty="0">
                      <a:solidFill>
                        <a:prstClr val="black"/>
                      </a:solidFill>
                      <a:latin typeface="Calibri" panose="020F0502020204030204" pitchFamily="34" charset="0"/>
                      <a:ea typeface="Calibri" panose="020F0502020204030204" pitchFamily="34" charset="0"/>
                      <a:cs typeface="B Nazanin" panose="00000400000000000000" pitchFamily="2" charset="-78"/>
                    </a:rPr>
                    <a:t>P</a:t>
                  </a:r>
                  <a:r>
                    <a:rPr lang="en-US" sz="2000" baseline="-25000" dirty="0">
                      <a:solidFill>
                        <a:prstClr val="black"/>
                      </a:solidFill>
                      <a:latin typeface="Calibri" panose="020F0502020204030204" pitchFamily="34" charset="0"/>
                      <a:ea typeface="Calibri" panose="020F0502020204030204" pitchFamily="34" charset="0"/>
                      <a:cs typeface="B Nazanin" panose="00000400000000000000" pitchFamily="2" charset="-78"/>
                    </a:rPr>
                    <a:t>A</a:t>
                  </a:r>
                  <a:r>
                    <a:rPr lang="en-US" sz="2000" dirty="0">
                      <a:solidFill>
                        <a:prstClr val="black"/>
                      </a:solidFill>
                      <a:latin typeface="Calibri" panose="020F0502020204030204" pitchFamily="34" charset="0"/>
                      <a:ea typeface="Calibri" panose="020F0502020204030204" pitchFamily="34" charset="0"/>
                      <a:cs typeface="B Nazanin" panose="00000400000000000000" pitchFamily="2" charset="-78"/>
                    </a:rPr>
                    <a:t> = </a:t>
                  </a:r>
                  <a14:m>
                    <m:oMath xmlns:m="http://schemas.openxmlformats.org/officeDocument/2006/math">
                      <m:f>
                        <m:fPr>
                          <m:ctrlPr>
                            <a:rPr lang="en-US" sz="2000" i="1">
                              <a:solidFill>
                                <a:prstClr val="black"/>
                              </a:solidFill>
                              <a:latin typeface="Cambria Math" panose="02040503050406030204" pitchFamily="18" charset="0"/>
                              <a:ea typeface="Calibri" panose="020F0502020204030204" pitchFamily="34" charset="0"/>
                              <a:cs typeface="B Nazanin" panose="00000400000000000000" pitchFamily="2" charset="-78"/>
                            </a:rPr>
                          </m:ctrlPr>
                        </m:fPr>
                        <m:num>
                          <m:sSub>
                            <m:sSubPr>
                              <m:ctrlPr>
                                <a:rPr lang="en-US" sz="2000" i="1">
                                  <a:solidFill>
                                    <a:prstClr val="black"/>
                                  </a:solidFill>
                                  <a:latin typeface="Cambria Math" panose="02040503050406030204" pitchFamily="18" charset="0"/>
                                  <a:ea typeface="Calibri" panose="020F0502020204030204" pitchFamily="34" charset="0"/>
                                  <a:cs typeface="B Nazanin" panose="00000400000000000000" pitchFamily="2" charset="-78"/>
                                </a:rPr>
                              </m:ctrlPr>
                            </m:sSubPr>
                            <m:e>
                              <m:r>
                                <a:rPr lang="en-US" sz="2000" i="1">
                                  <a:solidFill>
                                    <a:prstClr val="black"/>
                                  </a:solidFill>
                                  <a:latin typeface="Cambria Math" panose="02040503050406030204" pitchFamily="18" charset="0"/>
                                  <a:ea typeface="Calibri" panose="020F0502020204030204" pitchFamily="34" charset="0"/>
                                  <a:cs typeface="B Nazanin" panose="00000400000000000000" pitchFamily="2" charset="-78"/>
                                </a:rPr>
                                <m:t>𝑁</m:t>
                              </m:r>
                            </m:e>
                            <m:sub>
                              <m:r>
                                <a:rPr lang="en-US" sz="2000" i="1">
                                  <a:solidFill>
                                    <a:prstClr val="black"/>
                                  </a:solidFill>
                                  <a:latin typeface="Cambria Math" panose="02040503050406030204" pitchFamily="18" charset="0"/>
                                  <a:ea typeface="Calibri" panose="020F0502020204030204" pitchFamily="34" charset="0"/>
                                  <a:cs typeface="B Nazanin" panose="00000400000000000000" pitchFamily="2" charset="-78"/>
                                </a:rPr>
                                <m:t>𝐴</m:t>
                              </m:r>
                            </m:sub>
                          </m:sSub>
                        </m:num>
                        <m:den>
                          <m:r>
                            <a:rPr lang="en-US" sz="2000" i="1">
                              <a:solidFill>
                                <a:prstClr val="black"/>
                              </a:solidFill>
                              <a:latin typeface="Cambria Math" panose="02040503050406030204" pitchFamily="18" charset="0"/>
                              <a:ea typeface="Calibri" panose="020F0502020204030204" pitchFamily="34" charset="0"/>
                              <a:cs typeface="B Nazanin" panose="00000400000000000000" pitchFamily="2" charset="-78"/>
                            </a:rPr>
                            <m:t>𝐾</m:t>
                          </m:r>
                        </m:den>
                      </m:f>
                    </m:oMath>
                  </a14:m>
                  <a:r>
                    <a:rPr lang="en-US" sz="2000" dirty="0">
                      <a:solidFill>
                        <a:prstClr val="black"/>
                      </a:solidFill>
                      <a:latin typeface="Calibri" panose="020F0502020204030204" pitchFamily="34" charset="0"/>
                      <a:ea typeface="Times New Roman" panose="02020603050405020304" pitchFamily="18" charset="0"/>
                      <a:cs typeface="B Nazanin" panose="00000400000000000000" pitchFamily="2" charset="-78"/>
                    </a:rPr>
                    <a:t> + </a:t>
                  </a:r>
                  <a14:m>
                    <m:oMath xmlns:m="http://schemas.openxmlformats.org/officeDocument/2006/math">
                      <m:nary>
                        <m:naryPr>
                          <m:chr m:val="∑"/>
                          <m:limLoc m:val="undOvr"/>
                          <m:subHide m:val="on"/>
                          <m:supHide m:val="on"/>
                          <m:ctrlPr>
                            <a:rPr lang="en-US" sz="2000" i="1">
                              <a:solidFill>
                                <a:prstClr val="black"/>
                              </a:solidFill>
                              <a:latin typeface="Cambria Math" panose="02040503050406030204" pitchFamily="18" charset="0"/>
                              <a:ea typeface="Times New Roman" panose="02020603050405020304" pitchFamily="18" charset="0"/>
                              <a:cs typeface="B Nazanin" panose="00000400000000000000" pitchFamily="2" charset="-78"/>
                            </a:rPr>
                          </m:ctrlPr>
                        </m:naryPr>
                        <m:sub/>
                        <m:sup/>
                        <m:e>
                          <m:f>
                            <m:fPr>
                              <m:ctrlPr>
                                <a:rPr lang="en-US" sz="2000" i="1">
                                  <a:solidFill>
                                    <a:prstClr val="black"/>
                                  </a:solidFill>
                                  <a:latin typeface="Cambria Math" panose="02040503050406030204" pitchFamily="18" charset="0"/>
                                  <a:ea typeface="Times New Roman" panose="02020603050405020304" pitchFamily="18" charset="0"/>
                                  <a:cs typeface="B Nazanin" panose="00000400000000000000" pitchFamily="2" charset="-78"/>
                                </a:rPr>
                              </m:ctrlPr>
                            </m:fPr>
                            <m:num>
                              <m:sSub>
                                <m:sSubPr>
                                  <m:ctrlPr>
                                    <a:rPr lang="en-US" sz="2000" i="1">
                                      <a:solidFill>
                                        <a:prstClr val="black"/>
                                      </a:solidFill>
                                      <a:latin typeface="Cambria Math" panose="02040503050406030204" pitchFamily="18" charset="0"/>
                                      <a:ea typeface="Times New Roman" panose="02020603050405020304" pitchFamily="18" charset="0"/>
                                      <a:cs typeface="B Nazanin" panose="00000400000000000000" pitchFamily="2" charset="-78"/>
                                    </a:rPr>
                                  </m:ctrlPr>
                                </m:sSubPr>
                                <m:e>
                                  <m:r>
                                    <a:rPr lang="en-US" sz="2000" i="1">
                                      <a:solidFill>
                                        <a:prstClr val="black"/>
                                      </a:solidFill>
                                      <a:latin typeface="Cambria Math" panose="02040503050406030204" pitchFamily="18" charset="0"/>
                                      <a:ea typeface="Times New Roman" panose="02020603050405020304" pitchFamily="18" charset="0"/>
                                      <a:cs typeface="B Nazanin" panose="00000400000000000000" pitchFamily="2" charset="-78"/>
                                    </a:rPr>
                                    <m:t>𝑁</m:t>
                                  </m:r>
                                </m:e>
                                <m:sub>
                                  <m:r>
                                    <a:rPr lang="en-US" sz="2000" i="1">
                                      <a:solidFill>
                                        <a:prstClr val="black"/>
                                      </a:solidFill>
                                      <a:latin typeface="Cambria Math" panose="02040503050406030204" pitchFamily="18" charset="0"/>
                                      <a:ea typeface="Times New Roman" panose="02020603050405020304" pitchFamily="18" charset="0"/>
                                      <a:cs typeface="B Nazanin" panose="00000400000000000000" pitchFamily="2" charset="-78"/>
                                    </a:rPr>
                                    <m:t>𝐵</m:t>
                                  </m:r>
                                </m:sub>
                              </m:sSub>
                            </m:num>
                            <m:den>
                              <m:r>
                                <a:rPr lang="en-US" sz="2000" i="1">
                                  <a:solidFill>
                                    <a:prstClr val="black"/>
                                  </a:solidFill>
                                  <a:latin typeface="Cambria Math" panose="02040503050406030204" pitchFamily="18" charset="0"/>
                                  <a:ea typeface="Times New Roman" panose="02020603050405020304" pitchFamily="18" charset="0"/>
                                  <a:cs typeface="B Nazanin" panose="00000400000000000000" pitchFamily="2" charset="-78"/>
                                </a:rPr>
                                <m:t>𝐴𝐵</m:t>
                              </m:r>
                            </m:den>
                          </m:f>
                        </m:e>
                      </m:nary>
                    </m:oMath>
                  </a14:m>
                  <a:endParaRPr lang="en-US" sz="1000" dirty="0">
                    <a:solidFill>
                      <a:prstClr val="black"/>
                    </a:solidFill>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33" name="TextBox 32"/>
                <p:cNvSpPr txBox="1">
                  <a:spLocks noRot="1" noChangeAspect="1" noMove="1" noResize="1" noEditPoints="1" noAdjustHandles="1" noChangeArrowheads="1" noChangeShapeType="1" noTextEdit="1"/>
                </p:cNvSpPr>
                <p:nvPr/>
              </p:nvSpPr>
              <p:spPr>
                <a:xfrm>
                  <a:off x="6428946" y="5136648"/>
                  <a:ext cx="2531601" cy="558230"/>
                </a:xfrm>
                <a:prstGeom prst="rect">
                  <a:avLst/>
                </a:prstGeom>
                <a:blipFill rotWithShape="0">
                  <a:blip r:embed="rId2"/>
                  <a:stretch>
                    <a:fillRect l="-3205" t="-71429" r="-14423" b="-121978"/>
                  </a:stretch>
                </a:blipFill>
              </p:spPr>
              <p:txBody>
                <a:bodyPr/>
                <a:lstStyle/>
                <a:p>
                  <a:r>
                    <a:rPr lang="en-US">
                      <a:noFill/>
                    </a:rPr>
                    <a:t> </a:t>
                  </a:r>
                </a:p>
              </p:txBody>
            </p:sp>
          </mc:Fallback>
        </mc:AlternateContent>
      </p:grpSp>
      <p:grpSp>
        <p:nvGrpSpPr>
          <p:cNvPr id="113" name="Group 112"/>
          <p:cNvGrpSpPr/>
          <p:nvPr/>
        </p:nvGrpSpPr>
        <p:grpSpPr>
          <a:xfrm>
            <a:off x="4373145" y="4876114"/>
            <a:ext cx="2607865" cy="623887"/>
            <a:chOff x="4309014" y="5082486"/>
            <a:chExt cx="2607865" cy="623887"/>
          </a:xfrm>
        </p:grpSpPr>
        <p:grpSp>
          <p:nvGrpSpPr>
            <p:cNvPr id="107" name="Group 106"/>
            <p:cNvGrpSpPr/>
            <p:nvPr/>
          </p:nvGrpSpPr>
          <p:grpSpPr>
            <a:xfrm>
              <a:off x="4309014" y="5082486"/>
              <a:ext cx="2607865" cy="623887"/>
              <a:chOff x="2263820" y="1229525"/>
              <a:chExt cx="1589164" cy="623887"/>
            </a:xfrm>
          </p:grpSpPr>
          <p:grpSp>
            <p:nvGrpSpPr>
              <p:cNvPr id="108" name="Group 31"/>
              <p:cNvGrpSpPr>
                <a:grpSpLocks/>
              </p:cNvGrpSpPr>
              <p:nvPr/>
            </p:nvGrpSpPr>
            <p:grpSpPr bwMode="auto">
              <a:xfrm>
                <a:off x="2380441" y="1229525"/>
                <a:ext cx="1459335" cy="623887"/>
                <a:chOff x="880" y="1279"/>
                <a:chExt cx="2930" cy="393"/>
              </a:xfrm>
            </p:grpSpPr>
            <p:sp>
              <p:nvSpPr>
                <p:cNvPr id="110" name="AutoShape 6"/>
                <p:cNvSpPr>
                  <a:spLocks noChangeArrowheads="1"/>
                </p:cNvSpPr>
                <p:nvPr/>
              </p:nvSpPr>
              <p:spPr bwMode="gray">
                <a:xfrm>
                  <a:off x="880" y="1295"/>
                  <a:ext cx="2928" cy="377"/>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sp>
              <p:nvSpPr>
                <p:cNvPr id="111" name="AutoShape 7"/>
                <p:cNvSpPr>
                  <a:spLocks noChangeArrowheads="1"/>
                </p:cNvSpPr>
                <p:nvPr/>
              </p:nvSpPr>
              <p:spPr bwMode="gray">
                <a:xfrm>
                  <a:off x="880" y="1279"/>
                  <a:ext cx="2930" cy="381"/>
                </a:xfrm>
                <a:prstGeom prst="roundRect">
                  <a:avLst>
                    <a:gd name="adj" fmla="val 50000"/>
                  </a:avLst>
                </a:prstGeom>
                <a:gradFill rotWithShape="1">
                  <a:gsLst>
                    <a:gs pos="0">
                      <a:schemeClr val="bg2"/>
                    </a:gs>
                    <a:gs pos="100000">
                      <a:schemeClr val="bg2">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grpSp>
          <p:sp>
            <p:nvSpPr>
              <p:cNvPr id="109" name="TextBox 108"/>
              <p:cNvSpPr txBox="1"/>
              <p:nvPr/>
            </p:nvSpPr>
            <p:spPr>
              <a:xfrm>
                <a:off x="2263820" y="1326004"/>
                <a:ext cx="1589164" cy="369332"/>
              </a:xfrm>
              <a:prstGeom prst="rect">
                <a:avLst/>
              </a:prstGeom>
              <a:noFill/>
            </p:spPr>
            <p:txBody>
              <a:bodyPr wrap="square" rtlCol="0">
                <a:spAutoFit/>
              </a:bodyPr>
              <a:lstStyle/>
              <a:p>
                <a:pPr eaLnBrk="0" fontAlgn="base" hangingPunct="0">
                  <a:spcBef>
                    <a:spcPct val="0"/>
                  </a:spcBef>
                  <a:spcAft>
                    <a:spcPct val="0"/>
                  </a:spcAft>
                </a:pPr>
                <a:endParaRPr lang="en-US" dirty="0">
                  <a:solidFill>
                    <a:prstClr val="black"/>
                  </a:solidFill>
                  <a:latin typeface="Times New Roman" pitchFamily="18" charset="0"/>
                  <a:cs typeface="B Roya" panose="00000400000000000000" pitchFamily="2" charset="-78"/>
                </a:endParaRPr>
              </a:p>
            </p:txBody>
          </p:sp>
        </p:grpSp>
        <p:sp>
          <p:nvSpPr>
            <p:cNvPr id="49" name="Rectangle 48"/>
            <p:cNvSpPr/>
            <p:nvPr/>
          </p:nvSpPr>
          <p:spPr>
            <a:xfrm>
              <a:off x="4545611" y="5175616"/>
              <a:ext cx="2257028" cy="369332"/>
            </a:xfrm>
            <a:prstGeom prst="rect">
              <a:avLst/>
            </a:prstGeom>
          </p:spPr>
          <p:txBody>
            <a:bodyPr wrap="none">
              <a:spAutoFit/>
            </a:bodyPr>
            <a:lstStyle/>
            <a:p>
              <a:pPr algn="l" rtl="0" eaLnBrk="0" fontAlgn="base" hangingPunct="0">
                <a:spcBef>
                  <a:spcPct val="0"/>
                </a:spcBef>
                <a:spcAft>
                  <a:spcPct val="0"/>
                </a:spcAft>
              </a:pPr>
              <a:r>
                <a:rPr lang="fa-IR" dirty="0">
                  <a:solidFill>
                    <a:prstClr val="black"/>
                  </a:solidFill>
                  <a:latin typeface="Times New Roman" pitchFamily="18" charset="0"/>
                </a:rPr>
                <a:t>= </a:t>
              </a:r>
              <a:r>
                <a:rPr lang="fa-IR" dirty="0">
                  <a:solidFill>
                    <a:prstClr val="black"/>
                  </a:solidFill>
                  <a:latin typeface="Times New Roman" pitchFamily="18" charset="0"/>
                  <a:cs typeface="B Roya" panose="00000400000000000000" pitchFamily="2" charset="-78"/>
                </a:rPr>
                <a:t>پتانسیل جمعیتی </a:t>
              </a:r>
              <a:r>
                <a:rPr lang="fa-IR" dirty="0">
                  <a:solidFill>
                    <a:prstClr val="black"/>
                  </a:solidFill>
                  <a:latin typeface="Times New Roman" pitchFamily="18" charset="0"/>
                  <a:cs typeface="B Roya" panose="00000400000000000000" pitchFamily="2" charset="-78"/>
                </a:rPr>
                <a:t>نقطه </a:t>
              </a:r>
              <a:r>
                <a:rPr lang="en-US" dirty="0">
                  <a:solidFill>
                    <a:prstClr val="black"/>
                  </a:solidFill>
                  <a:latin typeface="Times New Roman" pitchFamily="18" charset="0"/>
                </a:rPr>
                <a:t>PA</a:t>
              </a:r>
            </a:p>
          </p:txBody>
        </p:sp>
      </p:grpSp>
      <p:grpSp>
        <p:nvGrpSpPr>
          <p:cNvPr id="106" name="Group 105"/>
          <p:cNvGrpSpPr/>
          <p:nvPr/>
        </p:nvGrpSpPr>
        <p:grpSpPr>
          <a:xfrm>
            <a:off x="2288096" y="4884274"/>
            <a:ext cx="2212012" cy="623887"/>
            <a:chOff x="5901906" y="5797663"/>
            <a:chExt cx="2212012" cy="623887"/>
          </a:xfrm>
        </p:grpSpPr>
        <p:grpSp>
          <p:nvGrpSpPr>
            <p:cNvPr id="120" name="Group 119"/>
            <p:cNvGrpSpPr/>
            <p:nvPr/>
          </p:nvGrpSpPr>
          <p:grpSpPr>
            <a:xfrm>
              <a:off x="5901906" y="5797663"/>
              <a:ext cx="2212012" cy="623887"/>
              <a:chOff x="2263820" y="1229525"/>
              <a:chExt cx="1589164" cy="623887"/>
            </a:xfrm>
          </p:grpSpPr>
          <p:grpSp>
            <p:nvGrpSpPr>
              <p:cNvPr id="121" name="Group 31"/>
              <p:cNvGrpSpPr>
                <a:grpSpLocks/>
              </p:cNvGrpSpPr>
              <p:nvPr/>
            </p:nvGrpSpPr>
            <p:grpSpPr bwMode="auto">
              <a:xfrm>
                <a:off x="2380441" y="1229525"/>
                <a:ext cx="1459335" cy="623887"/>
                <a:chOff x="880" y="1279"/>
                <a:chExt cx="2930" cy="393"/>
              </a:xfrm>
            </p:grpSpPr>
            <p:sp>
              <p:nvSpPr>
                <p:cNvPr id="123" name="AutoShape 6"/>
                <p:cNvSpPr>
                  <a:spLocks noChangeArrowheads="1"/>
                </p:cNvSpPr>
                <p:nvPr/>
              </p:nvSpPr>
              <p:spPr bwMode="gray">
                <a:xfrm>
                  <a:off x="880" y="1295"/>
                  <a:ext cx="2928" cy="377"/>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sp>
              <p:nvSpPr>
                <p:cNvPr id="124" name="AutoShape 7"/>
                <p:cNvSpPr>
                  <a:spLocks noChangeArrowheads="1"/>
                </p:cNvSpPr>
                <p:nvPr/>
              </p:nvSpPr>
              <p:spPr bwMode="gray">
                <a:xfrm>
                  <a:off x="880" y="1279"/>
                  <a:ext cx="2930" cy="381"/>
                </a:xfrm>
                <a:prstGeom prst="roundRect">
                  <a:avLst>
                    <a:gd name="adj" fmla="val 50000"/>
                  </a:avLst>
                </a:prstGeom>
                <a:gradFill rotWithShape="1">
                  <a:gsLst>
                    <a:gs pos="0">
                      <a:schemeClr val="bg2"/>
                    </a:gs>
                    <a:gs pos="100000">
                      <a:schemeClr val="bg2">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grpSp>
          <p:sp>
            <p:nvSpPr>
              <p:cNvPr id="122" name="TextBox 121"/>
              <p:cNvSpPr txBox="1"/>
              <p:nvPr/>
            </p:nvSpPr>
            <p:spPr>
              <a:xfrm>
                <a:off x="2263820" y="1326004"/>
                <a:ext cx="1589164" cy="369332"/>
              </a:xfrm>
              <a:prstGeom prst="rect">
                <a:avLst/>
              </a:prstGeom>
              <a:noFill/>
            </p:spPr>
            <p:txBody>
              <a:bodyPr wrap="square" rtlCol="0">
                <a:spAutoFit/>
              </a:bodyPr>
              <a:lstStyle/>
              <a:p>
                <a:pPr eaLnBrk="0" fontAlgn="base" hangingPunct="0">
                  <a:spcBef>
                    <a:spcPct val="0"/>
                  </a:spcBef>
                  <a:spcAft>
                    <a:spcPct val="0"/>
                  </a:spcAft>
                </a:pPr>
                <a:endParaRPr lang="en-US" dirty="0">
                  <a:solidFill>
                    <a:prstClr val="black"/>
                  </a:solidFill>
                  <a:latin typeface="Times New Roman" pitchFamily="18" charset="0"/>
                  <a:cs typeface="B Roya" panose="00000400000000000000" pitchFamily="2" charset="-78"/>
                </a:endParaRPr>
              </a:p>
            </p:txBody>
          </p:sp>
        </p:grpSp>
        <p:sp>
          <p:nvSpPr>
            <p:cNvPr id="102" name="Rectangle 101"/>
            <p:cNvSpPr/>
            <p:nvPr/>
          </p:nvSpPr>
          <p:spPr>
            <a:xfrm>
              <a:off x="6109228" y="5915415"/>
              <a:ext cx="1851853" cy="369332"/>
            </a:xfrm>
            <a:prstGeom prst="rect">
              <a:avLst/>
            </a:prstGeom>
          </p:spPr>
          <p:txBody>
            <a:bodyPr wrap="none">
              <a:spAutoFit/>
            </a:bodyPr>
            <a:lstStyle/>
            <a:p>
              <a:pPr eaLnBrk="0" fontAlgn="base" hangingPunct="0">
                <a:spcBef>
                  <a:spcPct val="0"/>
                </a:spcBef>
                <a:spcAft>
                  <a:spcPct val="0"/>
                </a:spcAft>
              </a:pPr>
              <a:r>
                <a:rPr lang="en-US" dirty="0">
                  <a:solidFill>
                    <a:prstClr val="black"/>
                  </a:solidFill>
                  <a:latin typeface="Times New Roman" pitchFamily="18" charset="0"/>
                </a:rPr>
                <a:t> =NA</a:t>
              </a:r>
              <a:r>
                <a:rPr lang="fa-IR" dirty="0">
                  <a:solidFill>
                    <a:prstClr val="black"/>
                  </a:solidFill>
                  <a:latin typeface="Times New Roman" pitchFamily="18" charset="0"/>
                  <a:cs typeface="B Roya" panose="00000400000000000000" pitchFamily="2" charset="-78"/>
                </a:rPr>
                <a:t>جمعیت </a:t>
              </a:r>
              <a:r>
                <a:rPr lang="fa-IR" dirty="0">
                  <a:solidFill>
                    <a:prstClr val="black"/>
                  </a:solidFill>
                  <a:latin typeface="Times New Roman" pitchFamily="18" charset="0"/>
                  <a:cs typeface="B Roya" panose="00000400000000000000" pitchFamily="2" charset="-78"/>
                </a:rPr>
                <a:t>نقطه </a:t>
              </a:r>
              <a:r>
                <a:rPr lang="en-US" dirty="0">
                  <a:solidFill>
                    <a:prstClr val="black"/>
                  </a:solidFill>
                  <a:latin typeface="Times New Roman" pitchFamily="18" charset="0"/>
                </a:rPr>
                <a:t>A</a:t>
              </a:r>
            </a:p>
          </p:txBody>
        </p:sp>
      </p:grpSp>
      <p:grpSp>
        <p:nvGrpSpPr>
          <p:cNvPr id="105" name="Group 104"/>
          <p:cNvGrpSpPr/>
          <p:nvPr/>
        </p:nvGrpSpPr>
        <p:grpSpPr>
          <a:xfrm>
            <a:off x="2692531" y="5702683"/>
            <a:ext cx="4556730" cy="718017"/>
            <a:chOff x="-179638" y="5052149"/>
            <a:chExt cx="4556730" cy="718017"/>
          </a:xfrm>
        </p:grpSpPr>
        <p:grpSp>
          <p:nvGrpSpPr>
            <p:cNvPr id="135" name="Group 134"/>
            <p:cNvGrpSpPr/>
            <p:nvPr/>
          </p:nvGrpSpPr>
          <p:grpSpPr>
            <a:xfrm>
              <a:off x="-179638" y="5063436"/>
              <a:ext cx="4556730" cy="623887"/>
              <a:chOff x="2263820" y="1229525"/>
              <a:chExt cx="1589164" cy="623887"/>
            </a:xfrm>
          </p:grpSpPr>
          <p:grpSp>
            <p:nvGrpSpPr>
              <p:cNvPr id="136" name="Group 31"/>
              <p:cNvGrpSpPr>
                <a:grpSpLocks/>
              </p:cNvGrpSpPr>
              <p:nvPr/>
            </p:nvGrpSpPr>
            <p:grpSpPr bwMode="auto">
              <a:xfrm>
                <a:off x="2380441" y="1229525"/>
                <a:ext cx="1459335" cy="623887"/>
                <a:chOff x="880" y="1279"/>
                <a:chExt cx="2930" cy="393"/>
              </a:xfrm>
            </p:grpSpPr>
            <p:sp>
              <p:nvSpPr>
                <p:cNvPr id="138" name="AutoShape 6"/>
                <p:cNvSpPr>
                  <a:spLocks noChangeArrowheads="1"/>
                </p:cNvSpPr>
                <p:nvPr/>
              </p:nvSpPr>
              <p:spPr bwMode="gray">
                <a:xfrm>
                  <a:off x="880" y="1295"/>
                  <a:ext cx="2928" cy="377"/>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sp>
              <p:nvSpPr>
                <p:cNvPr id="139" name="AutoShape 7"/>
                <p:cNvSpPr>
                  <a:spLocks noChangeArrowheads="1"/>
                </p:cNvSpPr>
                <p:nvPr/>
              </p:nvSpPr>
              <p:spPr bwMode="gray">
                <a:xfrm>
                  <a:off x="880" y="1279"/>
                  <a:ext cx="2930" cy="381"/>
                </a:xfrm>
                <a:prstGeom prst="roundRect">
                  <a:avLst>
                    <a:gd name="adj" fmla="val 50000"/>
                  </a:avLst>
                </a:prstGeom>
                <a:gradFill rotWithShape="1">
                  <a:gsLst>
                    <a:gs pos="0">
                      <a:schemeClr val="bg2"/>
                    </a:gs>
                    <a:gs pos="100000">
                      <a:schemeClr val="bg2">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grpSp>
          <p:sp>
            <p:nvSpPr>
              <p:cNvPr id="137" name="TextBox 136"/>
              <p:cNvSpPr txBox="1"/>
              <p:nvPr/>
            </p:nvSpPr>
            <p:spPr>
              <a:xfrm>
                <a:off x="2263820" y="1326004"/>
                <a:ext cx="1589164" cy="369332"/>
              </a:xfrm>
              <a:prstGeom prst="rect">
                <a:avLst/>
              </a:prstGeom>
              <a:noFill/>
            </p:spPr>
            <p:txBody>
              <a:bodyPr wrap="square" rtlCol="0">
                <a:spAutoFit/>
              </a:bodyPr>
              <a:lstStyle/>
              <a:p>
                <a:pPr eaLnBrk="0" fontAlgn="base" hangingPunct="0">
                  <a:spcBef>
                    <a:spcPct val="0"/>
                  </a:spcBef>
                  <a:spcAft>
                    <a:spcPct val="0"/>
                  </a:spcAft>
                </a:pPr>
                <a:endParaRPr lang="en-US" dirty="0">
                  <a:solidFill>
                    <a:prstClr val="black"/>
                  </a:solidFill>
                  <a:latin typeface="Times New Roman" pitchFamily="18" charset="0"/>
                  <a:cs typeface="B Roya" panose="00000400000000000000" pitchFamily="2" charset="-78"/>
                </a:endParaRPr>
              </a:p>
            </p:txBody>
          </p:sp>
        </p:grpSp>
        <p:sp>
          <p:nvSpPr>
            <p:cNvPr id="103" name="TextBox 102"/>
            <p:cNvSpPr txBox="1"/>
            <p:nvPr/>
          </p:nvSpPr>
          <p:spPr>
            <a:xfrm>
              <a:off x="116885" y="5052149"/>
              <a:ext cx="4106350" cy="718017"/>
            </a:xfrm>
            <a:prstGeom prst="rect">
              <a:avLst/>
            </a:prstGeom>
            <a:noFill/>
          </p:spPr>
          <p:txBody>
            <a:bodyPr wrap="square" rtlCol="0">
              <a:spAutoFit/>
            </a:bodyPr>
            <a:lstStyle/>
            <a:p>
              <a:pPr eaLnBrk="0" fontAlgn="base" hangingPunct="0">
                <a:lnSpc>
                  <a:spcPct val="107000"/>
                </a:lnSpc>
                <a:spcAft>
                  <a:spcPts val="800"/>
                </a:spcAft>
                <a:tabLst>
                  <a:tab pos="4084955" algn="l"/>
                </a:tabLst>
              </a:pPr>
              <a:r>
                <a:rPr lang="en-US" dirty="0">
                  <a:solidFill>
                    <a:prstClr val="black"/>
                  </a:solidFill>
                  <a:latin typeface="Calibri" panose="020F0502020204030204" pitchFamily="34" charset="0"/>
                  <a:ea typeface="Calibri" panose="020F0502020204030204" pitchFamily="34" charset="0"/>
                  <a:cs typeface="B Roya" panose="00000400000000000000" pitchFamily="2" charset="-78"/>
                </a:rPr>
                <a:t>K</a:t>
              </a:r>
              <a:r>
                <a:rPr lang="fa-IR" sz="2000" dirty="0">
                  <a:solidFill>
                    <a:prstClr val="black"/>
                  </a:solidFill>
                  <a:latin typeface="Calibri" panose="020F0502020204030204" pitchFamily="34" charset="0"/>
                  <a:ea typeface="Calibri" panose="020F0502020204030204" pitchFamily="34" charset="0"/>
                  <a:cs typeface="B Roya" panose="00000400000000000000" pitchFamily="2" charset="-78"/>
                </a:rPr>
                <a:t>=</a:t>
              </a: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 ضریب </a:t>
              </a: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فشردگی نقطه </a:t>
              </a:r>
              <a:r>
                <a:rPr lang="en-US" dirty="0">
                  <a:solidFill>
                    <a:prstClr val="black"/>
                  </a:solidFill>
                  <a:latin typeface="Calibri" panose="020F0502020204030204" pitchFamily="34" charset="0"/>
                  <a:ea typeface="Calibri" panose="020F0502020204030204" pitchFamily="34" charset="0"/>
                  <a:cs typeface="B Roya" panose="00000400000000000000" pitchFamily="2" charset="-78"/>
                </a:rPr>
                <a:t>A</a:t>
              </a: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 (فاصله متوسط دسترسی در نقطه </a:t>
              </a:r>
              <a:r>
                <a:rPr lang="en-US" dirty="0">
                  <a:solidFill>
                    <a:prstClr val="black"/>
                  </a:solidFill>
                  <a:latin typeface="Calibri" panose="020F0502020204030204" pitchFamily="34" charset="0"/>
                  <a:ea typeface="Calibri" panose="020F0502020204030204" pitchFamily="34" charset="0"/>
                  <a:cs typeface="B Roya" panose="00000400000000000000" pitchFamily="2" charset="-78"/>
                </a:rPr>
                <a:t>A</a:t>
              </a: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a:t>
              </a:r>
              <a:endParaRPr lang="en-US" sz="1200" dirty="0">
                <a:solidFill>
                  <a:prstClr val="black"/>
                </a:solidFill>
                <a:latin typeface="Calibri" panose="020F0502020204030204" pitchFamily="34" charset="0"/>
                <a:ea typeface="Calibri" panose="020F0502020204030204" pitchFamily="34" charset="0"/>
                <a:cs typeface="Arial" panose="020B0604020202020204" pitchFamily="34" charset="0"/>
              </a:endParaRPr>
            </a:p>
          </p:txBody>
        </p:sp>
      </p:grpSp>
      <p:grpSp>
        <p:nvGrpSpPr>
          <p:cNvPr id="112" name="Group 111"/>
          <p:cNvGrpSpPr/>
          <p:nvPr/>
        </p:nvGrpSpPr>
        <p:grpSpPr>
          <a:xfrm>
            <a:off x="229945" y="4896973"/>
            <a:ext cx="2145764" cy="623887"/>
            <a:chOff x="3692404" y="5833959"/>
            <a:chExt cx="2145764" cy="623887"/>
          </a:xfrm>
        </p:grpSpPr>
        <p:grpSp>
          <p:nvGrpSpPr>
            <p:cNvPr id="140" name="Group 139"/>
            <p:cNvGrpSpPr/>
            <p:nvPr/>
          </p:nvGrpSpPr>
          <p:grpSpPr>
            <a:xfrm>
              <a:off x="3844274" y="5833959"/>
              <a:ext cx="1993894" cy="623887"/>
              <a:chOff x="2263820" y="1229525"/>
              <a:chExt cx="1589164" cy="623887"/>
            </a:xfrm>
          </p:grpSpPr>
          <p:grpSp>
            <p:nvGrpSpPr>
              <p:cNvPr id="141" name="Group 31"/>
              <p:cNvGrpSpPr>
                <a:grpSpLocks/>
              </p:cNvGrpSpPr>
              <p:nvPr/>
            </p:nvGrpSpPr>
            <p:grpSpPr bwMode="auto">
              <a:xfrm>
                <a:off x="2380441" y="1229525"/>
                <a:ext cx="1459335" cy="623887"/>
                <a:chOff x="880" y="1279"/>
                <a:chExt cx="2930" cy="393"/>
              </a:xfrm>
            </p:grpSpPr>
            <p:sp>
              <p:nvSpPr>
                <p:cNvPr id="143" name="AutoShape 6"/>
                <p:cNvSpPr>
                  <a:spLocks noChangeArrowheads="1"/>
                </p:cNvSpPr>
                <p:nvPr/>
              </p:nvSpPr>
              <p:spPr bwMode="gray">
                <a:xfrm>
                  <a:off x="880" y="1295"/>
                  <a:ext cx="2928" cy="377"/>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sp>
              <p:nvSpPr>
                <p:cNvPr id="144" name="AutoShape 7"/>
                <p:cNvSpPr>
                  <a:spLocks noChangeArrowheads="1"/>
                </p:cNvSpPr>
                <p:nvPr/>
              </p:nvSpPr>
              <p:spPr bwMode="gray">
                <a:xfrm>
                  <a:off x="880" y="1279"/>
                  <a:ext cx="2930" cy="381"/>
                </a:xfrm>
                <a:prstGeom prst="roundRect">
                  <a:avLst>
                    <a:gd name="adj" fmla="val 50000"/>
                  </a:avLst>
                </a:prstGeom>
                <a:gradFill rotWithShape="1">
                  <a:gsLst>
                    <a:gs pos="0">
                      <a:schemeClr val="bg2"/>
                    </a:gs>
                    <a:gs pos="100000">
                      <a:schemeClr val="bg2">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grpSp>
          <p:sp>
            <p:nvSpPr>
              <p:cNvPr id="142" name="TextBox 141"/>
              <p:cNvSpPr txBox="1"/>
              <p:nvPr/>
            </p:nvSpPr>
            <p:spPr>
              <a:xfrm>
                <a:off x="2263820" y="1326004"/>
                <a:ext cx="1589164" cy="369332"/>
              </a:xfrm>
              <a:prstGeom prst="rect">
                <a:avLst/>
              </a:prstGeom>
              <a:noFill/>
            </p:spPr>
            <p:txBody>
              <a:bodyPr wrap="square" rtlCol="0">
                <a:spAutoFit/>
              </a:bodyPr>
              <a:lstStyle/>
              <a:p>
                <a:pPr eaLnBrk="0" fontAlgn="base" hangingPunct="0">
                  <a:spcBef>
                    <a:spcPct val="0"/>
                  </a:spcBef>
                  <a:spcAft>
                    <a:spcPct val="0"/>
                  </a:spcAft>
                </a:pPr>
                <a:endParaRPr lang="en-US" dirty="0">
                  <a:solidFill>
                    <a:prstClr val="black"/>
                  </a:solidFill>
                  <a:latin typeface="Times New Roman" pitchFamily="18" charset="0"/>
                  <a:cs typeface="B Roya" panose="00000400000000000000" pitchFamily="2" charset="-78"/>
                </a:endParaRPr>
              </a:p>
            </p:txBody>
          </p:sp>
        </p:grpSp>
        <p:sp>
          <p:nvSpPr>
            <p:cNvPr id="104" name="TextBox 103"/>
            <p:cNvSpPr txBox="1"/>
            <p:nvPr/>
          </p:nvSpPr>
          <p:spPr>
            <a:xfrm>
              <a:off x="3692404" y="5905733"/>
              <a:ext cx="2085728" cy="388696"/>
            </a:xfrm>
            <a:prstGeom prst="rect">
              <a:avLst/>
            </a:prstGeom>
            <a:noFill/>
          </p:spPr>
          <p:txBody>
            <a:bodyPr wrap="square" rtlCol="0">
              <a:spAutoFit/>
            </a:bodyPr>
            <a:lstStyle/>
            <a:p>
              <a:pPr eaLnBrk="0" fontAlgn="base" hangingPunct="0">
                <a:lnSpc>
                  <a:spcPct val="107000"/>
                </a:lnSpc>
                <a:spcAft>
                  <a:spcPts val="800"/>
                </a:spcAft>
                <a:tabLst>
                  <a:tab pos="4084955" algn="l"/>
                </a:tabLst>
              </a:pPr>
              <a:r>
                <a:rPr lang="en-US" sz="1600" dirty="0">
                  <a:solidFill>
                    <a:prstClr val="black"/>
                  </a:solidFill>
                  <a:latin typeface="Calibri" panose="020F0502020204030204" pitchFamily="34" charset="0"/>
                  <a:ea typeface="Calibri" panose="020F0502020204030204" pitchFamily="34" charset="0"/>
                  <a:cs typeface="B Nazanin" panose="00000400000000000000" pitchFamily="2" charset="-78"/>
                </a:rPr>
                <a:t> =N</a:t>
              </a:r>
              <a:r>
                <a:rPr lang="en-US" sz="1600" baseline="-25000" dirty="0">
                  <a:solidFill>
                    <a:prstClr val="black"/>
                  </a:solidFill>
                  <a:latin typeface="Calibri" panose="020F0502020204030204" pitchFamily="34" charset="0"/>
                  <a:ea typeface="Calibri" panose="020F0502020204030204" pitchFamily="34" charset="0"/>
                  <a:cs typeface="B Nazanin" panose="00000400000000000000" pitchFamily="2" charset="-78"/>
                </a:rPr>
                <a:t>B</a:t>
              </a:r>
              <a:r>
                <a:rPr lang="en-US" sz="1600" baseline="-25000" dirty="0">
                  <a:solidFill>
                    <a:prstClr val="black"/>
                  </a:solidFill>
                  <a:latin typeface="B Nazanin" panose="00000400000000000000" pitchFamily="2" charset="-78"/>
                  <a:ea typeface="Calibri" panose="020F0502020204030204" pitchFamily="34" charset="0"/>
                  <a:cs typeface="Arial" panose="020B0604020202020204" pitchFamily="34" charset="0"/>
                </a:rPr>
                <a:t>  </a:t>
              </a:r>
              <a:r>
                <a:rPr lang="fa-IR" dirty="0">
                  <a:solidFill>
                    <a:prstClr val="black"/>
                  </a:solidFill>
                  <a:latin typeface="Calibri" panose="020F0502020204030204" pitchFamily="34" charset="0"/>
                  <a:ea typeface="Calibri" panose="020F0502020204030204" pitchFamily="34" charset="0"/>
                  <a:cs typeface="B Nazanin" panose="00000400000000000000" pitchFamily="2" charset="-78"/>
                </a:rPr>
                <a:t>جمعیت </a:t>
              </a:r>
              <a:r>
                <a:rPr lang="fa-IR" dirty="0">
                  <a:solidFill>
                    <a:prstClr val="black"/>
                  </a:solidFill>
                  <a:latin typeface="Calibri" panose="020F0502020204030204" pitchFamily="34" charset="0"/>
                  <a:ea typeface="Calibri" panose="020F0502020204030204" pitchFamily="34" charset="0"/>
                  <a:cs typeface="B Nazanin" panose="00000400000000000000" pitchFamily="2" charset="-78"/>
                </a:rPr>
                <a:t>نقطه </a:t>
              </a:r>
              <a:r>
                <a:rPr lang="en-US" dirty="0">
                  <a:solidFill>
                    <a:prstClr val="black"/>
                  </a:solidFill>
                  <a:latin typeface="Calibri" panose="020F0502020204030204" pitchFamily="34" charset="0"/>
                  <a:ea typeface="Calibri" panose="020F0502020204030204" pitchFamily="34" charset="0"/>
                  <a:cs typeface="B Nazanin" panose="00000400000000000000" pitchFamily="2" charset="-78"/>
                </a:rPr>
                <a:t>B</a:t>
              </a:r>
              <a:endParaRPr lang="en-US" sz="1200" dirty="0">
                <a:solidFill>
                  <a:prstClr val="black"/>
                </a:solidFill>
                <a:latin typeface="Calibri" panose="020F0502020204030204" pitchFamily="34" charset="0"/>
                <a:ea typeface="Calibri" panose="020F0502020204030204" pitchFamily="34" charset="0"/>
                <a:cs typeface="Arial" panose="020B0604020202020204" pitchFamily="34" charset="0"/>
              </a:endParaRPr>
            </a:p>
          </p:txBody>
        </p:sp>
      </p:grpSp>
    </p:spTree>
    <p:extLst>
      <p:ext uri="{BB962C8B-B14F-4D97-AF65-F5344CB8AC3E}">
        <p14:creationId xmlns:p14="http://schemas.microsoft.com/office/powerpoint/2010/main" val="864676525"/>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500"/>
                                        <p:tgtEl>
                                          <p:spTgt spid="3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500"/>
                                        <p:tgtEl>
                                          <p:spTgt spid="1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500"/>
                                        <p:tgtEl>
                                          <p:spTgt spid="2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fade">
                                      <p:cBhvr>
                                        <p:cTn id="22" dur="500"/>
                                        <p:tgtEl>
                                          <p:spTgt spid="23"/>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fade">
                                      <p:cBhvr>
                                        <p:cTn id="27" dur="500"/>
                                        <p:tgtEl>
                                          <p:spTgt spid="35"/>
                                        </p:tgtEl>
                                      </p:cBhvr>
                                    </p:animEffect>
                                  </p:childTnLst>
                                </p:cTn>
                              </p:par>
                              <p:par>
                                <p:cTn id="28" presetID="10" presetClass="entr" presetSubtype="0" fill="hold" nodeType="withEffect">
                                  <p:stCondLst>
                                    <p:cond delay="0"/>
                                  </p:stCondLst>
                                  <p:childTnLst>
                                    <p:set>
                                      <p:cBhvr>
                                        <p:cTn id="29" dur="1" fill="hold">
                                          <p:stCondLst>
                                            <p:cond delay="0"/>
                                          </p:stCondLst>
                                        </p:cTn>
                                        <p:tgtEl>
                                          <p:spTgt spid="113"/>
                                        </p:tgtEl>
                                        <p:attrNameLst>
                                          <p:attrName>style.visibility</p:attrName>
                                        </p:attrNameLst>
                                      </p:cBhvr>
                                      <p:to>
                                        <p:strVal val="visible"/>
                                      </p:to>
                                    </p:set>
                                    <p:animEffect transition="in" filter="fade">
                                      <p:cBhvr>
                                        <p:cTn id="30" dur="500"/>
                                        <p:tgtEl>
                                          <p:spTgt spid="113"/>
                                        </p:tgtEl>
                                      </p:cBhvr>
                                    </p:animEffect>
                                  </p:childTnLst>
                                </p:cTn>
                              </p:par>
                              <p:par>
                                <p:cTn id="31" presetID="10" presetClass="entr" presetSubtype="0" fill="hold" nodeType="withEffect">
                                  <p:stCondLst>
                                    <p:cond delay="0"/>
                                  </p:stCondLst>
                                  <p:childTnLst>
                                    <p:set>
                                      <p:cBhvr>
                                        <p:cTn id="32" dur="1" fill="hold">
                                          <p:stCondLst>
                                            <p:cond delay="0"/>
                                          </p:stCondLst>
                                        </p:cTn>
                                        <p:tgtEl>
                                          <p:spTgt spid="105"/>
                                        </p:tgtEl>
                                        <p:attrNameLst>
                                          <p:attrName>style.visibility</p:attrName>
                                        </p:attrNameLst>
                                      </p:cBhvr>
                                      <p:to>
                                        <p:strVal val="visible"/>
                                      </p:to>
                                    </p:set>
                                    <p:animEffect transition="in" filter="fade">
                                      <p:cBhvr>
                                        <p:cTn id="33" dur="500"/>
                                        <p:tgtEl>
                                          <p:spTgt spid="105"/>
                                        </p:tgtEl>
                                      </p:cBhvr>
                                    </p:animEffect>
                                  </p:childTnLst>
                                </p:cTn>
                              </p:par>
                              <p:par>
                                <p:cTn id="34" presetID="10" presetClass="entr" presetSubtype="0" fill="hold" nodeType="withEffect">
                                  <p:stCondLst>
                                    <p:cond delay="0"/>
                                  </p:stCondLst>
                                  <p:childTnLst>
                                    <p:set>
                                      <p:cBhvr>
                                        <p:cTn id="35" dur="1" fill="hold">
                                          <p:stCondLst>
                                            <p:cond delay="0"/>
                                          </p:stCondLst>
                                        </p:cTn>
                                        <p:tgtEl>
                                          <p:spTgt spid="106"/>
                                        </p:tgtEl>
                                        <p:attrNameLst>
                                          <p:attrName>style.visibility</p:attrName>
                                        </p:attrNameLst>
                                      </p:cBhvr>
                                      <p:to>
                                        <p:strVal val="visible"/>
                                      </p:to>
                                    </p:set>
                                    <p:animEffect transition="in" filter="fade">
                                      <p:cBhvr>
                                        <p:cTn id="36" dur="500"/>
                                        <p:tgtEl>
                                          <p:spTgt spid="106"/>
                                        </p:tgtEl>
                                      </p:cBhvr>
                                    </p:animEffect>
                                  </p:childTnLst>
                                </p:cTn>
                              </p:par>
                              <p:par>
                                <p:cTn id="37" presetID="10" presetClass="entr" presetSubtype="0" fill="hold" nodeType="withEffect">
                                  <p:stCondLst>
                                    <p:cond delay="0"/>
                                  </p:stCondLst>
                                  <p:childTnLst>
                                    <p:set>
                                      <p:cBhvr>
                                        <p:cTn id="38" dur="1" fill="hold">
                                          <p:stCondLst>
                                            <p:cond delay="0"/>
                                          </p:stCondLst>
                                        </p:cTn>
                                        <p:tgtEl>
                                          <p:spTgt spid="112"/>
                                        </p:tgtEl>
                                        <p:attrNameLst>
                                          <p:attrName>style.visibility</p:attrName>
                                        </p:attrNameLst>
                                      </p:cBhvr>
                                      <p:to>
                                        <p:strVal val="visible"/>
                                      </p:to>
                                    </p:set>
                                    <p:animEffect transition="in" filter="fade">
                                      <p:cBhvr>
                                        <p:cTn id="39" dur="500"/>
                                        <p:tgtEl>
                                          <p:spTgt spid="1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31" name="Rectangle 24"/>
          <p:cNvSpPr>
            <a:spLocks noChangeArrowheads="1"/>
          </p:cNvSpPr>
          <p:nvPr/>
        </p:nvSpPr>
        <p:spPr bwMode="gray">
          <a:xfrm>
            <a:off x="1937227" y="4679567"/>
            <a:ext cx="3633788" cy="403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fontAlgn="base">
              <a:spcBef>
                <a:spcPct val="0"/>
              </a:spcBef>
              <a:spcAft>
                <a:spcPct val="0"/>
              </a:spcAft>
            </a:pPr>
            <a:r>
              <a:rPr lang="en-US" altLang="ko-KR" sz="2200" b="1" dirty="0">
                <a:solidFill>
                  <a:prstClr val="white"/>
                </a:solidFill>
                <a:latin typeface="Verdana" pitchFamily="34" charset="0"/>
                <a:ea typeface="굴림" pitchFamily="50" charset="-127"/>
              </a:rPr>
              <a:t>4. Conclusion</a:t>
            </a:r>
          </a:p>
        </p:txBody>
      </p:sp>
      <p:sp>
        <p:nvSpPr>
          <p:cNvPr id="2" name="TextBox 1"/>
          <p:cNvSpPr txBox="1"/>
          <p:nvPr/>
        </p:nvSpPr>
        <p:spPr>
          <a:xfrm>
            <a:off x="2751270" y="202454"/>
            <a:ext cx="837127" cy="400110"/>
          </a:xfrm>
          <a:prstGeom prst="rect">
            <a:avLst/>
          </a:prstGeom>
          <a:noFill/>
        </p:spPr>
        <p:txBody>
          <a:bodyPr wrap="square" rtlCol="0">
            <a:spAutoFit/>
          </a:bodyPr>
          <a:lstStyle/>
          <a:p>
            <a:pPr algn="l" rtl="0" eaLnBrk="0" fontAlgn="base" hangingPunct="0">
              <a:spcBef>
                <a:spcPct val="0"/>
              </a:spcBef>
              <a:spcAft>
                <a:spcPct val="0"/>
              </a:spcAft>
            </a:pPr>
            <a:r>
              <a:rPr lang="fa-IR" sz="2000" dirty="0">
                <a:solidFill>
                  <a:prstClr val="black"/>
                </a:solidFill>
                <a:latin typeface="Times New Roman" pitchFamily="18" charset="0"/>
                <a:cs typeface="B Titr" panose="00000700000000000000" pitchFamily="2" charset="-78"/>
              </a:rPr>
              <a:t>شناخت</a:t>
            </a:r>
            <a:endParaRPr lang="en-US" sz="2000" dirty="0">
              <a:solidFill>
                <a:prstClr val="black"/>
              </a:solidFill>
              <a:latin typeface="Times New Roman" pitchFamily="18" charset="0"/>
              <a:cs typeface="B Titr" panose="00000700000000000000" pitchFamily="2" charset="-78"/>
            </a:endParaRPr>
          </a:p>
        </p:txBody>
      </p:sp>
      <p:sp>
        <p:nvSpPr>
          <p:cNvPr id="21" name="TextBox 20"/>
          <p:cNvSpPr txBox="1"/>
          <p:nvPr/>
        </p:nvSpPr>
        <p:spPr>
          <a:xfrm>
            <a:off x="1603537" y="202454"/>
            <a:ext cx="837127" cy="400110"/>
          </a:xfrm>
          <a:prstGeom prst="rect">
            <a:avLst/>
          </a:prstGeom>
          <a:noFill/>
        </p:spPr>
        <p:txBody>
          <a:bodyPr wrap="square" rtlCol="0">
            <a:spAutoFit/>
          </a:bodyPr>
          <a:lstStyle/>
          <a:p>
            <a:pPr algn="l" rtl="0" eaLnBrk="0" fontAlgn="base" hangingPunct="0">
              <a:spcBef>
                <a:spcPct val="0"/>
              </a:spcBef>
              <a:spcAft>
                <a:spcPct val="0"/>
              </a:spcAft>
            </a:pPr>
            <a:r>
              <a:rPr lang="fa-IR" sz="2000" dirty="0">
                <a:solidFill>
                  <a:prstClr val="black"/>
                </a:solidFill>
                <a:latin typeface="Times New Roman" pitchFamily="18" charset="0"/>
                <a:cs typeface="B Titr" panose="00000700000000000000" pitchFamily="2" charset="-78"/>
              </a:rPr>
              <a:t>تحلیل</a:t>
            </a:r>
            <a:endParaRPr lang="en-US" sz="2000" dirty="0">
              <a:solidFill>
                <a:prstClr val="black"/>
              </a:solidFill>
              <a:latin typeface="Times New Roman" pitchFamily="18" charset="0"/>
              <a:cs typeface="B Titr" panose="00000700000000000000" pitchFamily="2" charset="-78"/>
            </a:endParaRPr>
          </a:p>
        </p:txBody>
      </p:sp>
      <p:sp>
        <p:nvSpPr>
          <p:cNvPr id="22" name="TextBox 21"/>
          <p:cNvSpPr txBox="1"/>
          <p:nvPr/>
        </p:nvSpPr>
        <p:spPr>
          <a:xfrm>
            <a:off x="368682" y="189575"/>
            <a:ext cx="837127" cy="400110"/>
          </a:xfrm>
          <a:prstGeom prst="rect">
            <a:avLst/>
          </a:prstGeom>
          <a:noFill/>
        </p:spPr>
        <p:txBody>
          <a:bodyPr wrap="square" rtlCol="0">
            <a:spAutoFit/>
          </a:bodyPr>
          <a:lstStyle/>
          <a:p>
            <a:pPr algn="l" rtl="0" eaLnBrk="0" fontAlgn="base" hangingPunct="0">
              <a:spcBef>
                <a:spcPct val="0"/>
              </a:spcBef>
              <a:spcAft>
                <a:spcPct val="0"/>
              </a:spcAft>
            </a:pPr>
            <a:r>
              <a:rPr lang="fa-IR" sz="2000" dirty="0">
                <a:solidFill>
                  <a:prstClr val="black"/>
                </a:solidFill>
                <a:latin typeface="Times New Roman" pitchFamily="18" charset="0"/>
                <a:cs typeface="B Titr" panose="00000700000000000000" pitchFamily="2" charset="-78"/>
              </a:rPr>
              <a:t>طرح</a:t>
            </a:r>
            <a:endParaRPr lang="en-US" sz="2000" dirty="0">
              <a:solidFill>
                <a:prstClr val="black"/>
              </a:solidFill>
              <a:latin typeface="Times New Roman" pitchFamily="18" charset="0"/>
              <a:cs typeface="B Titr" panose="00000700000000000000" pitchFamily="2" charset="-78"/>
            </a:endParaRPr>
          </a:p>
        </p:txBody>
      </p:sp>
      <p:sp>
        <p:nvSpPr>
          <p:cNvPr id="14" name="TextBox 13"/>
          <p:cNvSpPr txBox="1"/>
          <p:nvPr/>
        </p:nvSpPr>
        <p:spPr>
          <a:xfrm>
            <a:off x="3844274" y="160209"/>
            <a:ext cx="3902299" cy="461665"/>
          </a:xfrm>
          <a:prstGeom prst="rect">
            <a:avLst/>
          </a:prstGeom>
          <a:noFill/>
        </p:spPr>
        <p:txBody>
          <a:bodyPr wrap="square" rtlCol="0">
            <a:spAutoFit/>
          </a:bodyPr>
          <a:lstStyle/>
          <a:p>
            <a:pPr eaLnBrk="0" fontAlgn="base" hangingPunct="0">
              <a:spcBef>
                <a:spcPct val="0"/>
              </a:spcBef>
              <a:spcAft>
                <a:spcPct val="0"/>
              </a:spcAft>
            </a:pPr>
            <a:r>
              <a:rPr lang="fa-IR" sz="2400" dirty="0">
                <a:solidFill>
                  <a:prstClr val="white"/>
                </a:solidFill>
                <a:latin typeface="Times New Roman" pitchFamily="18" charset="0"/>
                <a:cs typeface="B Titr" panose="00000700000000000000" pitchFamily="2" charset="-78"/>
              </a:rPr>
              <a:t>حوزه نفوذ قطب اقتصادی اصفهان</a:t>
            </a:r>
            <a:endParaRPr lang="en-US" sz="2400" dirty="0">
              <a:solidFill>
                <a:prstClr val="white"/>
              </a:solidFill>
              <a:latin typeface="Times New Roman" pitchFamily="18" charset="0"/>
              <a:cs typeface="B Titr" panose="00000700000000000000" pitchFamily="2" charset="-78"/>
            </a:endParaRPr>
          </a:p>
        </p:txBody>
      </p:sp>
      <p:sp>
        <p:nvSpPr>
          <p:cNvPr id="74" name="Rectangle 73"/>
          <p:cNvSpPr/>
          <p:nvPr/>
        </p:nvSpPr>
        <p:spPr>
          <a:xfrm>
            <a:off x="2440664" y="2683814"/>
            <a:ext cx="6033697" cy="369332"/>
          </a:xfrm>
          <a:prstGeom prst="rect">
            <a:avLst/>
          </a:prstGeom>
        </p:spPr>
        <p:txBody>
          <a:bodyPr wrap="square">
            <a:spAutoFit/>
          </a:bodyPr>
          <a:lstStyle/>
          <a:p>
            <a:pPr eaLnBrk="0" fontAlgn="base" hangingPunct="0">
              <a:spcBef>
                <a:spcPct val="0"/>
              </a:spcBef>
              <a:spcAft>
                <a:spcPct val="0"/>
              </a:spcAft>
            </a:pPr>
            <a:endParaRPr lang="fa-IR" dirty="0">
              <a:solidFill>
                <a:prstClr val="black"/>
              </a:solidFill>
              <a:latin typeface="Times New Roman" pitchFamily="18" charset="0"/>
              <a:cs typeface="B Roya" panose="00000400000000000000" pitchFamily="2" charset="-78"/>
            </a:endParaRPr>
          </a:p>
        </p:txBody>
      </p:sp>
      <p:grpSp>
        <p:nvGrpSpPr>
          <p:cNvPr id="11" name="Group 10"/>
          <p:cNvGrpSpPr/>
          <p:nvPr/>
        </p:nvGrpSpPr>
        <p:grpSpPr>
          <a:xfrm>
            <a:off x="-360609" y="1734793"/>
            <a:ext cx="9390106" cy="623887"/>
            <a:chOff x="-360608" y="1296996"/>
            <a:chExt cx="9390106" cy="623887"/>
          </a:xfrm>
        </p:grpSpPr>
        <p:grpSp>
          <p:nvGrpSpPr>
            <p:cNvPr id="69" name="Group 68"/>
            <p:cNvGrpSpPr/>
            <p:nvPr/>
          </p:nvGrpSpPr>
          <p:grpSpPr>
            <a:xfrm>
              <a:off x="-360608" y="1296996"/>
              <a:ext cx="9390106" cy="623887"/>
              <a:chOff x="4610637" y="1414028"/>
              <a:chExt cx="4453717" cy="623887"/>
            </a:xfrm>
          </p:grpSpPr>
          <p:grpSp>
            <p:nvGrpSpPr>
              <p:cNvPr id="71" name="Group 70"/>
              <p:cNvGrpSpPr/>
              <p:nvPr/>
            </p:nvGrpSpPr>
            <p:grpSpPr>
              <a:xfrm>
                <a:off x="4610637" y="1414028"/>
                <a:ext cx="4453717" cy="623887"/>
                <a:chOff x="2263820" y="1229525"/>
                <a:chExt cx="1589164" cy="623887"/>
              </a:xfrm>
            </p:grpSpPr>
            <p:grpSp>
              <p:nvGrpSpPr>
                <p:cNvPr id="76" name="Group 31"/>
                <p:cNvGrpSpPr>
                  <a:grpSpLocks/>
                </p:cNvGrpSpPr>
                <p:nvPr/>
              </p:nvGrpSpPr>
              <p:grpSpPr bwMode="auto">
                <a:xfrm>
                  <a:off x="2380441" y="1229525"/>
                  <a:ext cx="1459335" cy="623887"/>
                  <a:chOff x="880" y="1279"/>
                  <a:chExt cx="2930" cy="393"/>
                </a:xfrm>
              </p:grpSpPr>
              <p:sp>
                <p:nvSpPr>
                  <p:cNvPr id="78" name="AutoShape 6"/>
                  <p:cNvSpPr>
                    <a:spLocks noChangeArrowheads="1"/>
                  </p:cNvSpPr>
                  <p:nvPr/>
                </p:nvSpPr>
                <p:spPr bwMode="gray">
                  <a:xfrm>
                    <a:off x="880" y="1295"/>
                    <a:ext cx="2928" cy="377"/>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sp>
                <p:nvSpPr>
                  <p:cNvPr id="79" name="AutoShape 7"/>
                  <p:cNvSpPr>
                    <a:spLocks noChangeArrowheads="1"/>
                  </p:cNvSpPr>
                  <p:nvPr/>
                </p:nvSpPr>
                <p:spPr bwMode="gray">
                  <a:xfrm>
                    <a:off x="880" y="1279"/>
                    <a:ext cx="2930" cy="381"/>
                  </a:xfrm>
                  <a:prstGeom prst="roundRect">
                    <a:avLst>
                      <a:gd name="adj" fmla="val 50000"/>
                    </a:avLst>
                  </a:prstGeom>
                  <a:gradFill rotWithShape="1">
                    <a:gsLst>
                      <a:gs pos="0">
                        <a:schemeClr val="bg2"/>
                      </a:gs>
                      <a:gs pos="100000">
                        <a:schemeClr val="bg2">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grpSp>
            <p:sp>
              <p:nvSpPr>
                <p:cNvPr id="77" name="TextBox 76"/>
                <p:cNvSpPr txBox="1"/>
                <p:nvPr/>
              </p:nvSpPr>
              <p:spPr>
                <a:xfrm>
                  <a:off x="2263820" y="1326004"/>
                  <a:ext cx="1589164" cy="369332"/>
                </a:xfrm>
                <a:prstGeom prst="rect">
                  <a:avLst/>
                </a:prstGeom>
                <a:noFill/>
              </p:spPr>
              <p:txBody>
                <a:bodyPr wrap="square" rtlCol="0">
                  <a:spAutoFit/>
                </a:bodyPr>
                <a:lstStyle/>
                <a:p>
                  <a:pPr eaLnBrk="0" fontAlgn="base" hangingPunct="0">
                    <a:spcBef>
                      <a:spcPct val="0"/>
                    </a:spcBef>
                    <a:spcAft>
                      <a:spcPct val="0"/>
                    </a:spcAft>
                  </a:pPr>
                  <a:endParaRPr lang="en-US" dirty="0">
                    <a:solidFill>
                      <a:prstClr val="black"/>
                    </a:solidFill>
                    <a:latin typeface="Times New Roman" pitchFamily="18" charset="0"/>
                    <a:cs typeface="B Roya" panose="00000400000000000000" pitchFamily="2" charset="-78"/>
                  </a:endParaRPr>
                </a:p>
              </p:txBody>
            </p:sp>
          </p:grpSp>
          <p:sp>
            <p:nvSpPr>
              <p:cNvPr id="75" name="Rectangle 74"/>
              <p:cNvSpPr/>
              <p:nvPr/>
            </p:nvSpPr>
            <p:spPr>
              <a:xfrm>
                <a:off x="8779054" y="1519210"/>
                <a:ext cx="99956" cy="369332"/>
              </a:xfrm>
              <a:prstGeom prst="rect">
                <a:avLst/>
              </a:prstGeom>
            </p:spPr>
            <p:txBody>
              <a:bodyPr wrap="none">
                <a:spAutoFit/>
              </a:bodyPr>
              <a:lstStyle/>
              <a:p>
                <a:pPr eaLnBrk="0" fontAlgn="base" hangingPunct="0">
                  <a:spcBef>
                    <a:spcPct val="0"/>
                  </a:spcBef>
                  <a:spcAft>
                    <a:spcPct val="0"/>
                  </a:spcAft>
                </a:pPr>
                <a:endParaRPr lang="fa-IR" dirty="0">
                  <a:solidFill>
                    <a:prstClr val="black"/>
                  </a:solidFill>
                  <a:latin typeface="Times New Roman" pitchFamily="18" charset="0"/>
                  <a:cs typeface="B Roya" panose="00000400000000000000" pitchFamily="2" charset="-78"/>
                </a:endParaRPr>
              </a:p>
            </p:txBody>
          </p:sp>
        </p:grpSp>
        <p:sp>
          <p:nvSpPr>
            <p:cNvPr id="5" name="Rectangle 4"/>
            <p:cNvSpPr/>
            <p:nvPr/>
          </p:nvSpPr>
          <p:spPr>
            <a:xfrm>
              <a:off x="265047" y="1402178"/>
              <a:ext cx="8575275" cy="369332"/>
            </a:xfrm>
            <a:prstGeom prst="rect">
              <a:avLst/>
            </a:prstGeom>
          </p:spPr>
          <p:txBody>
            <a:bodyPr wrap="square">
              <a:spAutoFit/>
            </a:bodyPr>
            <a:lstStyle/>
            <a:p>
              <a:pPr eaLnBrk="0" fontAlgn="base" hangingPunct="0">
                <a:spcBef>
                  <a:spcPct val="0"/>
                </a:spcBef>
                <a:spcAft>
                  <a:spcPct val="0"/>
                </a:spcAft>
              </a:pPr>
              <a:r>
                <a:rPr lang="fa-IR" dirty="0">
                  <a:solidFill>
                    <a:prstClr val="black"/>
                  </a:solidFill>
                  <a:latin typeface="Times New Roman" pitchFamily="18" charset="0"/>
                  <a:cs typeface="B Roya" panose="00000400000000000000" pitchFamily="2" charset="-78"/>
                </a:rPr>
                <a:t>حوزه عمل وسیع شهر اصفهان شهرهای کاشان، گلپایگان، شهرکرد، بروجن، سمیرم و شهرضا را در خود میگیرد </a:t>
              </a:r>
              <a:endParaRPr lang="en-US" dirty="0">
                <a:solidFill>
                  <a:prstClr val="black"/>
                </a:solidFill>
                <a:latin typeface="Times New Roman" pitchFamily="18" charset="0"/>
                <a:cs typeface="B Roya" panose="00000400000000000000" pitchFamily="2" charset="-78"/>
              </a:endParaRPr>
            </a:p>
          </p:txBody>
        </p:sp>
      </p:grpSp>
      <p:grpSp>
        <p:nvGrpSpPr>
          <p:cNvPr id="10" name="Group 9"/>
          <p:cNvGrpSpPr/>
          <p:nvPr/>
        </p:nvGrpSpPr>
        <p:grpSpPr>
          <a:xfrm>
            <a:off x="461551" y="2896566"/>
            <a:ext cx="8484016" cy="710892"/>
            <a:chOff x="481936" y="2493184"/>
            <a:chExt cx="8484016" cy="710892"/>
          </a:xfrm>
        </p:grpSpPr>
        <p:grpSp>
          <p:nvGrpSpPr>
            <p:cNvPr id="80" name="Group 79"/>
            <p:cNvGrpSpPr/>
            <p:nvPr/>
          </p:nvGrpSpPr>
          <p:grpSpPr>
            <a:xfrm>
              <a:off x="481936" y="2493184"/>
              <a:ext cx="8484016" cy="710892"/>
              <a:chOff x="274129" y="4229525"/>
              <a:chExt cx="6563366" cy="718349"/>
            </a:xfrm>
          </p:grpSpPr>
          <p:grpSp>
            <p:nvGrpSpPr>
              <p:cNvPr id="81" name="Group 33"/>
              <p:cNvGrpSpPr>
                <a:grpSpLocks/>
              </p:cNvGrpSpPr>
              <p:nvPr/>
            </p:nvGrpSpPr>
            <p:grpSpPr bwMode="auto">
              <a:xfrm>
                <a:off x="274129" y="4229525"/>
                <a:ext cx="6563366" cy="718349"/>
                <a:chOff x="888" y="2879"/>
                <a:chExt cx="2930" cy="393"/>
              </a:xfrm>
            </p:grpSpPr>
            <p:sp>
              <p:nvSpPr>
                <p:cNvPr id="83" name="AutoShape 18"/>
                <p:cNvSpPr>
                  <a:spLocks noChangeArrowheads="1"/>
                </p:cNvSpPr>
                <p:nvPr/>
              </p:nvSpPr>
              <p:spPr bwMode="gray">
                <a:xfrm>
                  <a:off x="888" y="2895"/>
                  <a:ext cx="2928" cy="377"/>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sp>
              <p:nvSpPr>
                <p:cNvPr id="84" name="AutoShape 19"/>
                <p:cNvSpPr>
                  <a:spLocks noChangeArrowheads="1"/>
                </p:cNvSpPr>
                <p:nvPr/>
              </p:nvSpPr>
              <p:spPr bwMode="gray">
                <a:xfrm>
                  <a:off x="888" y="2879"/>
                  <a:ext cx="2930" cy="381"/>
                </a:xfrm>
                <a:prstGeom prst="roundRect">
                  <a:avLst>
                    <a:gd name="adj" fmla="val 50000"/>
                  </a:avLst>
                </a:prstGeom>
                <a:gradFill rotWithShape="1">
                  <a:gsLst>
                    <a:gs pos="0">
                      <a:schemeClr val="folHlink"/>
                    </a:gs>
                    <a:gs pos="100000">
                      <a:schemeClr val="folHlink">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grpSp>
          <p:sp>
            <p:nvSpPr>
              <p:cNvPr id="82" name="TextBox 81"/>
              <p:cNvSpPr txBox="1"/>
              <p:nvPr/>
            </p:nvSpPr>
            <p:spPr>
              <a:xfrm>
                <a:off x="487231" y="4376847"/>
                <a:ext cx="6345784" cy="380090"/>
              </a:xfrm>
              <a:prstGeom prst="rect">
                <a:avLst/>
              </a:prstGeom>
              <a:noFill/>
            </p:spPr>
            <p:txBody>
              <a:bodyPr wrap="square" rtlCol="0">
                <a:spAutoFit/>
              </a:bodyPr>
              <a:lstStyle/>
              <a:p>
                <a:pPr eaLnBrk="0" fontAlgn="base" hangingPunct="0">
                  <a:spcBef>
                    <a:spcPct val="0"/>
                  </a:spcBef>
                  <a:spcAft>
                    <a:spcPct val="0"/>
                  </a:spcAft>
                </a:pPr>
                <a:endParaRPr lang="en-US" dirty="0">
                  <a:solidFill>
                    <a:prstClr val="black"/>
                  </a:solidFill>
                  <a:latin typeface="Times New Roman" pitchFamily="18" charset="0"/>
                  <a:cs typeface="B Roya" panose="00000400000000000000" pitchFamily="2" charset="-78"/>
                </a:endParaRPr>
              </a:p>
            </p:txBody>
          </p:sp>
        </p:grpSp>
        <p:sp>
          <p:nvSpPr>
            <p:cNvPr id="7" name="Rectangle 6"/>
            <p:cNvSpPr/>
            <p:nvPr/>
          </p:nvSpPr>
          <p:spPr>
            <a:xfrm>
              <a:off x="522227" y="2520535"/>
              <a:ext cx="8229599" cy="646331"/>
            </a:xfrm>
            <a:prstGeom prst="rect">
              <a:avLst/>
            </a:prstGeom>
          </p:spPr>
          <p:txBody>
            <a:bodyPr wrap="square">
              <a:spAutoFit/>
            </a:bodyPr>
            <a:lstStyle/>
            <a:p>
              <a:pPr eaLnBrk="0" fontAlgn="base" hangingPunct="0">
                <a:spcBef>
                  <a:spcPct val="0"/>
                </a:spcBef>
                <a:spcAft>
                  <a:spcPct val="0"/>
                </a:spcAft>
              </a:pPr>
              <a:r>
                <a:rPr lang="fa-IR" dirty="0">
                  <a:solidFill>
                    <a:prstClr val="black"/>
                  </a:solidFill>
                  <a:latin typeface="Times New Roman" pitchFamily="18" charset="0"/>
                  <a:cs typeface="B Roya" panose="00000400000000000000" pitchFamily="2" charset="-78"/>
                </a:rPr>
                <a:t>اگر این حوزه را بر خطوط تقسیمات کشوری منطبق کنیم حوزه نفوذ شهر اصفهان در استان اصفهان و چهارمحال و بختیاری با مساحت 1202790  کیلومتر مربع قرار میگیرد </a:t>
              </a:r>
              <a:endParaRPr lang="en-US" dirty="0">
                <a:solidFill>
                  <a:prstClr val="black"/>
                </a:solidFill>
                <a:latin typeface="Times New Roman" pitchFamily="18" charset="0"/>
              </a:endParaRPr>
            </a:p>
          </p:txBody>
        </p:sp>
      </p:grpSp>
      <p:grpSp>
        <p:nvGrpSpPr>
          <p:cNvPr id="9" name="Group 8"/>
          <p:cNvGrpSpPr/>
          <p:nvPr/>
        </p:nvGrpSpPr>
        <p:grpSpPr>
          <a:xfrm>
            <a:off x="4473037" y="4060118"/>
            <a:ext cx="4380225" cy="623887"/>
            <a:chOff x="4649272" y="3468432"/>
            <a:chExt cx="4380225" cy="623887"/>
          </a:xfrm>
        </p:grpSpPr>
        <p:grpSp>
          <p:nvGrpSpPr>
            <p:cNvPr id="85" name="Group 84"/>
            <p:cNvGrpSpPr/>
            <p:nvPr/>
          </p:nvGrpSpPr>
          <p:grpSpPr>
            <a:xfrm>
              <a:off x="4649272" y="3468432"/>
              <a:ext cx="4380225" cy="623887"/>
              <a:chOff x="4610637" y="1414028"/>
              <a:chExt cx="4453717" cy="623887"/>
            </a:xfrm>
          </p:grpSpPr>
          <p:grpSp>
            <p:nvGrpSpPr>
              <p:cNvPr id="86" name="Group 85"/>
              <p:cNvGrpSpPr/>
              <p:nvPr/>
            </p:nvGrpSpPr>
            <p:grpSpPr>
              <a:xfrm>
                <a:off x="4610637" y="1414028"/>
                <a:ext cx="4453717" cy="623887"/>
                <a:chOff x="2263820" y="1229525"/>
                <a:chExt cx="1589164" cy="623887"/>
              </a:xfrm>
            </p:grpSpPr>
            <p:grpSp>
              <p:nvGrpSpPr>
                <p:cNvPr id="88" name="Group 31"/>
                <p:cNvGrpSpPr>
                  <a:grpSpLocks/>
                </p:cNvGrpSpPr>
                <p:nvPr/>
              </p:nvGrpSpPr>
              <p:grpSpPr bwMode="auto">
                <a:xfrm>
                  <a:off x="2380441" y="1229525"/>
                  <a:ext cx="1459335" cy="623887"/>
                  <a:chOff x="880" y="1279"/>
                  <a:chExt cx="2930" cy="393"/>
                </a:xfrm>
              </p:grpSpPr>
              <p:sp>
                <p:nvSpPr>
                  <p:cNvPr id="90" name="AutoShape 6"/>
                  <p:cNvSpPr>
                    <a:spLocks noChangeArrowheads="1"/>
                  </p:cNvSpPr>
                  <p:nvPr/>
                </p:nvSpPr>
                <p:spPr bwMode="gray">
                  <a:xfrm>
                    <a:off x="880" y="1295"/>
                    <a:ext cx="2928" cy="377"/>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sp>
                <p:nvSpPr>
                  <p:cNvPr id="91" name="AutoShape 7"/>
                  <p:cNvSpPr>
                    <a:spLocks noChangeArrowheads="1"/>
                  </p:cNvSpPr>
                  <p:nvPr/>
                </p:nvSpPr>
                <p:spPr bwMode="gray">
                  <a:xfrm>
                    <a:off x="880" y="1279"/>
                    <a:ext cx="2930" cy="381"/>
                  </a:xfrm>
                  <a:prstGeom prst="roundRect">
                    <a:avLst>
                      <a:gd name="adj" fmla="val 50000"/>
                    </a:avLst>
                  </a:prstGeom>
                  <a:gradFill rotWithShape="1">
                    <a:gsLst>
                      <a:gs pos="0">
                        <a:schemeClr val="bg2"/>
                      </a:gs>
                      <a:gs pos="100000">
                        <a:schemeClr val="bg2">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grpSp>
            <p:sp>
              <p:nvSpPr>
                <p:cNvPr id="89" name="TextBox 88"/>
                <p:cNvSpPr txBox="1"/>
                <p:nvPr/>
              </p:nvSpPr>
              <p:spPr>
                <a:xfrm>
                  <a:off x="2263820" y="1326004"/>
                  <a:ext cx="1589164" cy="369332"/>
                </a:xfrm>
                <a:prstGeom prst="rect">
                  <a:avLst/>
                </a:prstGeom>
                <a:noFill/>
              </p:spPr>
              <p:txBody>
                <a:bodyPr wrap="square" rtlCol="0">
                  <a:spAutoFit/>
                </a:bodyPr>
                <a:lstStyle/>
                <a:p>
                  <a:pPr eaLnBrk="0" fontAlgn="base" hangingPunct="0">
                    <a:spcBef>
                      <a:spcPct val="0"/>
                    </a:spcBef>
                    <a:spcAft>
                      <a:spcPct val="0"/>
                    </a:spcAft>
                  </a:pPr>
                  <a:endParaRPr lang="en-US" dirty="0">
                    <a:solidFill>
                      <a:prstClr val="black"/>
                    </a:solidFill>
                    <a:latin typeface="Times New Roman" pitchFamily="18" charset="0"/>
                    <a:cs typeface="B Roya" panose="00000400000000000000" pitchFamily="2" charset="-78"/>
                  </a:endParaRPr>
                </a:p>
              </p:txBody>
            </p:sp>
          </p:grpSp>
          <p:sp>
            <p:nvSpPr>
              <p:cNvPr id="87" name="Rectangle 86"/>
              <p:cNvSpPr/>
              <p:nvPr/>
            </p:nvSpPr>
            <p:spPr>
              <a:xfrm>
                <a:off x="8779054" y="1519210"/>
                <a:ext cx="99956" cy="369332"/>
              </a:xfrm>
              <a:prstGeom prst="rect">
                <a:avLst/>
              </a:prstGeom>
            </p:spPr>
            <p:txBody>
              <a:bodyPr wrap="none">
                <a:spAutoFit/>
              </a:bodyPr>
              <a:lstStyle/>
              <a:p>
                <a:pPr eaLnBrk="0" fontAlgn="base" hangingPunct="0">
                  <a:spcBef>
                    <a:spcPct val="0"/>
                  </a:spcBef>
                  <a:spcAft>
                    <a:spcPct val="0"/>
                  </a:spcAft>
                </a:pPr>
                <a:endParaRPr lang="fa-IR" dirty="0">
                  <a:solidFill>
                    <a:prstClr val="black"/>
                  </a:solidFill>
                  <a:latin typeface="Times New Roman" pitchFamily="18" charset="0"/>
                  <a:cs typeface="B Roya" panose="00000400000000000000" pitchFamily="2" charset="-78"/>
                </a:endParaRPr>
              </a:p>
            </p:txBody>
          </p:sp>
        </p:grpSp>
        <p:sp>
          <p:nvSpPr>
            <p:cNvPr id="8" name="Rectangle 7"/>
            <p:cNvSpPr/>
            <p:nvPr/>
          </p:nvSpPr>
          <p:spPr>
            <a:xfrm>
              <a:off x="5297537" y="3593095"/>
              <a:ext cx="3549370" cy="369332"/>
            </a:xfrm>
            <a:prstGeom prst="rect">
              <a:avLst/>
            </a:prstGeom>
          </p:spPr>
          <p:txBody>
            <a:bodyPr wrap="none">
              <a:spAutoFit/>
            </a:bodyPr>
            <a:lstStyle/>
            <a:p>
              <a:pPr algn="l" rtl="0" eaLnBrk="0" fontAlgn="base" hangingPunct="0">
                <a:spcBef>
                  <a:spcPct val="0"/>
                </a:spcBef>
                <a:spcAft>
                  <a:spcPct val="0"/>
                </a:spcAft>
              </a:pPr>
              <a:r>
                <a:rPr lang="fa-IR" dirty="0">
                  <a:solidFill>
                    <a:prstClr val="black"/>
                  </a:solidFill>
                  <a:latin typeface="Times New Roman" pitchFamily="18" charset="0"/>
                  <a:cs typeface="B Roya" panose="00000400000000000000" pitchFamily="2" charset="-78"/>
                </a:rPr>
                <a:t>اصطلاحا آن را قطب اقتصادی اصفهان می‌نامیم</a:t>
              </a:r>
              <a:endParaRPr lang="en-US" dirty="0">
                <a:solidFill>
                  <a:prstClr val="black"/>
                </a:solidFill>
                <a:latin typeface="Times New Roman" pitchFamily="18" charset="0"/>
              </a:endParaRPr>
            </a:p>
          </p:txBody>
        </p:sp>
      </p:grpSp>
    </p:spTree>
    <p:extLst>
      <p:ext uri="{BB962C8B-B14F-4D97-AF65-F5344CB8AC3E}">
        <p14:creationId xmlns:p14="http://schemas.microsoft.com/office/powerpoint/2010/main" val="3823730577"/>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31" name="Rectangle 24"/>
          <p:cNvSpPr>
            <a:spLocks noChangeArrowheads="1"/>
          </p:cNvSpPr>
          <p:nvPr/>
        </p:nvSpPr>
        <p:spPr bwMode="gray">
          <a:xfrm>
            <a:off x="1937227" y="4679567"/>
            <a:ext cx="3633788" cy="403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fontAlgn="base">
              <a:spcBef>
                <a:spcPct val="0"/>
              </a:spcBef>
              <a:spcAft>
                <a:spcPct val="0"/>
              </a:spcAft>
            </a:pPr>
            <a:r>
              <a:rPr lang="en-US" altLang="ko-KR" sz="2200" b="1" dirty="0">
                <a:solidFill>
                  <a:prstClr val="white"/>
                </a:solidFill>
                <a:latin typeface="Verdana" pitchFamily="34" charset="0"/>
                <a:ea typeface="굴림" pitchFamily="50" charset="-127"/>
              </a:rPr>
              <a:t>4. Conclusion</a:t>
            </a:r>
          </a:p>
        </p:txBody>
      </p:sp>
      <p:sp>
        <p:nvSpPr>
          <p:cNvPr id="2" name="TextBox 1"/>
          <p:cNvSpPr txBox="1"/>
          <p:nvPr/>
        </p:nvSpPr>
        <p:spPr>
          <a:xfrm>
            <a:off x="2751270" y="202454"/>
            <a:ext cx="837127" cy="400110"/>
          </a:xfrm>
          <a:prstGeom prst="rect">
            <a:avLst/>
          </a:prstGeom>
          <a:noFill/>
        </p:spPr>
        <p:txBody>
          <a:bodyPr wrap="square" rtlCol="0">
            <a:spAutoFit/>
          </a:bodyPr>
          <a:lstStyle/>
          <a:p>
            <a:pPr algn="l" rtl="0" eaLnBrk="0" fontAlgn="base" hangingPunct="0">
              <a:spcBef>
                <a:spcPct val="0"/>
              </a:spcBef>
              <a:spcAft>
                <a:spcPct val="0"/>
              </a:spcAft>
            </a:pPr>
            <a:r>
              <a:rPr lang="fa-IR" sz="2000" dirty="0">
                <a:solidFill>
                  <a:prstClr val="black"/>
                </a:solidFill>
                <a:latin typeface="Times New Roman" pitchFamily="18" charset="0"/>
                <a:cs typeface="B Titr" panose="00000700000000000000" pitchFamily="2" charset="-78"/>
              </a:rPr>
              <a:t>شناخت</a:t>
            </a:r>
            <a:endParaRPr lang="en-US" sz="2000" dirty="0">
              <a:solidFill>
                <a:prstClr val="black"/>
              </a:solidFill>
              <a:latin typeface="Times New Roman" pitchFamily="18" charset="0"/>
              <a:cs typeface="B Titr" panose="00000700000000000000" pitchFamily="2" charset="-78"/>
            </a:endParaRPr>
          </a:p>
        </p:txBody>
      </p:sp>
      <p:sp>
        <p:nvSpPr>
          <p:cNvPr id="21" name="TextBox 20"/>
          <p:cNvSpPr txBox="1"/>
          <p:nvPr/>
        </p:nvSpPr>
        <p:spPr>
          <a:xfrm>
            <a:off x="1603537" y="202454"/>
            <a:ext cx="837127" cy="400110"/>
          </a:xfrm>
          <a:prstGeom prst="rect">
            <a:avLst/>
          </a:prstGeom>
          <a:noFill/>
        </p:spPr>
        <p:txBody>
          <a:bodyPr wrap="square" rtlCol="0">
            <a:spAutoFit/>
          </a:bodyPr>
          <a:lstStyle/>
          <a:p>
            <a:pPr algn="l" rtl="0" eaLnBrk="0" fontAlgn="base" hangingPunct="0">
              <a:spcBef>
                <a:spcPct val="0"/>
              </a:spcBef>
              <a:spcAft>
                <a:spcPct val="0"/>
              </a:spcAft>
            </a:pPr>
            <a:r>
              <a:rPr lang="fa-IR" sz="2000" dirty="0">
                <a:solidFill>
                  <a:prstClr val="black"/>
                </a:solidFill>
                <a:latin typeface="Times New Roman" pitchFamily="18" charset="0"/>
                <a:cs typeface="B Titr" panose="00000700000000000000" pitchFamily="2" charset="-78"/>
              </a:rPr>
              <a:t>تحلیل</a:t>
            </a:r>
            <a:endParaRPr lang="en-US" sz="2000" dirty="0">
              <a:solidFill>
                <a:prstClr val="black"/>
              </a:solidFill>
              <a:latin typeface="Times New Roman" pitchFamily="18" charset="0"/>
              <a:cs typeface="B Titr" panose="00000700000000000000" pitchFamily="2" charset="-78"/>
            </a:endParaRPr>
          </a:p>
        </p:txBody>
      </p:sp>
      <p:sp>
        <p:nvSpPr>
          <p:cNvPr id="22" name="TextBox 21"/>
          <p:cNvSpPr txBox="1"/>
          <p:nvPr/>
        </p:nvSpPr>
        <p:spPr>
          <a:xfrm>
            <a:off x="368682" y="189575"/>
            <a:ext cx="837127" cy="400110"/>
          </a:xfrm>
          <a:prstGeom prst="rect">
            <a:avLst/>
          </a:prstGeom>
          <a:noFill/>
        </p:spPr>
        <p:txBody>
          <a:bodyPr wrap="square" rtlCol="0">
            <a:spAutoFit/>
          </a:bodyPr>
          <a:lstStyle/>
          <a:p>
            <a:pPr algn="l" rtl="0" eaLnBrk="0" fontAlgn="base" hangingPunct="0">
              <a:spcBef>
                <a:spcPct val="0"/>
              </a:spcBef>
              <a:spcAft>
                <a:spcPct val="0"/>
              </a:spcAft>
            </a:pPr>
            <a:r>
              <a:rPr lang="fa-IR" sz="2000" dirty="0">
                <a:solidFill>
                  <a:prstClr val="black"/>
                </a:solidFill>
                <a:latin typeface="Times New Roman" pitchFamily="18" charset="0"/>
                <a:cs typeface="B Titr" panose="00000700000000000000" pitchFamily="2" charset="-78"/>
              </a:rPr>
              <a:t>طرح</a:t>
            </a:r>
            <a:endParaRPr lang="en-US" sz="2000" dirty="0">
              <a:solidFill>
                <a:prstClr val="black"/>
              </a:solidFill>
              <a:latin typeface="Times New Roman" pitchFamily="18" charset="0"/>
              <a:cs typeface="B Titr" panose="00000700000000000000" pitchFamily="2" charset="-78"/>
            </a:endParaRPr>
          </a:p>
        </p:txBody>
      </p:sp>
      <p:sp>
        <p:nvSpPr>
          <p:cNvPr id="14" name="TextBox 13"/>
          <p:cNvSpPr txBox="1"/>
          <p:nvPr/>
        </p:nvSpPr>
        <p:spPr>
          <a:xfrm>
            <a:off x="3844274" y="160209"/>
            <a:ext cx="3902299" cy="461665"/>
          </a:xfrm>
          <a:prstGeom prst="rect">
            <a:avLst/>
          </a:prstGeom>
          <a:noFill/>
        </p:spPr>
        <p:txBody>
          <a:bodyPr wrap="square" rtlCol="0">
            <a:spAutoFit/>
          </a:bodyPr>
          <a:lstStyle/>
          <a:p>
            <a:pPr eaLnBrk="0" fontAlgn="base" hangingPunct="0">
              <a:spcBef>
                <a:spcPct val="0"/>
              </a:spcBef>
              <a:spcAft>
                <a:spcPct val="0"/>
              </a:spcAft>
            </a:pPr>
            <a:r>
              <a:rPr lang="fa-IR" sz="2400" dirty="0">
                <a:solidFill>
                  <a:prstClr val="white"/>
                </a:solidFill>
                <a:latin typeface="Times New Roman" pitchFamily="18" charset="0"/>
                <a:cs typeface="B Titr" panose="00000700000000000000" pitchFamily="2" charset="-78"/>
              </a:rPr>
              <a:t>حوزه نفوذ جلگه اصفهان</a:t>
            </a:r>
            <a:endParaRPr lang="en-US" sz="2400" dirty="0">
              <a:solidFill>
                <a:prstClr val="white"/>
              </a:solidFill>
              <a:latin typeface="Times New Roman" pitchFamily="18" charset="0"/>
              <a:cs typeface="B Titr" panose="00000700000000000000" pitchFamily="2" charset="-78"/>
            </a:endParaRPr>
          </a:p>
        </p:txBody>
      </p:sp>
      <p:sp>
        <p:nvSpPr>
          <p:cNvPr id="74" name="Rectangle 73"/>
          <p:cNvSpPr/>
          <p:nvPr/>
        </p:nvSpPr>
        <p:spPr>
          <a:xfrm>
            <a:off x="2440664" y="2683814"/>
            <a:ext cx="6033697" cy="369332"/>
          </a:xfrm>
          <a:prstGeom prst="rect">
            <a:avLst/>
          </a:prstGeom>
        </p:spPr>
        <p:txBody>
          <a:bodyPr wrap="square">
            <a:spAutoFit/>
          </a:bodyPr>
          <a:lstStyle/>
          <a:p>
            <a:pPr eaLnBrk="0" fontAlgn="base" hangingPunct="0">
              <a:spcBef>
                <a:spcPct val="0"/>
              </a:spcBef>
              <a:spcAft>
                <a:spcPct val="0"/>
              </a:spcAft>
            </a:pPr>
            <a:endParaRPr lang="fa-IR" dirty="0">
              <a:solidFill>
                <a:prstClr val="black"/>
              </a:solidFill>
              <a:latin typeface="Times New Roman" pitchFamily="18" charset="0"/>
              <a:cs typeface="B Roya" panose="00000400000000000000" pitchFamily="2" charset="-78"/>
            </a:endParaRPr>
          </a:p>
        </p:txBody>
      </p:sp>
      <p:grpSp>
        <p:nvGrpSpPr>
          <p:cNvPr id="9" name="Group 8"/>
          <p:cNvGrpSpPr/>
          <p:nvPr/>
        </p:nvGrpSpPr>
        <p:grpSpPr>
          <a:xfrm>
            <a:off x="2367222" y="4055680"/>
            <a:ext cx="4380225" cy="623887"/>
            <a:chOff x="4649272" y="3468432"/>
            <a:chExt cx="4380225" cy="623887"/>
          </a:xfrm>
        </p:grpSpPr>
        <p:grpSp>
          <p:nvGrpSpPr>
            <p:cNvPr id="85" name="Group 84"/>
            <p:cNvGrpSpPr/>
            <p:nvPr/>
          </p:nvGrpSpPr>
          <p:grpSpPr>
            <a:xfrm>
              <a:off x="4649272" y="3468432"/>
              <a:ext cx="4380225" cy="623887"/>
              <a:chOff x="4610637" y="1414028"/>
              <a:chExt cx="4453717" cy="623887"/>
            </a:xfrm>
          </p:grpSpPr>
          <p:grpSp>
            <p:nvGrpSpPr>
              <p:cNvPr id="86" name="Group 85"/>
              <p:cNvGrpSpPr/>
              <p:nvPr/>
            </p:nvGrpSpPr>
            <p:grpSpPr>
              <a:xfrm>
                <a:off x="4610637" y="1414028"/>
                <a:ext cx="4453717" cy="623887"/>
                <a:chOff x="2263820" y="1229525"/>
                <a:chExt cx="1589164" cy="623887"/>
              </a:xfrm>
            </p:grpSpPr>
            <p:grpSp>
              <p:nvGrpSpPr>
                <p:cNvPr id="88" name="Group 31"/>
                <p:cNvGrpSpPr>
                  <a:grpSpLocks/>
                </p:cNvGrpSpPr>
                <p:nvPr/>
              </p:nvGrpSpPr>
              <p:grpSpPr bwMode="auto">
                <a:xfrm>
                  <a:off x="2380441" y="1229525"/>
                  <a:ext cx="1459335" cy="623887"/>
                  <a:chOff x="880" y="1279"/>
                  <a:chExt cx="2930" cy="393"/>
                </a:xfrm>
              </p:grpSpPr>
              <p:sp>
                <p:nvSpPr>
                  <p:cNvPr id="90" name="AutoShape 6"/>
                  <p:cNvSpPr>
                    <a:spLocks noChangeArrowheads="1"/>
                  </p:cNvSpPr>
                  <p:nvPr/>
                </p:nvSpPr>
                <p:spPr bwMode="gray">
                  <a:xfrm>
                    <a:off x="880" y="1295"/>
                    <a:ext cx="2928" cy="377"/>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sp>
                <p:nvSpPr>
                  <p:cNvPr id="91" name="AutoShape 7"/>
                  <p:cNvSpPr>
                    <a:spLocks noChangeArrowheads="1"/>
                  </p:cNvSpPr>
                  <p:nvPr/>
                </p:nvSpPr>
                <p:spPr bwMode="gray">
                  <a:xfrm>
                    <a:off x="880" y="1279"/>
                    <a:ext cx="2930" cy="381"/>
                  </a:xfrm>
                  <a:prstGeom prst="roundRect">
                    <a:avLst>
                      <a:gd name="adj" fmla="val 50000"/>
                    </a:avLst>
                  </a:prstGeom>
                  <a:gradFill rotWithShape="1">
                    <a:gsLst>
                      <a:gs pos="0">
                        <a:schemeClr val="bg2"/>
                      </a:gs>
                      <a:gs pos="100000">
                        <a:schemeClr val="bg2">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grpSp>
            <p:sp>
              <p:nvSpPr>
                <p:cNvPr id="89" name="TextBox 88"/>
                <p:cNvSpPr txBox="1"/>
                <p:nvPr/>
              </p:nvSpPr>
              <p:spPr>
                <a:xfrm>
                  <a:off x="2263820" y="1326004"/>
                  <a:ext cx="1589164" cy="369332"/>
                </a:xfrm>
                <a:prstGeom prst="rect">
                  <a:avLst/>
                </a:prstGeom>
                <a:noFill/>
              </p:spPr>
              <p:txBody>
                <a:bodyPr wrap="square" rtlCol="0">
                  <a:spAutoFit/>
                </a:bodyPr>
                <a:lstStyle/>
                <a:p>
                  <a:pPr eaLnBrk="0" fontAlgn="base" hangingPunct="0">
                    <a:spcBef>
                      <a:spcPct val="0"/>
                    </a:spcBef>
                    <a:spcAft>
                      <a:spcPct val="0"/>
                    </a:spcAft>
                  </a:pPr>
                  <a:endParaRPr lang="en-US" dirty="0">
                    <a:solidFill>
                      <a:prstClr val="black"/>
                    </a:solidFill>
                    <a:latin typeface="Times New Roman" pitchFamily="18" charset="0"/>
                    <a:cs typeface="B Roya" panose="00000400000000000000" pitchFamily="2" charset="-78"/>
                  </a:endParaRPr>
                </a:p>
              </p:txBody>
            </p:sp>
          </p:grpSp>
          <p:sp>
            <p:nvSpPr>
              <p:cNvPr id="87" name="Rectangle 86"/>
              <p:cNvSpPr/>
              <p:nvPr/>
            </p:nvSpPr>
            <p:spPr>
              <a:xfrm>
                <a:off x="8779054" y="1519210"/>
                <a:ext cx="99956" cy="369332"/>
              </a:xfrm>
              <a:prstGeom prst="rect">
                <a:avLst/>
              </a:prstGeom>
            </p:spPr>
            <p:txBody>
              <a:bodyPr wrap="none">
                <a:spAutoFit/>
              </a:bodyPr>
              <a:lstStyle/>
              <a:p>
                <a:pPr eaLnBrk="0" fontAlgn="base" hangingPunct="0">
                  <a:spcBef>
                    <a:spcPct val="0"/>
                  </a:spcBef>
                  <a:spcAft>
                    <a:spcPct val="0"/>
                  </a:spcAft>
                </a:pPr>
                <a:endParaRPr lang="fa-IR" dirty="0">
                  <a:solidFill>
                    <a:prstClr val="black"/>
                  </a:solidFill>
                  <a:latin typeface="Times New Roman" pitchFamily="18" charset="0"/>
                  <a:cs typeface="B Roya" panose="00000400000000000000" pitchFamily="2" charset="-78"/>
                </a:endParaRPr>
              </a:p>
            </p:txBody>
          </p:sp>
        </p:grpSp>
        <p:sp>
          <p:nvSpPr>
            <p:cNvPr id="8" name="Rectangle 7"/>
            <p:cNvSpPr/>
            <p:nvPr/>
          </p:nvSpPr>
          <p:spPr>
            <a:xfrm>
              <a:off x="5631555" y="3573614"/>
              <a:ext cx="2872902" cy="369332"/>
            </a:xfrm>
            <a:prstGeom prst="rect">
              <a:avLst/>
            </a:prstGeom>
          </p:spPr>
          <p:txBody>
            <a:bodyPr wrap="none">
              <a:spAutoFit/>
            </a:bodyPr>
            <a:lstStyle/>
            <a:p>
              <a:pPr algn="ctr" eaLnBrk="0" fontAlgn="base" hangingPunct="0">
                <a:spcBef>
                  <a:spcPct val="0"/>
                </a:spcBef>
                <a:spcAft>
                  <a:spcPct val="0"/>
                </a:spcAft>
              </a:pPr>
              <a:r>
                <a:rPr lang="fa-IR" dirty="0">
                  <a:solidFill>
                    <a:prstClr val="black"/>
                  </a:solidFill>
                  <a:latin typeface="Times New Roman" pitchFamily="18" charset="0"/>
                  <a:cs typeface="B Roya" panose="00000400000000000000" pitchFamily="2" charset="-78"/>
                </a:rPr>
                <a:t>اصطلاحا آن را </a:t>
              </a:r>
              <a:r>
                <a:rPr lang="fa-IR" dirty="0">
                  <a:solidFill>
                    <a:prstClr val="black"/>
                  </a:solidFill>
                  <a:latin typeface="Times New Roman" pitchFamily="18" charset="0"/>
                  <a:cs typeface="B Roya" panose="00000400000000000000" pitchFamily="2" charset="-78"/>
                </a:rPr>
                <a:t>جلگه اصفهان </a:t>
              </a:r>
              <a:r>
                <a:rPr lang="fa-IR" dirty="0">
                  <a:solidFill>
                    <a:prstClr val="black"/>
                  </a:solidFill>
                  <a:latin typeface="Times New Roman" pitchFamily="18" charset="0"/>
                  <a:cs typeface="B Roya" panose="00000400000000000000" pitchFamily="2" charset="-78"/>
                </a:rPr>
                <a:t>می‌نامیم</a:t>
              </a:r>
              <a:endParaRPr lang="en-US" dirty="0">
                <a:solidFill>
                  <a:prstClr val="black"/>
                </a:solidFill>
                <a:latin typeface="Times New Roman" pitchFamily="18" charset="0"/>
              </a:endParaRPr>
            </a:p>
          </p:txBody>
        </p:sp>
      </p:grpSp>
      <p:grpSp>
        <p:nvGrpSpPr>
          <p:cNvPr id="16" name="Group 15"/>
          <p:cNvGrpSpPr/>
          <p:nvPr/>
        </p:nvGrpSpPr>
        <p:grpSpPr>
          <a:xfrm>
            <a:off x="-476519" y="1917826"/>
            <a:ext cx="9620519" cy="738664"/>
            <a:chOff x="-476519" y="1636114"/>
            <a:chExt cx="9620519" cy="738664"/>
          </a:xfrm>
        </p:grpSpPr>
        <p:grpSp>
          <p:nvGrpSpPr>
            <p:cNvPr id="11" name="Group 10"/>
            <p:cNvGrpSpPr/>
            <p:nvPr/>
          </p:nvGrpSpPr>
          <p:grpSpPr>
            <a:xfrm>
              <a:off x="-476519" y="1661794"/>
              <a:ext cx="9620519" cy="696513"/>
              <a:chOff x="-360608" y="1296996"/>
              <a:chExt cx="9390106" cy="623887"/>
            </a:xfrm>
          </p:grpSpPr>
          <p:grpSp>
            <p:nvGrpSpPr>
              <p:cNvPr id="69" name="Group 68"/>
              <p:cNvGrpSpPr/>
              <p:nvPr/>
            </p:nvGrpSpPr>
            <p:grpSpPr>
              <a:xfrm>
                <a:off x="-360608" y="1296996"/>
                <a:ext cx="9390106" cy="623887"/>
                <a:chOff x="4610637" y="1414028"/>
                <a:chExt cx="4453717" cy="623887"/>
              </a:xfrm>
            </p:grpSpPr>
            <p:grpSp>
              <p:nvGrpSpPr>
                <p:cNvPr id="71" name="Group 70"/>
                <p:cNvGrpSpPr/>
                <p:nvPr/>
              </p:nvGrpSpPr>
              <p:grpSpPr>
                <a:xfrm>
                  <a:off x="4610637" y="1414028"/>
                  <a:ext cx="4453717" cy="623887"/>
                  <a:chOff x="2263820" y="1229525"/>
                  <a:chExt cx="1589164" cy="623887"/>
                </a:xfrm>
              </p:grpSpPr>
              <p:grpSp>
                <p:nvGrpSpPr>
                  <p:cNvPr id="76" name="Group 31"/>
                  <p:cNvGrpSpPr>
                    <a:grpSpLocks/>
                  </p:cNvGrpSpPr>
                  <p:nvPr/>
                </p:nvGrpSpPr>
                <p:grpSpPr bwMode="auto">
                  <a:xfrm>
                    <a:off x="2380441" y="1229525"/>
                    <a:ext cx="1459335" cy="623887"/>
                    <a:chOff x="880" y="1279"/>
                    <a:chExt cx="2930" cy="393"/>
                  </a:xfrm>
                </p:grpSpPr>
                <p:sp>
                  <p:nvSpPr>
                    <p:cNvPr id="78" name="AutoShape 6"/>
                    <p:cNvSpPr>
                      <a:spLocks noChangeArrowheads="1"/>
                    </p:cNvSpPr>
                    <p:nvPr/>
                  </p:nvSpPr>
                  <p:spPr bwMode="gray">
                    <a:xfrm>
                      <a:off x="880" y="1295"/>
                      <a:ext cx="2928" cy="377"/>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sp>
                  <p:nvSpPr>
                    <p:cNvPr id="79" name="AutoShape 7"/>
                    <p:cNvSpPr>
                      <a:spLocks noChangeArrowheads="1"/>
                    </p:cNvSpPr>
                    <p:nvPr/>
                  </p:nvSpPr>
                  <p:spPr bwMode="gray">
                    <a:xfrm>
                      <a:off x="880" y="1279"/>
                      <a:ext cx="2930" cy="381"/>
                    </a:xfrm>
                    <a:prstGeom prst="roundRect">
                      <a:avLst>
                        <a:gd name="adj" fmla="val 50000"/>
                      </a:avLst>
                    </a:prstGeom>
                    <a:gradFill rotWithShape="1">
                      <a:gsLst>
                        <a:gs pos="0">
                          <a:schemeClr val="bg2"/>
                        </a:gs>
                        <a:gs pos="100000">
                          <a:schemeClr val="bg2">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grpSp>
              <p:sp>
                <p:nvSpPr>
                  <p:cNvPr id="77" name="TextBox 76"/>
                  <p:cNvSpPr txBox="1"/>
                  <p:nvPr/>
                </p:nvSpPr>
                <p:spPr>
                  <a:xfrm>
                    <a:off x="2263820" y="1326004"/>
                    <a:ext cx="1589164" cy="369332"/>
                  </a:xfrm>
                  <a:prstGeom prst="rect">
                    <a:avLst/>
                  </a:prstGeom>
                  <a:noFill/>
                </p:spPr>
                <p:txBody>
                  <a:bodyPr wrap="square" rtlCol="0">
                    <a:spAutoFit/>
                  </a:bodyPr>
                  <a:lstStyle/>
                  <a:p>
                    <a:pPr eaLnBrk="0" fontAlgn="base" hangingPunct="0">
                      <a:spcBef>
                        <a:spcPct val="0"/>
                      </a:spcBef>
                      <a:spcAft>
                        <a:spcPct val="0"/>
                      </a:spcAft>
                    </a:pPr>
                    <a:endParaRPr lang="en-US" dirty="0">
                      <a:solidFill>
                        <a:prstClr val="black"/>
                      </a:solidFill>
                      <a:latin typeface="Times New Roman" pitchFamily="18" charset="0"/>
                      <a:cs typeface="B Roya" panose="00000400000000000000" pitchFamily="2" charset="-78"/>
                    </a:endParaRPr>
                  </a:p>
                </p:txBody>
              </p:sp>
            </p:grpSp>
            <p:sp>
              <p:nvSpPr>
                <p:cNvPr id="75" name="Rectangle 74"/>
                <p:cNvSpPr/>
                <p:nvPr/>
              </p:nvSpPr>
              <p:spPr>
                <a:xfrm>
                  <a:off x="8779054" y="1519210"/>
                  <a:ext cx="99956" cy="369332"/>
                </a:xfrm>
                <a:prstGeom prst="rect">
                  <a:avLst/>
                </a:prstGeom>
              </p:spPr>
              <p:txBody>
                <a:bodyPr wrap="none">
                  <a:spAutoFit/>
                </a:bodyPr>
                <a:lstStyle/>
                <a:p>
                  <a:pPr eaLnBrk="0" fontAlgn="base" hangingPunct="0">
                    <a:spcBef>
                      <a:spcPct val="0"/>
                    </a:spcBef>
                    <a:spcAft>
                      <a:spcPct val="0"/>
                    </a:spcAft>
                  </a:pPr>
                  <a:endParaRPr lang="fa-IR" dirty="0">
                    <a:solidFill>
                      <a:prstClr val="black"/>
                    </a:solidFill>
                    <a:latin typeface="Times New Roman" pitchFamily="18" charset="0"/>
                    <a:cs typeface="B Roya" panose="00000400000000000000" pitchFamily="2" charset="-78"/>
                  </a:endParaRPr>
                </a:p>
              </p:txBody>
            </p:sp>
          </p:grpSp>
          <p:sp>
            <p:nvSpPr>
              <p:cNvPr id="5" name="Rectangle 4"/>
              <p:cNvSpPr/>
              <p:nvPr/>
            </p:nvSpPr>
            <p:spPr>
              <a:xfrm>
                <a:off x="265047" y="1402178"/>
                <a:ext cx="8575275" cy="369332"/>
              </a:xfrm>
              <a:prstGeom prst="rect">
                <a:avLst/>
              </a:prstGeom>
            </p:spPr>
            <p:txBody>
              <a:bodyPr wrap="square">
                <a:spAutoFit/>
              </a:bodyPr>
              <a:lstStyle/>
              <a:p>
                <a:pPr eaLnBrk="0" fontAlgn="base" hangingPunct="0">
                  <a:spcBef>
                    <a:spcPct val="0"/>
                  </a:spcBef>
                  <a:spcAft>
                    <a:spcPct val="0"/>
                  </a:spcAft>
                </a:pPr>
                <a:endParaRPr lang="en-US" dirty="0">
                  <a:solidFill>
                    <a:prstClr val="black"/>
                  </a:solidFill>
                  <a:latin typeface="Times New Roman" pitchFamily="18" charset="0"/>
                  <a:cs typeface="B Roya" panose="00000400000000000000" pitchFamily="2" charset="-78"/>
                </a:endParaRPr>
              </a:p>
            </p:txBody>
          </p:sp>
        </p:grpSp>
        <p:sp>
          <p:nvSpPr>
            <p:cNvPr id="12" name="Rectangle 11"/>
            <p:cNvSpPr/>
            <p:nvPr/>
          </p:nvSpPr>
          <p:spPr>
            <a:xfrm>
              <a:off x="223455" y="1636114"/>
              <a:ext cx="8748686" cy="738664"/>
            </a:xfrm>
            <a:prstGeom prst="rect">
              <a:avLst/>
            </a:prstGeom>
          </p:spPr>
          <p:txBody>
            <a:bodyPr wrap="square">
              <a:spAutoFit/>
            </a:bodyPr>
            <a:lstStyle/>
            <a:p>
              <a:pPr eaLnBrk="0" fontAlgn="base" hangingPunct="0">
                <a:spcBef>
                  <a:spcPct val="0"/>
                </a:spcBef>
                <a:spcAft>
                  <a:spcPct val="0"/>
                </a:spcAft>
              </a:pP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با کنار گذاشتن برخی شهرها مانند کاشان،شهرکرد، شهرضا و... که هریک از استقلال نسبی به عنوان یک قطب اقتصادی برخوردار هستند، حوزه نفوذ دیگر اصفهان بدست می آید </a:t>
              </a:r>
              <a:endParaRPr lang="en-US" sz="2400" dirty="0">
                <a:solidFill>
                  <a:prstClr val="black"/>
                </a:solidFill>
                <a:latin typeface="Times New Roman" pitchFamily="18" charset="0"/>
                <a:cs typeface="B Roya" panose="00000400000000000000" pitchFamily="2" charset="-78"/>
              </a:endParaRPr>
            </a:p>
          </p:txBody>
        </p:sp>
      </p:grpSp>
      <p:grpSp>
        <p:nvGrpSpPr>
          <p:cNvPr id="15" name="Group 14"/>
          <p:cNvGrpSpPr/>
          <p:nvPr/>
        </p:nvGrpSpPr>
        <p:grpSpPr>
          <a:xfrm>
            <a:off x="409113" y="2970901"/>
            <a:ext cx="8511788" cy="710892"/>
            <a:chOff x="401739" y="2868957"/>
            <a:chExt cx="8511788" cy="710892"/>
          </a:xfrm>
        </p:grpSpPr>
        <p:grpSp>
          <p:nvGrpSpPr>
            <p:cNvPr id="10" name="Group 9"/>
            <p:cNvGrpSpPr/>
            <p:nvPr/>
          </p:nvGrpSpPr>
          <p:grpSpPr>
            <a:xfrm>
              <a:off x="401739" y="2868957"/>
              <a:ext cx="8484016" cy="710892"/>
              <a:chOff x="481936" y="2493184"/>
              <a:chExt cx="8484016" cy="710892"/>
            </a:xfrm>
          </p:grpSpPr>
          <p:grpSp>
            <p:nvGrpSpPr>
              <p:cNvPr id="80" name="Group 79"/>
              <p:cNvGrpSpPr/>
              <p:nvPr/>
            </p:nvGrpSpPr>
            <p:grpSpPr>
              <a:xfrm>
                <a:off x="481936" y="2493184"/>
                <a:ext cx="8484016" cy="710892"/>
                <a:chOff x="274129" y="4229525"/>
                <a:chExt cx="6563366" cy="718349"/>
              </a:xfrm>
            </p:grpSpPr>
            <p:grpSp>
              <p:nvGrpSpPr>
                <p:cNvPr id="81" name="Group 33"/>
                <p:cNvGrpSpPr>
                  <a:grpSpLocks/>
                </p:cNvGrpSpPr>
                <p:nvPr/>
              </p:nvGrpSpPr>
              <p:grpSpPr bwMode="auto">
                <a:xfrm>
                  <a:off x="274129" y="4229525"/>
                  <a:ext cx="6563366" cy="718349"/>
                  <a:chOff x="888" y="2879"/>
                  <a:chExt cx="2930" cy="393"/>
                </a:xfrm>
              </p:grpSpPr>
              <p:sp>
                <p:nvSpPr>
                  <p:cNvPr id="83" name="AutoShape 18"/>
                  <p:cNvSpPr>
                    <a:spLocks noChangeArrowheads="1"/>
                  </p:cNvSpPr>
                  <p:nvPr/>
                </p:nvSpPr>
                <p:spPr bwMode="gray">
                  <a:xfrm>
                    <a:off x="888" y="2895"/>
                    <a:ext cx="2928" cy="377"/>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sp>
                <p:nvSpPr>
                  <p:cNvPr id="84" name="AutoShape 19"/>
                  <p:cNvSpPr>
                    <a:spLocks noChangeArrowheads="1"/>
                  </p:cNvSpPr>
                  <p:nvPr/>
                </p:nvSpPr>
                <p:spPr bwMode="gray">
                  <a:xfrm>
                    <a:off x="888" y="2879"/>
                    <a:ext cx="2930" cy="381"/>
                  </a:xfrm>
                  <a:prstGeom prst="roundRect">
                    <a:avLst>
                      <a:gd name="adj" fmla="val 50000"/>
                    </a:avLst>
                  </a:prstGeom>
                  <a:gradFill rotWithShape="1">
                    <a:gsLst>
                      <a:gs pos="0">
                        <a:schemeClr val="folHlink"/>
                      </a:gs>
                      <a:gs pos="100000">
                        <a:schemeClr val="folHlink">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grpSp>
            <p:sp>
              <p:nvSpPr>
                <p:cNvPr id="82" name="TextBox 81"/>
                <p:cNvSpPr txBox="1"/>
                <p:nvPr/>
              </p:nvSpPr>
              <p:spPr>
                <a:xfrm>
                  <a:off x="487231" y="4376847"/>
                  <a:ext cx="6345784" cy="380090"/>
                </a:xfrm>
                <a:prstGeom prst="rect">
                  <a:avLst/>
                </a:prstGeom>
                <a:noFill/>
              </p:spPr>
              <p:txBody>
                <a:bodyPr wrap="square" rtlCol="0">
                  <a:spAutoFit/>
                </a:bodyPr>
                <a:lstStyle/>
                <a:p>
                  <a:pPr eaLnBrk="0" fontAlgn="base" hangingPunct="0">
                    <a:spcBef>
                      <a:spcPct val="0"/>
                    </a:spcBef>
                    <a:spcAft>
                      <a:spcPct val="0"/>
                    </a:spcAft>
                  </a:pPr>
                  <a:endParaRPr lang="en-US" dirty="0">
                    <a:solidFill>
                      <a:prstClr val="black"/>
                    </a:solidFill>
                    <a:latin typeface="Times New Roman" pitchFamily="18" charset="0"/>
                    <a:cs typeface="B Roya" panose="00000400000000000000" pitchFamily="2" charset="-78"/>
                  </a:endParaRPr>
                </a:p>
              </p:txBody>
            </p:sp>
          </p:grpSp>
          <p:sp>
            <p:nvSpPr>
              <p:cNvPr id="7" name="Rectangle 6"/>
              <p:cNvSpPr/>
              <p:nvPr/>
            </p:nvSpPr>
            <p:spPr>
              <a:xfrm>
                <a:off x="522227" y="2520535"/>
                <a:ext cx="8229599" cy="369332"/>
              </a:xfrm>
              <a:prstGeom prst="rect">
                <a:avLst/>
              </a:prstGeom>
            </p:spPr>
            <p:txBody>
              <a:bodyPr wrap="square">
                <a:spAutoFit/>
              </a:bodyPr>
              <a:lstStyle/>
              <a:p>
                <a:pPr eaLnBrk="0" fontAlgn="base" hangingPunct="0">
                  <a:spcBef>
                    <a:spcPct val="0"/>
                  </a:spcBef>
                  <a:spcAft>
                    <a:spcPct val="0"/>
                  </a:spcAft>
                </a:pPr>
                <a:endParaRPr lang="en-US" dirty="0">
                  <a:solidFill>
                    <a:prstClr val="black"/>
                  </a:solidFill>
                  <a:latin typeface="Times New Roman" pitchFamily="18" charset="0"/>
                </a:endParaRPr>
              </a:p>
            </p:txBody>
          </p:sp>
        </p:grpSp>
        <p:sp>
          <p:nvSpPr>
            <p:cNvPr id="13" name="Rectangle 12"/>
            <p:cNvSpPr/>
            <p:nvPr/>
          </p:nvSpPr>
          <p:spPr>
            <a:xfrm>
              <a:off x="643637" y="2881786"/>
              <a:ext cx="8269890" cy="685059"/>
            </a:xfrm>
            <a:prstGeom prst="rect">
              <a:avLst/>
            </a:prstGeom>
          </p:spPr>
          <p:txBody>
            <a:bodyPr wrap="square">
              <a:spAutoFit/>
            </a:bodyPr>
            <a:lstStyle/>
            <a:p>
              <a:pPr eaLnBrk="0" fontAlgn="base" hangingPunct="0">
                <a:lnSpc>
                  <a:spcPct val="107000"/>
                </a:lnSpc>
                <a:spcAft>
                  <a:spcPts val="800"/>
                </a:spcAft>
                <a:tabLst>
                  <a:tab pos="4084955" algn="l"/>
                </a:tabLst>
              </a:pP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 شامل شش شهرستان اصفهان، نجف آباد، خمینی شهر، لنجان، فلاورجان و شهرضا خواهد بود و مساحتی برابر 30850 کیلومتر مربع را در بر می‌گیرد</a:t>
              </a:r>
              <a:r>
                <a:rPr lang="fa-IR" sz="1400" dirty="0">
                  <a:solidFill>
                    <a:prstClr val="black"/>
                  </a:solidFill>
                  <a:latin typeface="Calibri" panose="020F0502020204030204" pitchFamily="34" charset="0"/>
                  <a:ea typeface="Calibri" panose="020F0502020204030204" pitchFamily="34" charset="0"/>
                  <a:cs typeface="B Nazanin" panose="00000400000000000000" pitchFamily="2" charset="-78"/>
                </a:rPr>
                <a:t>.</a:t>
              </a:r>
              <a:endParaRPr lang="en-US" sz="1100" dirty="0">
                <a:solidFill>
                  <a:prstClr val="black"/>
                </a:solidFill>
                <a:latin typeface="Calibri" panose="020F0502020204030204" pitchFamily="34" charset="0"/>
                <a:ea typeface="Calibri" panose="020F0502020204030204" pitchFamily="34" charset="0"/>
                <a:cs typeface="Arial" panose="020B0604020202020204" pitchFamily="34" charset="0"/>
              </a:endParaRPr>
            </a:p>
          </p:txBody>
        </p:sp>
      </p:grpSp>
    </p:spTree>
    <p:extLst>
      <p:ext uri="{BB962C8B-B14F-4D97-AF65-F5344CB8AC3E}">
        <p14:creationId xmlns:p14="http://schemas.microsoft.com/office/powerpoint/2010/main" val="1061705223"/>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5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31" name="Rectangle 24"/>
          <p:cNvSpPr>
            <a:spLocks noChangeArrowheads="1"/>
          </p:cNvSpPr>
          <p:nvPr/>
        </p:nvSpPr>
        <p:spPr bwMode="gray">
          <a:xfrm>
            <a:off x="1937227" y="4679567"/>
            <a:ext cx="3633788" cy="403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fontAlgn="base">
              <a:spcBef>
                <a:spcPct val="0"/>
              </a:spcBef>
              <a:spcAft>
                <a:spcPct val="0"/>
              </a:spcAft>
            </a:pPr>
            <a:r>
              <a:rPr lang="en-US" altLang="ko-KR" sz="2200" b="1" smtClean="0">
                <a:solidFill>
                  <a:prstClr val="white"/>
                </a:solidFill>
                <a:latin typeface="Verdana" pitchFamily="34" charset="0"/>
                <a:ea typeface="굴림" pitchFamily="50" charset="-127"/>
              </a:rPr>
              <a:t>4. Conclusion</a:t>
            </a:r>
            <a:endParaRPr lang="en-US" altLang="ko-KR" sz="2200" b="1" dirty="0">
              <a:solidFill>
                <a:prstClr val="white"/>
              </a:solidFill>
              <a:latin typeface="Verdana" pitchFamily="34" charset="0"/>
              <a:ea typeface="굴림" pitchFamily="50" charset="-127"/>
            </a:endParaRPr>
          </a:p>
        </p:txBody>
      </p:sp>
      <p:sp>
        <p:nvSpPr>
          <p:cNvPr id="2" name="TextBox 1"/>
          <p:cNvSpPr txBox="1"/>
          <p:nvPr/>
        </p:nvSpPr>
        <p:spPr>
          <a:xfrm>
            <a:off x="2751270" y="202454"/>
            <a:ext cx="837127" cy="400110"/>
          </a:xfrm>
          <a:prstGeom prst="rect">
            <a:avLst/>
          </a:prstGeom>
          <a:noFill/>
        </p:spPr>
        <p:txBody>
          <a:bodyPr wrap="square" rtlCol="0">
            <a:spAutoFit/>
          </a:bodyPr>
          <a:lstStyle/>
          <a:p>
            <a:pPr algn="l" rtl="0" eaLnBrk="0" fontAlgn="base" hangingPunct="0">
              <a:spcBef>
                <a:spcPct val="0"/>
              </a:spcBef>
              <a:spcAft>
                <a:spcPct val="0"/>
              </a:spcAft>
            </a:pPr>
            <a:r>
              <a:rPr lang="fa-IR" sz="2000" dirty="0">
                <a:solidFill>
                  <a:prstClr val="black"/>
                </a:solidFill>
                <a:latin typeface="Times New Roman" pitchFamily="18" charset="0"/>
                <a:cs typeface="B Titr" panose="00000700000000000000" pitchFamily="2" charset="-78"/>
              </a:rPr>
              <a:t>شناخت</a:t>
            </a:r>
            <a:endParaRPr lang="en-US" sz="2000" dirty="0">
              <a:solidFill>
                <a:prstClr val="black"/>
              </a:solidFill>
              <a:latin typeface="Times New Roman" pitchFamily="18" charset="0"/>
              <a:cs typeface="B Titr" panose="00000700000000000000" pitchFamily="2" charset="-78"/>
            </a:endParaRPr>
          </a:p>
        </p:txBody>
      </p:sp>
      <p:sp>
        <p:nvSpPr>
          <p:cNvPr id="21" name="TextBox 20"/>
          <p:cNvSpPr txBox="1"/>
          <p:nvPr/>
        </p:nvSpPr>
        <p:spPr>
          <a:xfrm>
            <a:off x="1603537" y="202454"/>
            <a:ext cx="837127" cy="400110"/>
          </a:xfrm>
          <a:prstGeom prst="rect">
            <a:avLst/>
          </a:prstGeom>
          <a:noFill/>
        </p:spPr>
        <p:txBody>
          <a:bodyPr wrap="square" rtlCol="0">
            <a:spAutoFit/>
          </a:bodyPr>
          <a:lstStyle/>
          <a:p>
            <a:pPr algn="l" rtl="0" eaLnBrk="0" fontAlgn="base" hangingPunct="0">
              <a:spcBef>
                <a:spcPct val="0"/>
              </a:spcBef>
              <a:spcAft>
                <a:spcPct val="0"/>
              </a:spcAft>
            </a:pPr>
            <a:r>
              <a:rPr lang="fa-IR" sz="2000" dirty="0">
                <a:solidFill>
                  <a:prstClr val="black"/>
                </a:solidFill>
                <a:latin typeface="Times New Roman" pitchFamily="18" charset="0"/>
                <a:cs typeface="B Titr" panose="00000700000000000000" pitchFamily="2" charset="-78"/>
              </a:rPr>
              <a:t>تحلیل</a:t>
            </a:r>
            <a:endParaRPr lang="en-US" sz="2000" dirty="0">
              <a:solidFill>
                <a:prstClr val="black"/>
              </a:solidFill>
              <a:latin typeface="Times New Roman" pitchFamily="18" charset="0"/>
              <a:cs typeface="B Titr" panose="00000700000000000000" pitchFamily="2" charset="-78"/>
            </a:endParaRPr>
          </a:p>
        </p:txBody>
      </p:sp>
      <p:sp>
        <p:nvSpPr>
          <p:cNvPr id="22" name="TextBox 21"/>
          <p:cNvSpPr txBox="1"/>
          <p:nvPr/>
        </p:nvSpPr>
        <p:spPr>
          <a:xfrm>
            <a:off x="368682" y="189575"/>
            <a:ext cx="837127" cy="400110"/>
          </a:xfrm>
          <a:prstGeom prst="rect">
            <a:avLst/>
          </a:prstGeom>
          <a:noFill/>
        </p:spPr>
        <p:txBody>
          <a:bodyPr wrap="square" rtlCol="0">
            <a:spAutoFit/>
          </a:bodyPr>
          <a:lstStyle/>
          <a:p>
            <a:pPr algn="l" rtl="0" eaLnBrk="0" fontAlgn="base" hangingPunct="0">
              <a:spcBef>
                <a:spcPct val="0"/>
              </a:spcBef>
              <a:spcAft>
                <a:spcPct val="0"/>
              </a:spcAft>
            </a:pPr>
            <a:r>
              <a:rPr lang="fa-IR" sz="2000" dirty="0">
                <a:solidFill>
                  <a:prstClr val="black"/>
                </a:solidFill>
                <a:latin typeface="Times New Roman" pitchFamily="18" charset="0"/>
                <a:cs typeface="B Titr" panose="00000700000000000000" pitchFamily="2" charset="-78"/>
              </a:rPr>
              <a:t>طرح</a:t>
            </a:r>
            <a:endParaRPr lang="en-US" sz="2000" dirty="0">
              <a:solidFill>
                <a:prstClr val="black"/>
              </a:solidFill>
              <a:latin typeface="Times New Roman" pitchFamily="18" charset="0"/>
              <a:cs typeface="B Titr" panose="00000700000000000000" pitchFamily="2" charset="-78"/>
            </a:endParaRPr>
          </a:p>
        </p:txBody>
      </p:sp>
      <p:sp>
        <p:nvSpPr>
          <p:cNvPr id="74" name="Rectangle 73"/>
          <p:cNvSpPr/>
          <p:nvPr/>
        </p:nvSpPr>
        <p:spPr>
          <a:xfrm>
            <a:off x="2440664" y="2683814"/>
            <a:ext cx="6033697" cy="369332"/>
          </a:xfrm>
          <a:prstGeom prst="rect">
            <a:avLst/>
          </a:prstGeom>
        </p:spPr>
        <p:txBody>
          <a:bodyPr wrap="square">
            <a:spAutoFit/>
          </a:bodyPr>
          <a:lstStyle/>
          <a:p>
            <a:pPr eaLnBrk="0" fontAlgn="base" hangingPunct="0">
              <a:spcBef>
                <a:spcPct val="0"/>
              </a:spcBef>
              <a:spcAft>
                <a:spcPct val="0"/>
              </a:spcAft>
            </a:pPr>
            <a:endParaRPr lang="fa-IR" dirty="0">
              <a:solidFill>
                <a:prstClr val="black"/>
              </a:solidFill>
              <a:latin typeface="Times New Roman" pitchFamily="18" charset="0"/>
              <a:cs typeface="B Roya" panose="00000400000000000000" pitchFamily="2" charset="-78"/>
            </a:endParaRPr>
          </a:p>
        </p:txBody>
      </p:sp>
      <p:grpSp>
        <p:nvGrpSpPr>
          <p:cNvPr id="9" name="Group 8"/>
          <p:cNvGrpSpPr/>
          <p:nvPr/>
        </p:nvGrpSpPr>
        <p:grpSpPr>
          <a:xfrm>
            <a:off x="4687326" y="3754878"/>
            <a:ext cx="4380225" cy="623887"/>
            <a:chOff x="4649272" y="3468432"/>
            <a:chExt cx="4380225" cy="623887"/>
          </a:xfrm>
        </p:grpSpPr>
        <p:grpSp>
          <p:nvGrpSpPr>
            <p:cNvPr id="85" name="Group 84"/>
            <p:cNvGrpSpPr/>
            <p:nvPr/>
          </p:nvGrpSpPr>
          <p:grpSpPr>
            <a:xfrm>
              <a:off x="4649272" y="3468432"/>
              <a:ext cx="4380225" cy="623887"/>
              <a:chOff x="4610637" y="1414028"/>
              <a:chExt cx="4453717" cy="623887"/>
            </a:xfrm>
          </p:grpSpPr>
          <p:grpSp>
            <p:nvGrpSpPr>
              <p:cNvPr id="86" name="Group 85"/>
              <p:cNvGrpSpPr/>
              <p:nvPr/>
            </p:nvGrpSpPr>
            <p:grpSpPr>
              <a:xfrm>
                <a:off x="4610637" y="1414028"/>
                <a:ext cx="4453717" cy="623887"/>
                <a:chOff x="2263820" y="1229525"/>
                <a:chExt cx="1589164" cy="623887"/>
              </a:xfrm>
            </p:grpSpPr>
            <p:grpSp>
              <p:nvGrpSpPr>
                <p:cNvPr id="88" name="Group 31"/>
                <p:cNvGrpSpPr>
                  <a:grpSpLocks/>
                </p:cNvGrpSpPr>
                <p:nvPr/>
              </p:nvGrpSpPr>
              <p:grpSpPr bwMode="auto">
                <a:xfrm>
                  <a:off x="2380441" y="1229525"/>
                  <a:ext cx="1459335" cy="623887"/>
                  <a:chOff x="880" y="1279"/>
                  <a:chExt cx="2930" cy="393"/>
                </a:xfrm>
              </p:grpSpPr>
              <p:sp>
                <p:nvSpPr>
                  <p:cNvPr id="90" name="AutoShape 6"/>
                  <p:cNvSpPr>
                    <a:spLocks noChangeArrowheads="1"/>
                  </p:cNvSpPr>
                  <p:nvPr/>
                </p:nvSpPr>
                <p:spPr bwMode="gray">
                  <a:xfrm>
                    <a:off x="880" y="1295"/>
                    <a:ext cx="2928" cy="377"/>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sp>
                <p:nvSpPr>
                  <p:cNvPr id="91" name="AutoShape 7"/>
                  <p:cNvSpPr>
                    <a:spLocks noChangeArrowheads="1"/>
                  </p:cNvSpPr>
                  <p:nvPr/>
                </p:nvSpPr>
                <p:spPr bwMode="gray">
                  <a:xfrm>
                    <a:off x="880" y="1279"/>
                    <a:ext cx="2930" cy="381"/>
                  </a:xfrm>
                  <a:prstGeom prst="roundRect">
                    <a:avLst>
                      <a:gd name="adj" fmla="val 50000"/>
                    </a:avLst>
                  </a:prstGeom>
                  <a:gradFill rotWithShape="1">
                    <a:gsLst>
                      <a:gs pos="0">
                        <a:schemeClr val="bg2"/>
                      </a:gs>
                      <a:gs pos="100000">
                        <a:schemeClr val="bg2">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grpSp>
            <p:sp>
              <p:nvSpPr>
                <p:cNvPr id="89" name="TextBox 88"/>
                <p:cNvSpPr txBox="1"/>
                <p:nvPr/>
              </p:nvSpPr>
              <p:spPr>
                <a:xfrm>
                  <a:off x="2263820" y="1326004"/>
                  <a:ext cx="1589164" cy="369332"/>
                </a:xfrm>
                <a:prstGeom prst="rect">
                  <a:avLst/>
                </a:prstGeom>
                <a:noFill/>
              </p:spPr>
              <p:txBody>
                <a:bodyPr wrap="square" rtlCol="0">
                  <a:spAutoFit/>
                </a:bodyPr>
                <a:lstStyle/>
                <a:p>
                  <a:pPr eaLnBrk="0" fontAlgn="base" hangingPunct="0">
                    <a:spcBef>
                      <a:spcPct val="0"/>
                    </a:spcBef>
                    <a:spcAft>
                      <a:spcPct val="0"/>
                    </a:spcAft>
                  </a:pPr>
                  <a:endParaRPr lang="en-US" dirty="0">
                    <a:solidFill>
                      <a:prstClr val="black"/>
                    </a:solidFill>
                    <a:latin typeface="Times New Roman" pitchFamily="18" charset="0"/>
                    <a:cs typeface="B Roya" panose="00000400000000000000" pitchFamily="2" charset="-78"/>
                  </a:endParaRPr>
                </a:p>
              </p:txBody>
            </p:sp>
          </p:grpSp>
          <p:sp>
            <p:nvSpPr>
              <p:cNvPr id="87" name="Rectangle 86"/>
              <p:cNvSpPr/>
              <p:nvPr/>
            </p:nvSpPr>
            <p:spPr>
              <a:xfrm>
                <a:off x="8779054" y="1519210"/>
                <a:ext cx="99956" cy="369332"/>
              </a:xfrm>
              <a:prstGeom prst="rect">
                <a:avLst/>
              </a:prstGeom>
            </p:spPr>
            <p:txBody>
              <a:bodyPr wrap="none">
                <a:spAutoFit/>
              </a:bodyPr>
              <a:lstStyle/>
              <a:p>
                <a:pPr eaLnBrk="0" fontAlgn="base" hangingPunct="0">
                  <a:spcBef>
                    <a:spcPct val="0"/>
                  </a:spcBef>
                  <a:spcAft>
                    <a:spcPct val="0"/>
                  </a:spcAft>
                </a:pPr>
                <a:endParaRPr lang="fa-IR" dirty="0">
                  <a:solidFill>
                    <a:prstClr val="black"/>
                  </a:solidFill>
                  <a:latin typeface="Times New Roman" pitchFamily="18" charset="0"/>
                  <a:cs typeface="B Roya" panose="00000400000000000000" pitchFamily="2" charset="-78"/>
                </a:endParaRPr>
              </a:p>
            </p:txBody>
          </p:sp>
        </p:grpSp>
        <p:sp>
          <p:nvSpPr>
            <p:cNvPr id="8" name="Rectangle 7"/>
            <p:cNvSpPr/>
            <p:nvPr/>
          </p:nvSpPr>
          <p:spPr>
            <a:xfrm>
              <a:off x="5258113" y="3561370"/>
              <a:ext cx="3435556" cy="369332"/>
            </a:xfrm>
            <a:prstGeom prst="rect">
              <a:avLst/>
            </a:prstGeom>
          </p:spPr>
          <p:txBody>
            <a:bodyPr wrap="none">
              <a:spAutoFit/>
            </a:bodyPr>
            <a:lstStyle/>
            <a:p>
              <a:pPr algn="ctr" eaLnBrk="0" fontAlgn="base" hangingPunct="0">
                <a:spcBef>
                  <a:spcPct val="0"/>
                </a:spcBef>
                <a:spcAft>
                  <a:spcPct val="0"/>
                </a:spcAft>
              </a:pPr>
              <a:r>
                <a:rPr lang="fa-IR" dirty="0">
                  <a:solidFill>
                    <a:prstClr val="black"/>
                  </a:solidFill>
                  <a:latin typeface="Times New Roman" pitchFamily="18" charset="0"/>
                  <a:cs typeface="B Roya" panose="00000400000000000000" pitchFamily="2" charset="-78"/>
                </a:rPr>
                <a:t>اصطلاحا آن را </a:t>
              </a:r>
              <a:r>
                <a:rPr lang="fa-IR" dirty="0">
                  <a:solidFill>
                    <a:prstClr val="black"/>
                  </a:solidFill>
                  <a:latin typeface="Times New Roman" pitchFamily="18" charset="0"/>
                  <a:cs typeface="B Roya" panose="00000400000000000000" pitchFamily="2" charset="-78"/>
                </a:rPr>
                <a:t>آگلومراسیون اصفهان </a:t>
              </a:r>
              <a:r>
                <a:rPr lang="fa-IR" dirty="0">
                  <a:solidFill>
                    <a:prstClr val="black"/>
                  </a:solidFill>
                  <a:latin typeface="Times New Roman" pitchFamily="18" charset="0"/>
                  <a:cs typeface="B Roya" panose="00000400000000000000" pitchFamily="2" charset="-78"/>
                </a:rPr>
                <a:t>می‌نامیم</a:t>
              </a:r>
              <a:endParaRPr lang="en-US" dirty="0">
                <a:solidFill>
                  <a:prstClr val="black"/>
                </a:solidFill>
                <a:latin typeface="Times New Roman" pitchFamily="18" charset="0"/>
              </a:endParaRPr>
            </a:p>
          </p:txBody>
        </p:sp>
      </p:grpSp>
      <p:grpSp>
        <p:nvGrpSpPr>
          <p:cNvPr id="17" name="Group 16"/>
          <p:cNvGrpSpPr/>
          <p:nvPr/>
        </p:nvGrpSpPr>
        <p:grpSpPr>
          <a:xfrm>
            <a:off x="590746" y="1724641"/>
            <a:ext cx="8759743" cy="722193"/>
            <a:chOff x="590746" y="1917826"/>
            <a:chExt cx="8759743" cy="722193"/>
          </a:xfrm>
        </p:grpSpPr>
        <p:grpSp>
          <p:nvGrpSpPr>
            <p:cNvPr id="16" name="Group 15"/>
            <p:cNvGrpSpPr/>
            <p:nvPr/>
          </p:nvGrpSpPr>
          <p:grpSpPr>
            <a:xfrm>
              <a:off x="590746" y="1917826"/>
              <a:ext cx="8553254" cy="722193"/>
              <a:chOff x="-476519" y="1636114"/>
              <a:chExt cx="9620519" cy="722193"/>
            </a:xfrm>
          </p:grpSpPr>
          <p:grpSp>
            <p:nvGrpSpPr>
              <p:cNvPr id="11" name="Group 10"/>
              <p:cNvGrpSpPr/>
              <p:nvPr/>
            </p:nvGrpSpPr>
            <p:grpSpPr>
              <a:xfrm>
                <a:off x="-476519" y="1661794"/>
                <a:ext cx="9620519" cy="696513"/>
                <a:chOff x="-360608" y="1296996"/>
                <a:chExt cx="9390106" cy="623887"/>
              </a:xfrm>
            </p:grpSpPr>
            <p:grpSp>
              <p:nvGrpSpPr>
                <p:cNvPr id="69" name="Group 68"/>
                <p:cNvGrpSpPr/>
                <p:nvPr/>
              </p:nvGrpSpPr>
              <p:grpSpPr>
                <a:xfrm>
                  <a:off x="-360608" y="1296996"/>
                  <a:ext cx="9390106" cy="623887"/>
                  <a:chOff x="4610637" y="1414028"/>
                  <a:chExt cx="4453717" cy="623887"/>
                </a:xfrm>
              </p:grpSpPr>
              <p:grpSp>
                <p:nvGrpSpPr>
                  <p:cNvPr id="71" name="Group 70"/>
                  <p:cNvGrpSpPr/>
                  <p:nvPr/>
                </p:nvGrpSpPr>
                <p:grpSpPr>
                  <a:xfrm>
                    <a:off x="4610637" y="1414028"/>
                    <a:ext cx="4453717" cy="623887"/>
                    <a:chOff x="2263820" y="1229525"/>
                    <a:chExt cx="1589164" cy="623887"/>
                  </a:xfrm>
                </p:grpSpPr>
                <p:grpSp>
                  <p:nvGrpSpPr>
                    <p:cNvPr id="76" name="Group 31"/>
                    <p:cNvGrpSpPr>
                      <a:grpSpLocks/>
                    </p:cNvGrpSpPr>
                    <p:nvPr/>
                  </p:nvGrpSpPr>
                  <p:grpSpPr bwMode="auto">
                    <a:xfrm>
                      <a:off x="2380441" y="1229525"/>
                      <a:ext cx="1459335" cy="623887"/>
                      <a:chOff x="880" y="1279"/>
                      <a:chExt cx="2930" cy="393"/>
                    </a:xfrm>
                  </p:grpSpPr>
                  <p:sp>
                    <p:nvSpPr>
                      <p:cNvPr id="78" name="AutoShape 6"/>
                      <p:cNvSpPr>
                        <a:spLocks noChangeArrowheads="1"/>
                      </p:cNvSpPr>
                      <p:nvPr/>
                    </p:nvSpPr>
                    <p:spPr bwMode="gray">
                      <a:xfrm>
                        <a:off x="880" y="1295"/>
                        <a:ext cx="2928" cy="377"/>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sp>
                    <p:nvSpPr>
                      <p:cNvPr id="79" name="AutoShape 7"/>
                      <p:cNvSpPr>
                        <a:spLocks noChangeArrowheads="1"/>
                      </p:cNvSpPr>
                      <p:nvPr/>
                    </p:nvSpPr>
                    <p:spPr bwMode="gray">
                      <a:xfrm>
                        <a:off x="880" y="1279"/>
                        <a:ext cx="2930" cy="381"/>
                      </a:xfrm>
                      <a:prstGeom prst="roundRect">
                        <a:avLst>
                          <a:gd name="adj" fmla="val 50000"/>
                        </a:avLst>
                      </a:prstGeom>
                      <a:gradFill rotWithShape="1">
                        <a:gsLst>
                          <a:gs pos="0">
                            <a:schemeClr val="bg2"/>
                          </a:gs>
                          <a:gs pos="100000">
                            <a:schemeClr val="bg2">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grpSp>
                <p:sp>
                  <p:nvSpPr>
                    <p:cNvPr id="77" name="TextBox 76"/>
                    <p:cNvSpPr txBox="1"/>
                    <p:nvPr/>
                  </p:nvSpPr>
                  <p:spPr>
                    <a:xfrm>
                      <a:off x="2263820" y="1326004"/>
                      <a:ext cx="1589164" cy="369332"/>
                    </a:xfrm>
                    <a:prstGeom prst="rect">
                      <a:avLst/>
                    </a:prstGeom>
                    <a:noFill/>
                  </p:spPr>
                  <p:txBody>
                    <a:bodyPr wrap="square" rtlCol="0">
                      <a:spAutoFit/>
                    </a:bodyPr>
                    <a:lstStyle/>
                    <a:p>
                      <a:pPr eaLnBrk="0" fontAlgn="base" hangingPunct="0">
                        <a:spcBef>
                          <a:spcPct val="0"/>
                        </a:spcBef>
                        <a:spcAft>
                          <a:spcPct val="0"/>
                        </a:spcAft>
                      </a:pPr>
                      <a:endParaRPr lang="en-US" dirty="0">
                        <a:solidFill>
                          <a:prstClr val="black"/>
                        </a:solidFill>
                        <a:latin typeface="Times New Roman" pitchFamily="18" charset="0"/>
                        <a:cs typeface="B Roya" panose="00000400000000000000" pitchFamily="2" charset="-78"/>
                      </a:endParaRPr>
                    </a:p>
                  </p:txBody>
                </p:sp>
              </p:grpSp>
              <p:sp>
                <p:nvSpPr>
                  <p:cNvPr id="75" name="Rectangle 74"/>
                  <p:cNvSpPr/>
                  <p:nvPr/>
                </p:nvSpPr>
                <p:spPr>
                  <a:xfrm>
                    <a:off x="8779054" y="1519210"/>
                    <a:ext cx="99956" cy="369332"/>
                  </a:xfrm>
                  <a:prstGeom prst="rect">
                    <a:avLst/>
                  </a:prstGeom>
                </p:spPr>
                <p:txBody>
                  <a:bodyPr wrap="none">
                    <a:spAutoFit/>
                  </a:bodyPr>
                  <a:lstStyle/>
                  <a:p>
                    <a:pPr eaLnBrk="0" fontAlgn="base" hangingPunct="0">
                      <a:spcBef>
                        <a:spcPct val="0"/>
                      </a:spcBef>
                      <a:spcAft>
                        <a:spcPct val="0"/>
                      </a:spcAft>
                    </a:pPr>
                    <a:endParaRPr lang="fa-IR" dirty="0">
                      <a:solidFill>
                        <a:prstClr val="black"/>
                      </a:solidFill>
                      <a:latin typeface="Times New Roman" pitchFamily="18" charset="0"/>
                      <a:cs typeface="B Roya" panose="00000400000000000000" pitchFamily="2" charset="-78"/>
                    </a:endParaRPr>
                  </a:p>
                </p:txBody>
              </p:sp>
            </p:grpSp>
            <p:sp>
              <p:nvSpPr>
                <p:cNvPr id="5" name="Rectangle 4"/>
                <p:cNvSpPr/>
                <p:nvPr/>
              </p:nvSpPr>
              <p:spPr>
                <a:xfrm>
                  <a:off x="265047" y="1402178"/>
                  <a:ext cx="8575275" cy="369332"/>
                </a:xfrm>
                <a:prstGeom prst="rect">
                  <a:avLst/>
                </a:prstGeom>
              </p:spPr>
              <p:txBody>
                <a:bodyPr wrap="square">
                  <a:spAutoFit/>
                </a:bodyPr>
                <a:lstStyle/>
                <a:p>
                  <a:pPr eaLnBrk="0" fontAlgn="base" hangingPunct="0">
                    <a:spcBef>
                      <a:spcPct val="0"/>
                    </a:spcBef>
                    <a:spcAft>
                      <a:spcPct val="0"/>
                    </a:spcAft>
                  </a:pPr>
                  <a:endParaRPr lang="en-US" dirty="0">
                    <a:solidFill>
                      <a:prstClr val="black"/>
                    </a:solidFill>
                    <a:latin typeface="Times New Roman" pitchFamily="18" charset="0"/>
                    <a:cs typeface="B Roya" panose="00000400000000000000" pitchFamily="2" charset="-78"/>
                  </a:endParaRPr>
                </a:p>
              </p:txBody>
            </p:sp>
          </p:grpSp>
          <p:sp>
            <p:nvSpPr>
              <p:cNvPr id="12" name="Rectangle 11"/>
              <p:cNvSpPr/>
              <p:nvPr/>
            </p:nvSpPr>
            <p:spPr>
              <a:xfrm>
                <a:off x="223455" y="1636114"/>
                <a:ext cx="8748686" cy="461665"/>
              </a:xfrm>
              <a:prstGeom prst="rect">
                <a:avLst/>
              </a:prstGeom>
            </p:spPr>
            <p:txBody>
              <a:bodyPr wrap="square">
                <a:spAutoFit/>
              </a:bodyPr>
              <a:lstStyle/>
              <a:p>
                <a:pPr eaLnBrk="0" fontAlgn="base" hangingPunct="0">
                  <a:spcBef>
                    <a:spcPct val="0"/>
                  </a:spcBef>
                  <a:spcAft>
                    <a:spcPct val="0"/>
                  </a:spcAft>
                </a:pPr>
                <a:endParaRPr lang="en-US" sz="2400" dirty="0">
                  <a:solidFill>
                    <a:prstClr val="black"/>
                  </a:solidFill>
                  <a:latin typeface="Times New Roman" pitchFamily="18" charset="0"/>
                  <a:cs typeface="B Roya" panose="00000400000000000000" pitchFamily="2" charset="-78"/>
                </a:endParaRPr>
              </a:p>
            </p:txBody>
          </p:sp>
        </p:grpSp>
        <p:sp>
          <p:nvSpPr>
            <p:cNvPr id="6" name="Rectangle 5"/>
            <p:cNvSpPr/>
            <p:nvPr/>
          </p:nvSpPr>
          <p:spPr>
            <a:xfrm>
              <a:off x="1205809" y="2049510"/>
              <a:ext cx="8144680" cy="369332"/>
            </a:xfrm>
            <a:prstGeom prst="rect">
              <a:avLst/>
            </a:prstGeom>
          </p:spPr>
          <p:txBody>
            <a:bodyPr wrap="square">
              <a:spAutoFit/>
            </a:bodyPr>
            <a:lstStyle/>
            <a:p>
              <a:pPr algn="l" rtl="0" eaLnBrk="0" fontAlgn="base" hangingPunct="0">
                <a:spcBef>
                  <a:spcPct val="0"/>
                </a:spcBef>
                <a:spcAft>
                  <a:spcPct val="0"/>
                </a:spcAft>
              </a:pP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در قلب قطب اقتصادی اصفهان منطقه ای وجود دارد که پتانسیل جمعیتی نقاط مسکونی در آن بسیار بالاست.</a:t>
              </a:r>
              <a:endParaRPr lang="en-US" dirty="0">
                <a:solidFill>
                  <a:prstClr val="black"/>
                </a:solidFill>
                <a:latin typeface="Times New Roman" pitchFamily="18" charset="0"/>
                <a:cs typeface="B Roya" panose="00000400000000000000" pitchFamily="2" charset="-78"/>
              </a:endParaRPr>
            </a:p>
          </p:txBody>
        </p:sp>
      </p:grpSp>
      <p:grpSp>
        <p:nvGrpSpPr>
          <p:cNvPr id="19" name="Group 18"/>
          <p:cNvGrpSpPr/>
          <p:nvPr/>
        </p:nvGrpSpPr>
        <p:grpSpPr>
          <a:xfrm>
            <a:off x="208053" y="2776379"/>
            <a:ext cx="8484016" cy="710892"/>
            <a:chOff x="409113" y="2970901"/>
            <a:chExt cx="8484016" cy="710892"/>
          </a:xfrm>
        </p:grpSpPr>
        <p:grpSp>
          <p:nvGrpSpPr>
            <p:cNvPr id="15" name="Group 14"/>
            <p:cNvGrpSpPr/>
            <p:nvPr/>
          </p:nvGrpSpPr>
          <p:grpSpPr>
            <a:xfrm>
              <a:off x="409113" y="2970901"/>
              <a:ext cx="8484016" cy="710892"/>
              <a:chOff x="401739" y="2868957"/>
              <a:chExt cx="8484016" cy="710892"/>
            </a:xfrm>
          </p:grpSpPr>
          <p:grpSp>
            <p:nvGrpSpPr>
              <p:cNvPr id="10" name="Group 9"/>
              <p:cNvGrpSpPr/>
              <p:nvPr/>
            </p:nvGrpSpPr>
            <p:grpSpPr>
              <a:xfrm>
                <a:off x="401739" y="2868957"/>
                <a:ext cx="8484016" cy="710892"/>
                <a:chOff x="481936" y="2493184"/>
                <a:chExt cx="8484016" cy="710892"/>
              </a:xfrm>
            </p:grpSpPr>
            <p:grpSp>
              <p:nvGrpSpPr>
                <p:cNvPr id="80" name="Group 79"/>
                <p:cNvGrpSpPr/>
                <p:nvPr/>
              </p:nvGrpSpPr>
              <p:grpSpPr>
                <a:xfrm>
                  <a:off x="481936" y="2493184"/>
                  <a:ext cx="8484016" cy="710892"/>
                  <a:chOff x="274129" y="4229525"/>
                  <a:chExt cx="6563366" cy="718349"/>
                </a:xfrm>
              </p:grpSpPr>
              <p:grpSp>
                <p:nvGrpSpPr>
                  <p:cNvPr id="81" name="Group 33"/>
                  <p:cNvGrpSpPr>
                    <a:grpSpLocks/>
                  </p:cNvGrpSpPr>
                  <p:nvPr/>
                </p:nvGrpSpPr>
                <p:grpSpPr bwMode="auto">
                  <a:xfrm>
                    <a:off x="274129" y="4229525"/>
                    <a:ext cx="6563366" cy="718349"/>
                    <a:chOff x="888" y="2879"/>
                    <a:chExt cx="2930" cy="393"/>
                  </a:xfrm>
                </p:grpSpPr>
                <p:sp>
                  <p:nvSpPr>
                    <p:cNvPr id="83" name="AutoShape 18"/>
                    <p:cNvSpPr>
                      <a:spLocks noChangeArrowheads="1"/>
                    </p:cNvSpPr>
                    <p:nvPr/>
                  </p:nvSpPr>
                  <p:spPr bwMode="gray">
                    <a:xfrm>
                      <a:off x="888" y="2895"/>
                      <a:ext cx="2928" cy="377"/>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sp>
                  <p:nvSpPr>
                    <p:cNvPr id="84" name="AutoShape 19"/>
                    <p:cNvSpPr>
                      <a:spLocks noChangeArrowheads="1"/>
                    </p:cNvSpPr>
                    <p:nvPr/>
                  </p:nvSpPr>
                  <p:spPr bwMode="gray">
                    <a:xfrm>
                      <a:off x="888" y="2879"/>
                      <a:ext cx="2930" cy="381"/>
                    </a:xfrm>
                    <a:prstGeom prst="roundRect">
                      <a:avLst>
                        <a:gd name="adj" fmla="val 50000"/>
                      </a:avLst>
                    </a:prstGeom>
                    <a:gradFill rotWithShape="1">
                      <a:gsLst>
                        <a:gs pos="0">
                          <a:schemeClr val="folHlink"/>
                        </a:gs>
                        <a:gs pos="100000">
                          <a:schemeClr val="folHlink">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grpSp>
              <p:sp>
                <p:nvSpPr>
                  <p:cNvPr id="82" name="TextBox 81"/>
                  <p:cNvSpPr txBox="1"/>
                  <p:nvPr/>
                </p:nvSpPr>
                <p:spPr>
                  <a:xfrm>
                    <a:off x="487231" y="4376847"/>
                    <a:ext cx="6345784" cy="380090"/>
                  </a:xfrm>
                  <a:prstGeom prst="rect">
                    <a:avLst/>
                  </a:prstGeom>
                  <a:noFill/>
                </p:spPr>
                <p:txBody>
                  <a:bodyPr wrap="square" rtlCol="0">
                    <a:spAutoFit/>
                  </a:bodyPr>
                  <a:lstStyle/>
                  <a:p>
                    <a:pPr eaLnBrk="0" fontAlgn="base" hangingPunct="0">
                      <a:spcBef>
                        <a:spcPct val="0"/>
                      </a:spcBef>
                      <a:spcAft>
                        <a:spcPct val="0"/>
                      </a:spcAft>
                    </a:pPr>
                    <a:endParaRPr lang="en-US" dirty="0">
                      <a:solidFill>
                        <a:prstClr val="black"/>
                      </a:solidFill>
                      <a:latin typeface="Times New Roman" pitchFamily="18" charset="0"/>
                      <a:cs typeface="B Roya" panose="00000400000000000000" pitchFamily="2" charset="-78"/>
                    </a:endParaRPr>
                  </a:p>
                </p:txBody>
              </p:sp>
            </p:grpSp>
            <p:sp>
              <p:nvSpPr>
                <p:cNvPr id="7" name="Rectangle 6"/>
                <p:cNvSpPr/>
                <p:nvPr/>
              </p:nvSpPr>
              <p:spPr>
                <a:xfrm>
                  <a:off x="522227" y="2520535"/>
                  <a:ext cx="8229599" cy="369332"/>
                </a:xfrm>
                <a:prstGeom prst="rect">
                  <a:avLst/>
                </a:prstGeom>
              </p:spPr>
              <p:txBody>
                <a:bodyPr wrap="square">
                  <a:spAutoFit/>
                </a:bodyPr>
                <a:lstStyle/>
                <a:p>
                  <a:pPr eaLnBrk="0" fontAlgn="base" hangingPunct="0">
                    <a:spcBef>
                      <a:spcPct val="0"/>
                    </a:spcBef>
                    <a:spcAft>
                      <a:spcPct val="0"/>
                    </a:spcAft>
                  </a:pPr>
                  <a:endParaRPr lang="en-US" dirty="0">
                    <a:solidFill>
                      <a:prstClr val="black"/>
                    </a:solidFill>
                    <a:latin typeface="Times New Roman" pitchFamily="18" charset="0"/>
                  </a:endParaRPr>
                </a:p>
              </p:txBody>
            </p:sp>
          </p:grpSp>
          <p:sp>
            <p:nvSpPr>
              <p:cNvPr id="13" name="Rectangle 12"/>
              <p:cNvSpPr/>
              <p:nvPr/>
            </p:nvSpPr>
            <p:spPr>
              <a:xfrm>
                <a:off x="583372" y="2921125"/>
                <a:ext cx="8269890" cy="388696"/>
              </a:xfrm>
              <a:prstGeom prst="rect">
                <a:avLst/>
              </a:prstGeom>
            </p:spPr>
            <p:txBody>
              <a:bodyPr wrap="square">
                <a:spAutoFit/>
              </a:bodyPr>
              <a:lstStyle/>
              <a:p>
                <a:pPr eaLnBrk="0" fontAlgn="base" hangingPunct="0">
                  <a:lnSpc>
                    <a:spcPct val="107000"/>
                  </a:lnSpc>
                  <a:spcAft>
                    <a:spcPts val="800"/>
                  </a:spcAft>
                  <a:tabLst>
                    <a:tab pos="4084955" algn="l"/>
                  </a:tabLst>
                </a:pP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 </a:t>
                </a:r>
                <a:endParaRPr lang="en-US" sz="1100" dirty="0">
                  <a:solidFill>
                    <a:prstClr val="black"/>
                  </a:solidFill>
                  <a:latin typeface="Calibri" panose="020F0502020204030204" pitchFamily="34" charset="0"/>
                  <a:ea typeface="Calibri" panose="020F0502020204030204" pitchFamily="34" charset="0"/>
                  <a:cs typeface="Arial" panose="020B0604020202020204" pitchFamily="34" charset="0"/>
                </a:endParaRPr>
              </a:p>
            </p:txBody>
          </p:sp>
        </p:grpSp>
        <p:sp>
          <p:nvSpPr>
            <p:cNvPr id="18" name="Rectangle 17"/>
            <p:cNvSpPr/>
            <p:nvPr/>
          </p:nvSpPr>
          <p:spPr>
            <a:xfrm>
              <a:off x="512371" y="3006124"/>
              <a:ext cx="8275680" cy="646331"/>
            </a:xfrm>
            <a:prstGeom prst="rect">
              <a:avLst/>
            </a:prstGeom>
          </p:spPr>
          <p:txBody>
            <a:bodyPr wrap="square">
              <a:spAutoFit/>
            </a:bodyPr>
            <a:lstStyle/>
            <a:p>
              <a:pPr eaLnBrk="0" fontAlgn="base" hangingPunct="0">
                <a:spcBef>
                  <a:spcPct val="0"/>
                </a:spcBef>
                <a:spcAft>
                  <a:spcPct val="0"/>
                </a:spcAft>
              </a:pP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شهرستانهای لنجان، فلاورجان،خمینی شهر و بعضی دهستان های شهرستان های اصفهان،نجف آباد و شهرضا را در خود می‌گیرد.</a:t>
              </a:r>
              <a:endParaRPr lang="en-US" dirty="0">
                <a:solidFill>
                  <a:prstClr val="black"/>
                </a:solidFill>
                <a:latin typeface="Times New Roman" pitchFamily="18" charset="0"/>
                <a:cs typeface="B Roya" panose="00000400000000000000" pitchFamily="2" charset="-78"/>
              </a:endParaRPr>
            </a:p>
          </p:txBody>
        </p:sp>
      </p:grpSp>
      <p:grpSp>
        <p:nvGrpSpPr>
          <p:cNvPr id="23" name="Group 22"/>
          <p:cNvGrpSpPr/>
          <p:nvPr/>
        </p:nvGrpSpPr>
        <p:grpSpPr>
          <a:xfrm>
            <a:off x="-103031" y="4657780"/>
            <a:ext cx="9074714" cy="710892"/>
            <a:chOff x="513147" y="4837643"/>
            <a:chExt cx="8108817" cy="710892"/>
          </a:xfrm>
        </p:grpSpPr>
        <p:grpSp>
          <p:nvGrpSpPr>
            <p:cNvPr id="56" name="Group 55"/>
            <p:cNvGrpSpPr/>
            <p:nvPr/>
          </p:nvGrpSpPr>
          <p:grpSpPr>
            <a:xfrm>
              <a:off x="798489" y="4837643"/>
              <a:ext cx="7823475" cy="710892"/>
              <a:chOff x="409113" y="2970901"/>
              <a:chExt cx="8484016" cy="710892"/>
            </a:xfrm>
          </p:grpSpPr>
          <p:grpSp>
            <p:nvGrpSpPr>
              <p:cNvPr id="57" name="Group 56"/>
              <p:cNvGrpSpPr/>
              <p:nvPr/>
            </p:nvGrpSpPr>
            <p:grpSpPr>
              <a:xfrm>
                <a:off x="409113" y="2970901"/>
                <a:ext cx="8484016" cy="710892"/>
                <a:chOff x="401739" y="2868957"/>
                <a:chExt cx="8484016" cy="710892"/>
              </a:xfrm>
            </p:grpSpPr>
            <p:grpSp>
              <p:nvGrpSpPr>
                <p:cNvPr id="59" name="Group 58"/>
                <p:cNvGrpSpPr/>
                <p:nvPr/>
              </p:nvGrpSpPr>
              <p:grpSpPr>
                <a:xfrm>
                  <a:off x="401739" y="2868957"/>
                  <a:ext cx="8484016" cy="710892"/>
                  <a:chOff x="481936" y="2493184"/>
                  <a:chExt cx="8484016" cy="710892"/>
                </a:xfrm>
              </p:grpSpPr>
              <p:grpSp>
                <p:nvGrpSpPr>
                  <p:cNvPr id="61" name="Group 60"/>
                  <p:cNvGrpSpPr/>
                  <p:nvPr/>
                </p:nvGrpSpPr>
                <p:grpSpPr>
                  <a:xfrm>
                    <a:off x="481936" y="2493184"/>
                    <a:ext cx="8484016" cy="710892"/>
                    <a:chOff x="274129" y="4229525"/>
                    <a:chExt cx="6563366" cy="718349"/>
                  </a:xfrm>
                </p:grpSpPr>
                <p:grpSp>
                  <p:nvGrpSpPr>
                    <p:cNvPr id="63" name="Group 33"/>
                    <p:cNvGrpSpPr>
                      <a:grpSpLocks/>
                    </p:cNvGrpSpPr>
                    <p:nvPr/>
                  </p:nvGrpSpPr>
                  <p:grpSpPr bwMode="auto">
                    <a:xfrm>
                      <a:off x="274129" y="4229525"/>
                      <a:ext cx="6563366" cy="718349"/>
                      <a:chOff x="888" y="2879"/>
                      <a:chExt cx="2930" cy="393"/>
                    </a:xfrm>
                  </p:grpSpPr>
                  <p:sp>
                    <p:nvSpPr>
                      <p:cNvPr id="65" name="AutoShape 18"/>
                      <p:cNvSpPr>
                        <a:spLocks noChangeArrowheads="1"/>
                      </p:cNvSpPr>
                      <p:nvPr/>
                    </p:nvSpPr>
                    <p:spPr bwMode="gray">
                      <a:xfrm>
                        <a:off x="888" y="2895"/>
                        <a:ext cx="2928" cy="377"/>
                      </a:xfrm>
                      <a:prstGeom prst="roundRect">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sp>
                    <p:nvSpPr>
                      <p:cNvPr id="66" name="AutoShape 19"/>
                      <p:cNvSpPr>
                        <a:spLocks noChangeArrowheads="1"/>
                      </p:cNvSpPr>
                      <p:nvPr/>
                    </p:nvSpPr>
                    <p:spPr bwMode="gray">
                      <a:xfrm>
                        <a:off x="888" y="2879"/>
                        <a:ext cx="2930" cy="381"/>
                      </a:xfrm>
                      <a:prstGeom prst="roundRect">
                        <a:avLst>
                          <a:gd name="adj" fmla="val 50000"/>
                        </a:avLst>
                      </a:prstGeom>
                      <a:gradFill rotWithShape="1">
                        <a:gsLst>
                          <a:gs pos="0">
                            <a:schemeClr val="folHlink"/>
                          </a:gs>
                          <a:gs pos="100000">
                            <a:schemeClr val="folHlink">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l" rtl="0" eaLnBrk="0" fontAlgn="base" hangingPunct="0">
                          <a:spcBef>
                            <a:spcPct val="0"/>
                          </a:spcBef>
                          <a:spcAft>
                            <a:spcPct val="0"/>
                          </a:spcAft>
                          <a:defRPr>
                            <a:solidFill>
                              <a:schemeClr val="tx1"/>
                            </a:solidFill>
                            <a:latin typeface="Times New Roman" pitchFamily="18" charset="0"/>
                          </a:defRPr>
                        </a:lvl6pPr>
                        <a:lvl7pPr marL="2971800" indent="-228600" algn="l" rtl="0" eaLnBrk="0" fontAlgn="base" hangingPunct="0">
                          <a:spcBef>
                            <a:spcPct val="0"/>
                          </a:spcBef>
                          <a:spcAft>
                            <a:spcPct val="0"/>
                          </a:spcAft>
                          <a:defRPr>
                            <a:solidFill>
                              <a:schemeClr val="tx1"/>
                            </a:solidFill>
                            <a:latin typeface="Times New Roman" pitchFamily="18" charset="0"/>
                          </a:defRPr>
                        </a:lvl7pPr>
                        <a:lvl8pPr marL="3429000" indent="-228600" algn="l" rtl="0" eaLnBrk="0" fontAlgn="base" hangingPunct="0">
                          <a:spcBef>
                            <a:spcPct val="0"/>
                          </a:spcBef>
                          <a:spcAft>
                            <a:spcPct val="0"/>
                          </a:spcAft>
                          <a:defRPr>
                            <a:solidFill>
                              <a:schemeClr val="tx1"/>
                            </a:solidFill>
                            <a:latin typeface="Times New Roman" pitchFamily="18" charset="0"/>
                          </a:defRPr>
                        </a:lvl8pPr>
                        <a:lvl9pPr marL="3886200" indent="-228600" algn="l" rtl="0" eaLnBrk="0" fontAlgn="base" hangingPunct="0">
                          <a:spcBef>
                            <a:spcPct val="0"/>
                          </a:spcBef>
                          <a:spcAft>
                            <a:spcPct val="0"/>
                          </a:spcAft>
                          <a:defRPr>
                            <a:solidFill>
                              <a:schemeClr val="tx1"/>
                            </a:solidFill>
                            <a:latin typeface="Times New Roman" pitchFamily="18" charset="0"/>
                          </a:defRPr>
                        </a:lvl9pPr>
                      </a:lstStyle>
                      <a:p>
                        <a:pPr algn="l" rtl="0" eaLnBrk="0" fontAlgn="base" hangingPunct="0">
                          <a:spcBef>
                            <a:spcPct val="0"/>
                          </a:spcBef>
                          <a:spcAft>
                            <a:spcPct val="0"/>
                          </a:spcAft>
                        </a:pPr>
                        <a:endParaRPr lang="zh-CN" altLang="en-US">
                          <a:solidFill>
                            <a:prstClr val="black"/>
                          </a:solidFill>
                        </a:endParaRPr>
                      </a:p>
                    </p:txBody>
                  </p:sp>
                </p:grpSp>
                <p:sp>
                  <p:nvSpPr>
                    <p:cNvPr id="64" name="TextBox 63"/>
                    <p:cNvSpPr txBox="1"/>
                    <p:nvPr/>
                  </p:nvSpPr>
                  <p:spPr>
                    <a:xfrm>
                      <a:off x="487231" y="4376847"/>
                      <a:ext cx="6345784" cy="380090"/>
                    </a:xfrm>
                    <a:prstGeom prst="rect">
                      <a:avLst/>
                    </a:prstGeom>
                    <a:noFill/>
                  </p:spPr>
                  <p:txBody>
                    <a:bodyPr wrap="square" rtlCol="0">
                      <a:spAutoFit/>
                    </a:bodyPr>
                    <a:lstStyle/>
                    <a:p>
                      <a:pPr eaLnBrk="0" fontAlgn="base" hangingPunct="0">
                        <a:spcBef>
                          <a:spcPct val="0"/>
                        </a:spcBef>
                        <a:spcAft>
                          <a:spcPct val="0"/>
                        </a:spcAft>
                      </a:pPr>
                      <a:endParaRPr lang="en-US" dirty="0">
                        <a:solidFill>
                          <a:prstClr val="black"/>
                        </a:solidFill>
                        <a:latin typeface="Times New Roman" pitchFamily="18" charset="0"/>
                        <a:cs typeface="B Roya" panose="00000400000000000000" pitchFamily="2" charset="-78"/>
                      </a:endParaRPr>
                    </a:p>
                  </p:txBody>
                </p:sp>
              </p:grpSp>
              <p:sp>
                <p:nvSpPr>
                  <p:cNvPr id="62" name="Rectangle 61"/>
                  <p:cNvSpPr/>
                  <p:nvPr/>
                </p:nvSpPr>
                <p:spPr>
                  <a:xfrm>
                    <a:off x="522227" y="2520535"/>
                    <a:ext cx="8229599" cy="369332"/>
                  </a:xfrm>
                  <a:prstGeom prst="rect">
                    <a:avLst/>
                  </a:prstGeom>
                </p:spPr>
                <p:txBody>
                  <a:bodyPr wrap="square">
                    <a:spAutoFit/>
                  </a:bodyPr>
                  <a:lstStyle/>
                  <a:p>
                    <a:pPr eaLnBrk="0" fontAlgn="base" hangingPunct="0">
                      <a:spcBef>
                        <a:spcPct val="0"/>
                      </a:spcBef>
                      <a:spcAft>
                        <a:spcPct val="0"/>
                      </a:spcAft>
                    </a:pPr>
                    <a:endParaRPr lang="en-US" dirty="0">
                      <a:solidFill>
                        <a:prstClr val="black"/>
                      </a:solidFill>
                      <a:latin typeface="Times New Roman" pitchFamily="18" charset="0"/>
                    </a:endParaRPr>
                  </a:p>
                </p:txBody>
              </p:sp>
            </p:grpSp>
            <p:sp>
              <p:nvSpPr>
                <p:cNvPr id="60" name="Rectangle 59"/>
                <p:cNvSpPr/>
                <p:nvPr/>
              </p:nvSpPr>
              <p:spPr>
                <a:xfrm>
                  <a:off x="583372" y="2921125"/>
                  <a:ext cx="8269890" cy="388696"/>
                </a:xfrm>
                <a:prstGeom prst="rect">
                  <a:avLst/>
                </a:prstGeom>
              </p:spPr>
              <p:txBody>
                <a:bodyPr wrap="square">
                  <a:spAutoFit/>
                </a:bodyPr>
                <a:lstStyle/>
                <a:p>
                  <a:pPr eaLnBrk="0" fontAlgn="base" hangingPunct="0">
                    <a:lnSpc>
                      <a:spcPct val="107000"/>
                    </a:lnSpc>
                    <a:spcAft>
                      <a:spcPts val="800"/>
                    </a:spcAft>
                    <a:tabLst>
                      <a:tab pos="4084955" algn="l"/>
                    </a:tabLst>
                  </a:pP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 </a:t>
                  </a:r>
                  <a:endParaRPr lang="en-US" sz="1100" dirty="0">
                    <a:solidFill>
                      <a:prstClr val="black"/>
                    </a:solidFill>
                    <a:latin typeface="Calibri" panose="020F0502020204030204" pitchFamily="34" charset="0"/>
                    <a:ea typeface="Calibri" panose="020F0502020204030204" pitchFamily="34" charset="0"/>
                    <a:cs typeface="Arial" panose="020B0604020202020204" pitchFamily="34" charset="0"/>
                  </a:endParaRPr>
                </a:p>
              </p:txBody>
            </p:sp>
          </p:grpSp>
          <p:sp>
            <p:nvSpPr>
              <p:cNvPr id="58" name="Rectangle 57"/>
              <p:cNvSpPr/>
              <p:nvPr/>
            </p:nvSpPr>
            <p:spPr>
              <a:xfrm>
                <a:off x="512371" y="3006124"/>
                <a:ext cx="8275680" cy="369332"/>
              </a:xfrm>
              <a:prstGeom prst="rect">
                <a:avLst/>
              </a:prstGeom>
            </p:spPr>
            <p:txBody>
              <a:bodyPr wrap="square">
                <a:spAutoFit/>
              </a:bodyPr>
              <a:lstStyle/>
              <a:p>
                <a:pPr eaLnBrk="0" fontAlgn="base" hangingPunct="0">
                  <a:spcBef>
                    <a:spcPct val="0"/>
                  </a:spcBef>
                  <a:spcAft>
                    <a:spcPct val="0"/>
                  </a:spcAft>
                </a:pPr>
                <a:endParaRPr lang="en-US" dirty="0">
                  <a:solidFill>
                    <a:prstClr val="black"/>
                  </a:solidFill>
                  <a:latin typeface="Times New Roman" pitchFamily="18" charset="0"/>
                  <a:cs typeface="B Roya" panose="00000400000000000000" pitchFamily="2" charset="-78"/>
                </a:endParaRPr>
              </a:p>
            </p:txBody>
          </p:sp>
        </p:grpSp>
        <p:sp>
          <p:nvSpPr>
            <p:cNvPr id="20" name="Rectangle 19"/>
            <p:cNvSpPr/>
            <p:nvPr/>
          </p:nvSpPr>
          <p:spPr>
            <a:xfrm>
              <a:off x="513147" y="4860699"/>
              <a:ext cx="8103477" cy="685059"/>
            </a:xfrm>
            <a:prstGeom prst="rect">
              <a:avLst/>
            </a:prstGeom>
          </p:spPr>
          <p:txBody>
            <a:bodyPr wrap="square">
              <a:spAutoFit/>
            </a:bodyPr>
            <a:lstStyle/>
            <a:p>
              <a:pPr eaLnBrk="0" fontAlgn="base" hangingPunct="0">
                <a:lnSpc>
                  <a:spcPct val="107000"/>
                </a:lnSpc>
                <a:spcAft>
                  <a:spcPts val="800"/>
                </a:spcAft>
                <a:tabLst>
                  <a:tab pos="4084955" algn="l"/>
                </a:tabLst>
              </a:pPr>
              <a:r>
                <a:rPr lang="fa-IR" dirty="0">
                  <a:solidFill>
                    <a:prstClr val="black"/>
                  </a:solidFill>
                  <a:latin typeface="Calibri" panose="020F0502020204030204" pitchFamily="34" charset="0"/>
                  <a:ea typeface="Calibri" panose="020F0502020204030204" pitchFamily="34" charset="0"/>
                  <a:cs typeface="B Roya" panose="00000400000000000000" pitchFamily="2" charset="-78"/>
                </a:rPr>
                <a:t>از میان حوزه های نفوذ فوق الذکر، محدوده حوزه نفوذ قوی شهر اصفهان (آگلومراسیون اصفهان) به عنوان محدوده منطقه اصفهان انتخاب گردیده است.</a:t>
              </a:r>
              <a:endParaRPr lang="en-US" sz="1400" dirty="0">
                <a:solidFill>
                  <a:prstClr val="black"/>
                </a:solidFill>
                <a:latin typeface="Calibri" panose="020F0502020204030204" pitchFamily="34" charset="0"/>
                <a:ea typeface="Calibri" panose="020F0502020204030204" pitchFamily="34" charset="0"/>
                <a:cs typeface="B Roya" panose="00000400000000000000" pitchFamily="2" charset="-78"/>
              </a:endParaRPr>
            </a:p>
          </p:txBody>
        </p:sp>
      </p:grpSp>
      <p:sp>
        <p:nvSpPr>
          <p:cNvPr id="54" name="TextBox 53"/>
          <p:cNvSpPr txBox="1"/>
          <p:nvPr/>
        </p:nvSpPr>
        <p:spPr>
          <a:xfrm>
            <a:off x="3844274" y="160209"/>
            <a:ext cx="3902299" cy="461665"/>
          </a:xfrm>
          <a:prstGeom prst="rect">
            <a:avLst/>
          </a:prstGeom>
          <a:noFill/>
        </p:spPr>
        <p:txBody>
          <a:bodyPr wrap="square" rtlCol="0">
            <a:spAutoFit/>
          </a:bodyPr>
          <a:lstStyle/>
          <a:p>
            <a:pPr eaLnBrk="0" fontAlgn="base" hangingPunct="0">
              <a:spcBef>
                <a:spcPct val="0"/>
              </a:spcBef>
              <a:spcAft>
                <a:spcPct val="0"/>
              </a:spcAft>
            </a:pPr>
            <a:r>
              <a:rPr lang="fa-IR" sz="2400" dirty="0">
                <a:solidFill>
                  <a:prstClr val="white"/>
                </a:solidFill>
                <a:latin typeface="Times New Roman" pitchFamily="18" charset="0"/>
                <a:cs typeface="B Titr" panose="00000700000000000000" pitchFamily="2" charset="-78"/>
              </a:rPr>
              <a:t>حوزه نفوذ آگلومراسیون اصفهان</a:t>
            </a:r>
            <a:endParaRPr lang="en-US" sz="2400" dirty="0">
              <a:solidFill>
                <a:prstClr val="white"/>
              </a:solidFill>
              <a:latin typeface="Times New Roman" pitchFamily="18" charset="0"/>
              <a:cs typeface="B Titr" panose="00000700000000000000" pitchFamily="2" charset="-78"/>
            </a:endParaRPr>
          </a:p>
        </p:txBody>
      </p:sp>
    </p:spTree>
    <p:extLst>
      <p:ext uri="{BB962C8B-B14F-4D97-AF65-F5344CB8AC3E}">
        <p14:creationId xmlns:p14="http://schemas.microsoft.com/office/powerpoint/2010/main" val="1314355139"/>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500"/>
                                        <p:tgtEl>
                                          <p:spTgt spid="1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fade">
                                      <p:cBhvr>
                                        <p:cTn id="22"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833996" y="154546"/>
            <a:ext cx="3889419" cy="461665"/>
          </a:xfrm>
          <a:prstGeom prst="rect">
            <a:avLst/>
          </a:prstGeom>
          <a:noFill/>
        </p:spPr>
        <p:txBody>
          <a:bodyPr wrap="square" rtlCol="0">
            <a:spAutoFit/>
          </a:bodyPr>
          <a:lstStyle/>
          <a:p>
            <a:pPr eaLnBrk="0" fontAlgn="base" hangingPunct="0">
              <a:spcBef>
                <a:spcPct val="0"/>
              </a:spcBef>
              <a:spcAft>
                <a:spcPct val="0"/>
              </a:spcAft>
            </a:pPr>
            <a:r>
              <a:rPr lang="fa-IR" sz="2400" dirty="0">
                <a:solidFill>
                  <a:prstClr val="white"/>
                </a:solidFill>
                <a:latin typeface="Times New Roman" pitchFamily="18" charset="0"/>
                <a:cs typeface="B Titr" panose="00000700000000000000" pitchFamily="2" charset="-78"/>
              </a:rPr>
              <a:t>حوزه های نفوذ شهر اصفهان</a:t>
            </a:r>
            <a:endParaRPr lang="en-US" sz="2400" dirty="0">
              <a:solidFill>
                <a:prstClr val="white"/>
              </a:solidFill>
              <a:latin typeface="Times New Roman" pitchFamily="18" charset="0"/>
              <a:cs typeface="B Titr" panose="00000700000000000000" pitchFamily="2" charset="-78"/>
            </a:endParaRPr>
          </a:p>
        </p:txBody>
      </p:sp>
      <p:grpSp>
        <p:nvGrpSpPr>
          <p:cNvPr id="8" name="Group 7"/>
          <p:cNvGrpSpPr/>
          <p:nvPr/>
        </p:nvGrpSpPr>
        <p:grpSpPr>
          <a:xfrm>
            <a:off x="462776" y="1279419"/>
            <a:ext cx="8063038" cy="4895999"/>
            <a:chOff x="462776" y="1279419"/>
            <a:chExt cx="8063038" cy="4895999"/>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51276" y="1279419"/>
              <a:ext cx="5974538" cy="489599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2776" y="1279419"/>
              <a:ext cx="2088500" cy="489599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grpSp>
    </p:spTree>
    <p:extLst>
      <p:ext uri="{BB962C8B-B14F-4D97-AF65-F5344CB8AC3E}">
        <p14:creationId xmlns:p14="http://schemas.microsoft.com/office/powerpoint/2010/main" val="734056710"/>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Main Event">
  <a:themeElements>
    <a:clrScheme name="Main Event">
      <a:dk1>
        <a:sysClr val="windowText" lastClr="000000"/>
      </a:dk1>
      <a:lt1>
        <a:sysClr val="window" lastClr="FFFFFF"/>
      </a:lt1>
      <a:dk2>
        <a:srgbClr val="424242"/>
      </a:dk2>
      <a:lt2>
        <a:srgbClr val="C8C8C8"/>
      </a:lt2>
      <a:accent1>
        <a:srgbClr val="346492"/>
      </a:accent1>
      <a:accent2>
        <a:srgbClr val="6DA5D4"/>
      </a:accent2>
      <a:accent3>
        <a:srgbClr val="538C79"/>
      </a:accent3>
      <a:accent4>
        <a:srgbClr val="93B75D"/>
      </a:accent4>
      <a:accent5>
        <a:srgbClr val="DEB050"/>
      </a:accent5>
      <a:accent6>
        <a:srgbClr val="BB5354"/>
      </a:accent6>
      <a:hlink>
        <a:srgbClr val="3289DD"/>
      </a:hlink>
      <a:folHlink>
        <a:srgbClr val="859EB6"/>
      </a:folHlink>
    </a:clrScheme>
    <a:fontScheme name="Main Event">
      <a:majorFont>
        <a:latin typeface="Impact" panose="020B080603090205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Impact" panose="020B080603090205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ain Event">
      <a:fillStyleLst>
        <a:solidFill>
          <a:schemeClr val="phClr"/>
        </a:solidFill>
        <a:solidFill>
          <a:schemeClr val="phClr">
            <a:tint val="69000"/>
            <a:satMod val="105000"/>
            <a:lumMod val="110000"/>
          </a:schemeClr>
        </a:solidFill>
        <a:blipFill>
          <a:blip xmlns:r="http://schemas.openxmlformats.org/officeDocument/2006/relationships" r:embed="rId1">
            <a:duotone>
              <a:schemeClr val="phClr">
                <a:shade val="88000"/>
                <a:lumMod val="88000"/>
              </a:schemeClr>
              <a:schemeClr val="phClr"/>
            </a:duotone>
          </a:blip>
          <a:tile tx="0" ty="0" sx="100000" sy="100000" flip="none" algn="tl"/>
        </a:blipFill>
      </a:fillStyleLst>
      <a:lnStyleLst>
        <a:ln w="9525" cap="flat" cmpd="sng" algn="ctr">
          <a:solidFill>
            <a:schemeClr val="phClr">
              <a:shade val="60000"/>
            </a:scheme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effectStyle>
        <a:effectStyle>
          <a:effectLst>
            <a:outerShdw blurRad="25400" dist="127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88000"/>
              </a:schemeClr>
            </a:gs>
          </a:gsLst>
          <a:lin ang="5400000" scaled="0"/>
        </a:gradFill>
        <a:blipFill>
          <a:blip xmlns:r="http://schemas.openxmlformats.org/officeDocument/2006/relationships" r:embed="rId2">
            <a:duotone>
              <a:schemeClr val="phClr">
                <a:shade val="48000"/>
                <a:satMod val="110000"/>
                <a:lumMod val="40000"/>
              </a:schemeClr>
              <a:schemeClr val="phClr">
                <a:tint val="90000"/>
                <a:lumMod val="106000"/>
              </a:schemeClr>
            </a:duotone>
          </a:blip>
          <a:stretch/>
        </a:blipFill>
      </a:bgFillStyleLst>
    </a:fmtScheme>
  </a:themeElements>
  <a:objectDefaults/>
  <a:extraClrSchemeLst/>
  <a:extLst>
    <a:ext uri="{05A4C25C-085E-4340-85A3-A5531E510DB2}">
      <thm15:themeFamily xmlns:thm15="http://schemas.microsoft.com/office/thememl/2012/main" name="Main Event" id="{AC372BB4-D83D-411E-B849-B641926BA760}" vid="{FE3530EC-BA5B-407C-9B36-00820F39551C}"/>
    </a:ext>
  </a:extLst>
</a:theme>
</file>

<file path=docProps/app.xml><?xml version="1.0" encoding="utf-8"?>
<Properties xmlns="http://schemas.openxmlformats.org/officeDocument/2006/extended-properties" xmlns:vt="http://schemas.openxmlformats.org/officeDocument/2006/docPropsVTypes">
  <TotalTime>0</TotalTime>
  <Words>3016</Words>
  <Application>Microsoft Office PowerPoint</Application>
  <PresentationFormat>On-screen Show (4:3)</PresentationFormat>
  <Paragraphs>405</Paragraphs>
  <Slides>45</Slides>
  <Notes>0</Notes>
  <HiddenSlides>0</HiddenSlides>
  <MMClips>0</MMClips>
  <ScaleCrop>false</ScaleCrop>
  <HeadingPairs>
    <vt:vector size="6" baseType="variant">
      <vt:variant>
        <vt:lpstr>Fonts Used</vt:lpstr>
      </vt:variant>
      <vt:variant>
        <vt:i4>14</vt:i4>
      </vt:variant>
      <vt:variant>
        <vt:lpstr>Theme</vt:lpstr>
      </vt:variant>
      <vt:variant>
        <vt:i4>2</vt:i4>
      </vt:variant>
      <vt:variant>
        <vt:lpstr>Slide Titles</vt:lpstr>
      </vt:variant>
      <vt:variant>
        <vt:i4>45</vt:i4>
      </vt:variant>
    </vt:vector>
  </HeadingPairs>
  <TitlesOfParts>
    <vt:vector size="61" baseType="lpstr">
      <vt:lpstr>맑은 고딕</vt:lpstr>
      <vt:lpstr>宋体</vt:lpstr>
      <vt:lpstr>Arial</vt:lpstr>
      <vt:lpstr>B Homa</vt:lpstr>
      <vt:lpstr>B Nazanin</vt:lpstr>
      <vt:lpstr>B Roya</vt:lpstr>
      <vt:lpstr>B Titr</vt:lpstr>
      <vt:lpstr>Calibri</vt:lpstr>
      <vt:lpstr>Calibri Light</vt:lpstr>
      <vt:lpstr>Cambria Math</vt:lpstr>
      <vt:lpstr>굴림</vt:lpstr>
      <vt:lpstr>Impact</vt:lpstr>
      <vt:lpstr>Times New Roman</vt:lpstr>
      <vt:lpstr>Verdana</vt:lpstr>
      <vt:lpstr>Office Theme</vt:lpstr>
      <vt:lpstr>Main Event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Mohammad</dc:creator>
  <cp:lastModifiedBy>Mohammad</cp:lastModifiedBy>
  <cp:revision>1</cp:revision>
  <dcterms:created xsi:type="dcterms:W3CDTF">2020-11-14T08:11:03Z</dcterms:created>
  <dcterms:modified xsi:type="dcterms:W3CDTF">2020-11-14T08:11:40Z</dcterms:modified>
</cp:coreProperties>
</file>