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E301BC91-F2C8-4F6E-9D80-1358438B5AC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36160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301BC91-F2C8-4F6E-9D80-1358438B5AC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744320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301BC91-F2C8-4F6E-9D80-1358438B5AC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3482687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3417BB34-3BDF-4B2B-BF5E-DFFBBB11798B}"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11E33F48-EAE0-43A8-99DD-2DF2B23AA124}"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470471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CECE65-1F2B-44FE-A9D4-35DB9B48D080}"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8A408DF4-A9A0-43FE-88CF-4E2F73765B37}"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3699560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EE78AC9E-2DD9-40DD-B906-DD47210C90AD}"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55210BB0-E1F0-4DB3-8709-E396C3D7BB0E}"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1977573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7A8F2BA2-151A-402D-8D7D-83892E1F670C}"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6" name="Footer Placeholder 5"/>
          <p:cNvSpPr>
            <a:spLocks noGrp="1"/>
          </p:cNvSpPr>
          <p:nvPr>
            <p:ph type="ftr" sz="quarter" idx="11"/>
          </p:nvPr>
        </p:nvSpPr>
        <p:spPr/>
        <p:txBody>
          <a:bodyPr/>
          <a:lstStyle/>
          <a:p>
            <a:pPr>
              <a:defRPr/>
            </a:pPr>
            <a:endParaRPr lang="fa-IR">
              <a:solidFill>
                <a:prstClr val="white">
                  <a:tint val="75000"/>
                </a:prstClr>
              </a:solidFill>
            </a:endParaRPr>
          </a:p>
        </p:txBody>
      </p:sp>
      <p:sp>
        <p:nvSpPr>
          <p:cNvPr id="7" name="Slide Number Placeholder 6"/>
          <p:cNvSpPr>
            <a:spLocks noGrp="1"/>
          </p:cNvSpPr>
          <p:nvPr>
            <p:ph type="sldNum" sz="quarter" idx="12"/>
          </p:nvPr>
        </p:nvSpPr>
        <p:spPr/>
        <p:txBody>
          <a:bodyPr/>
          <a:lstStyle/>
          <a:p>
            <a:pPr>
              <a:defRPr/>
            </a:pPr>
            <a:fld id="{5A384511-7D3A-49B9-AD0B-678684A5F261}"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12956771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246967E2-F7D2-4C52-BA20-C98B518E9B6D}"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8" name="Footer Placeholder 7"/>
          <p:cNvSpPr>
            <a:spLocks noGrp="1"/>
          </p:cNvSpPr>
          <p:nvPr>
            <p:ph type="ftr" sz="quarter" idx="11"/>
          </p:nvPr>
        </p:nvSpPr>
        <p:spPr/>
        <p:txBody>
          <a:bodyPr/>
          <a:lstStyle/>
          <a:p>
            <a:pPr>
              <a:defRPr/>
            </a:pPr>
            <a:endParaRPr lang="fa-IR">
              <a:solidFill>
                <a:prstClr val="white">
                  <a:tint val="75000"/>
                </a:prstClr>
              </a:solidFill>
            </a:endParaRPr>
          </a:p>
        </p:txBody>
      </p:sp>
      <p:sp>
        <p:nvSpPr>
          <p:cNvPr id="9" name="Slide Number Placeholder 8"/>
          <p:cNvSpPr>
            <a:spLocks noGrp="1"/>
          </p:cNvSpPr>
          <p:nvPr>
            <p:ph type="sldNum" sz="quarter" idx="12"/>
          </p:nvPr>
        </p:nvSpPr>
        <p:spPr/>
        <p:txBody>
          <a:bodyPr/>
          <a:lstStyle/>
          <a:p>
            <a:pPr>
              <a:defRPr/>
            </a:pPr>
            <a:fld id="{7F9FD6D3-D530-4831-A61B-3ED7BACDCA90}"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32751699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06B271E2-81AC-4A36-97E1-4BEE376CC2CE}"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4" name="Footer Placeholder 3"/>
          <p:cNvSpPr>
            <a:spLocks noGrp="1"/>
          </p:cNvSpPr>
          <p:nvPr>
            <p:ph type="ftr" sz="quarter" idx="11"/>
          </p:nvPr>
        </p:nvSpPr>
        <p:spPr/>
        <p:txBody>
          <a:bodyPr/>
          <a:lstStyle/>
          <a:p>
            <a:pPr>
              <a:defRPr/>
            </a:pPr>
            <a:endParaRPr lang="fa-IR">
              <a:solidFill>
                <a:prstClr val="white">
                  <a:tint val="75000"/>
                </a:prstClr>
              </a:solidFill>
            </a:endParaRPr>
          </a:p>
        </p:txBody>
      </p:sp>
      <p:sp>
        <p:nvSpPr>
          <p:cNvPr id="5" name="Slide Number Placeholder 4"/>
          <p:cNvSpPr>
            <a:spLocks noGrp="1"/>
          </p:cNvSpPr>
          <p:nvPr>
            <p:ph type="sldNum" sz="quarter" idx="12"/>
          </p:nvPr>
        </p:nvSpPr>
        <p:spPr/>
        <p:txBody>
          <a:bodyPr/>
          <a:lstStyle/>
          <a:p>
            <a:pPr>
              <a:defRPr/>
            </a:pPr>
            <a:fld id="{27424376-3B54-46E0-888A-CBCB019AC315}"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2120901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64CBAAF-0A98-4D34-8B3C-B0CEC3C1249A}"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3" name="Footer Placeholder 2"/>
          <p:cNvSpPr>
            <a:spLocks noGrp="1"/>
          </p:cNvSpPr>
          <p:nvPr>
            <p:ph type="ftr" sz="quarter" idx="11"/>
          </p:nvPr>
        </p:nvSpPr>
        <p:spPr/>
        <p:txBody>
          <a:bodyPr/>
          <a:lstStyle/>
          <a:p>
            <a:pPr>
              <a:defRPr/>
            </a:pPr>
            <a:endParaRPr lang="fa-IR">
              <a:solidFill>
                <a:prstClr val="white">
                  <a:tint val="75000"/>
                </a:prstClr>
              </a:solidFill>
            </a:endParaRPr>
          </a:p>
        </p:txBody>
      </p:sp>
      <p:sp>
        <p:nvSpPr>
          <p:cNvPr id="4" name="Slide Number Placeholder 3"/>
          <p:cNvSpPr>
            <a:spLocks noGrp="1"/>
          </p:cNvSpPr>
          <p:nvPr>
            <p:ph type="sldNum" sz="quarter" idx="12"/>
          </p:nvPr>
        </p:nvSpPr>
        <p:spPr/>
        <p:txBody>
          <a:bodyPr/>
          <a:lstStyle/>
          <a:p>
            <a:pPr>
              <a:defRPr/>
            </a:pPr>
            <a:fld id="{A243FCD8-0EC7-4280-9B29-BF3291A91E58}"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28396273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5D71FF0B-14D2-4CD2-8686-6D6E42C31B17}"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6" name="Footer Placeholder 5"/>
          <p:cNvSpPr>
            <a:spLocks noGrp="1"/>
          </p:cNvSpPr>
          <p:nvPr>
            <p:ph type="ftr" sz="quarter" idx="11"/>
          </p:nvPr>
        </p:nvSpPr>
        <p:spPr/>
        <p:txBody>
          <a:bodyPr/>
          <a:lstStyle/>
          <a:p>
            <a:pPr>
              <a:defRPr/>
            </a:pPr>
            <a:endParaRPr lang="fa-IR">
              <a:solidFill>
                <a:prstClr val="white">
                  <a:tint val="75000"/>
                </a:prstClr>
              </a:solidFill>
            </a:endParaRPr>
          </a:p>
        </p:txBody>
      </p:sp>
      <p:sp>
        <p:nvSpPr>
          <p:cNvPr id="7" name="Slide Number Placeholder 6"/>
          <p:cNvSpPr>
            <a:spLocks noGrp="1"/>
          </p:cNvSpPr>
          <p:nvPr>
            <p:ph type="sldNum" sz="quarter" idx="12"/>
          </p:nvPr>
        </p:nvSpPr>
        <p:spPr/>
        <p:txBody>
          <a:bodyPr/>
          <a:lstStyle/>
          <a:p>
            <a:pPr>
              <a:defRPr/>
            </a:pPr>
            <a:fld id="{5D1B3B9D-AD70-4B68-83BB-A47152AF78E6}"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2472557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301BC91-F2C8-4F6E-9D80-1358438B5AC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1219907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7E77BD5-669A-46B6-A354-C5F85F202E08}"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6" name="Footer Placeholder 5"/>
          <p:cNvSpPr>
            <a:spLocks noGrp="1"/>
          </p:cNvSpPr>
          <p:nvPr>
            <p:ph type="ftr" sz="quarter" idx="11"/>
          </p:nvPr>
        </p:nvSpPr>
        <p:spPr/>
        <p:txBody>
          <a:bodyPr/>
          <a:lstStyle/>
          <a:p>
            <a:pPr>
              <a:defRPr/>
            </a:pPr>
            <a:endParaRPr lang="fa-IR">
              <a:solidFill>
                <a:prstClr val="white">
                  <a:tint val="75000"/>
                </a:prstClr>
              </a:solidFill>
            </a:endParaRPr>
          </a:p>
        </p:txBody>
      </p:sp>
      <p:sp>
        <p:nvSpPr>
          <p:cNvPr id="7" name="Slide Number Placeholder 6"/>
          <p:cNvSpPr>
            <a:spLocks noGrp="1"/>
          </p:cNvSpPr>
          <p:nvPr>
            <p:ph type="sldNum" sz="quarter" idx="12"/>
          </p:nvPr>
        </p:nvSpPr>
        <p:spPr/>
        <p:txBody>
          <a:bodyPr/>
          <a:lstStyle/>
          <a:p>
            <a:pPr>
              <a:defRPr/>
            </a:pPr>
            <a:fld id="{98EAFCC6-E24B-4482-8B9A-38A0507B1B99}"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7120576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95E7603-5537-4930-AF9E-D57FDE7DDA22}"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0DF2EAE5-5A43-4287-A216-757344F0B5FB}"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2282142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436AEB82-CDED-40A7-9539-D326008EB791}"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728FD706-59E2-4145-A325-71A267AC8C15}" type="slidenum">
              <a:rPr lang="fa-IR" smtClean="0">
                <a:solidFill>
                  <a:srgbClr val="90C226"/>
                </a:solidFill>
              </a:rPr>
              <a:pPr>
                <a:defRPr/>
              </a:pPr>
              <a:t>‹#›</a:t>
            </a:fld>
            <a:endParaRPr lang="fa-IR">
              <a:solidFill>
                <a:srgbClr val="90C226"/>
              </a:solidFill>
            </a:endParaR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algn="l" rtl="0" eaLnBrk="0" fontAlgn="base" hangingPunct="0">
              <a:spcBef>
                <a:spcPct val="0"/>
              </a:spcBef>
              <a:spcAft>
                <a:spcPct val="0"/>
              </a:spcAft>
            </a:pPr>
            <a:r>
              <a:rPr lang="en-US" sz="8000" dirty="0">
                <a:ln w="3175" cmpd="sng">
                  <a:noFill/>
                </a:ln>
                <a:solidFill>
                  <a:srgbClr val="90C226"/>
                </a:solidFill>
                <a:latin typeface="Arial"/>
                <a:cs typeface="Tahoma" panose="020B0604030504040204" pitchFamily="34" charset="0"/>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algn="l" rtl="0" eaLnBrk="0" fontAlgn="base" hangingPunct="0">
              <a:spcBef>
                <a:spcPct val="0"/>
              </a:spcBef>
              <a:spcAft>
                <a:spcPct val="0"/>
              </a:spcAft>
            </a:pPr>
            <a:r>
              <a:rPr lang="en-US" sz="8000" dirty="0">
                <a:ln w="3175" cmpd="sng">
                  <a:noFill/>
                </a:ln>
                <a:solidFill>
                  <a:srgbClr val="90C226"/>
                </a:solidFill>
                <a:latin typeface="Arial"/>
                <a:cs typeface="Tahoma" panose="020B0604030504040204" pitchFamily="34" charset="0"/>
              </a:rPr>
              <a:t>”</a:t>
            </a:r>
          </a:p>
        </p:txBody>
      </p:sp>
    </p:spTree>
    <p:extLst>
      <p:ext uri="{BB962C8B-B14F-4D97-AF65-F5344CB8AC3E}">
        <p14:creationId xmlns:p14="http://schemas.microsoft.com/office/powerpoint/2010/main" val="24677739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98439B5B-9264-4F0D-850A-63C54721DE66}"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AF3F1077-8711-43B2-9D1A-5C15395E032B}"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13752781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06753836-F49C-400E-9D70-F9D0B1458306}"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F3E6C89B-5D98-4574-A6B9-CF2470F487D9}" type="slidenum">
              <a:rPr lang="fa-IR" smtClean="0">
                <a:solidFill>
                  <a:srgbClr val="90C226"/>
                </a:solidFill>
              </a:rPr>
              <a:pPr>
                <a:defRPr/>
              </a:pPr>
              <a:t>‹#›</a:t>
            </a:fld>
            <a:endParaRPr lang="fa-IR">
              <a:solidFill>
                <a:srgbClr val="90C226"/>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algn="l" rtl="0" eaLnBrk="0" fontAlgn="base" hangingPunct="0">
              <a:spcBef>
                <a:spcPct val="0"/>
              </a:spcBef>
              <a:spcAft>
                <a:spcPct val="0"/>
              </a:spcAft>
            </a:pPr>
            <a:r>
              <a:rPr lang="en-US" sz="8000" dirty="0">
                <a:ln w="3175" cmpd="sng">
                  <a:noFill/>
                </a:ln>
                <a:solidFill>
                  <a:srgbClr val="90C226"/>
                </a:solidFill>
                <a:latin typeface="Arial"/>
                <a:cs typeface="Tahoma" panose="020B0604030504040204" pitchFamily="34" charset="0"/>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algn="l" rtl="0" eaLnBrk="0" fontAlgn="base" hangingPunct="0">
              <a:spcBef>
                <a:spcPct val="0"/>
              </a:spcBef>
              <a:spcAft>
                <a:spcPct val="0"/>
              </a:spcAft>
            </a:pPr>
            <a:r>
              <a:rPr lang="en-US" sz="8000" dirty="0">
                <a:ln w="3175" cmpd="sng">
                  <a:noFill/>
                </a:ln>
                <a:solidFill>
                  <a:srgbClr val="90C226"/>
                </a:solidFill>
                <a:latin typeface="Arial"/>
                <a:cs typeface="Tahoma" panose="020B0604030504040204" pitchFamily="34" charset="0"/>
              </a:rPr>
              <a:t>”</a:t>
            </a:r>
          </a:p>
        </p:txBody>
      </p:sp>
    </p:spTree>
    <p:extLst>
      <p:ext uri="{BB962C8B-B14F-4D97-AF65-F5344CB8AC3E}">
        <p14:creationId xmlns:p14="http://schemas.microsoft.com/office/powerpoint/2010/main" val="9444093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22F951C-71AB-4565-95C4-2C81348AECA4}"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DECF6EC8-1E0C-4D1B-814B-95D7FB041C11}"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41665249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C117FC56-FB38-4483-BF83-EA0E80613B47}"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82ABDB23-C195-475B-A152-C301ADC2E657}"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9824031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D6B731C-5534-46DC-BCFA-4861E7DF24DD}" type="datetimeFigureOut">
              <a:rPr lang="fa-IR" smtClean="0">
                <a:solidFill>
                  <a:prstClr val="white">
                    <a:tint val="75000"/>
                  </a:prstClr>
                </a:solidFill>
              </a:rPr>
              <a:pPr>
                <a:defRPr/>
              </a:pPr>
              <a:t>25/03/1442</a:t>
            </a:fld>
            <a:endParaRPr lang="fa-IR">
              <a:solidFill>
                <a:prstClr val="white">
                  <a:tint val="75000"/>
                </a:prstClr>
              </a:solidFill>
            </a:endParaRPr>
          </a:p>
        </p:txBody>
      </p:sp>
      <p:sp>
        <p:nvSpPr>
          <p:cNvPr id="5" name="Footer Placeholder 4"/>
          <p:cNvSpPr>
            <a:spLocks noGrp="1"/>
          </p:cNvSpPr>
          <p:nvPr>
            <p:ph type="ftr" sz="quarter" idx="11"/>
          </p:nvPr>
        </p:nvSpPr>
        <p:spPr/>
        <p:txBody>
          <a:bodyPr/>
          <a:lstStyle/>
          <a:p>
            <a:pPr>
              <a:defRPr/>
            </a:pPr>
            <a:endParaRPr lang="fa-IR">
              <a:solidFill>
                <a:prstClr val="white">
                  <a:tint val="75000"/>
                </a:prstClr>
              </a:solidFill>
            </a:endParaRPr>
          </a:p>
        </p:txBody>
      </p:sp>
      <p:sp>
        <p:nvSpPr>
          <p:cNvPr id="6" name="Slide Number Placeholder 5"/>
          <p:cNvSpPr>
            <a:spLocks noGrp="1"/>
          </p:cNvSpPr>
          <p:nvPr>
            <p:ph type="sldNum" sz="quarter" idx="12"/>
          </p:nvPr>
        </p:nvSpPr>
        <p:spPr/>
        <p:txBody>
          <a:bodyPr/>
          <a:lstStyle/>
          <a:p>
            <a:pPr>
              <a:defRPr/>
            </a:pPr>
            <a:fld id="{75580CAC-61C7-442B-95A2-7FD108C05758}" type="slidenum">
              <a:rPr lang="fa-IR" smtClean="0">
                <a:solidFill>
                  <a:srgbClr val="90C226"/>
                </a:solidFill>
              </a:rPr>
              <a:pPr>
                <a:defRPr/>
              </a:pPr>
              <a:t>‹#›</a:t>
            </a:fld>
            <a:endParaRPr lang="fa-IR">
              <a:solidFill>
                <a:srgbClr val="90C226"/>
              </a:solidFill>
            </a:endParaRPr>
          </a:p>
        </p:txBody>
      </p:sp>
    </p:spTree>
    <p:extLst>
      <p:ext uri="{BB962C8B-B14F-4D97-AF65-F5344CB8AC3E}">
        <p14:creationId xmlns:p14="http://schemas.microsoft.com/office/powerpoint/2010/main" val="935529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1BC91-F2C8-4F6E-9D80-1358438B5AC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282981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E301BC91-F2C8-4F6E-9D80-1358438B5ACB}"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1287607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E301BC91-F2C8-4F6E-9D80-1358438B5ACB}"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3610953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E301BC91-F2C8-4F6E-9D80-1358438B5ACB}"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2378611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01BC91-F2C8-4F6E-9D80-1358438B5ACB}"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276008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1BC91-F2C8-4F6E-9D80-1358438B5ACB}"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1809673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1BC91-F2C8-4F6E-9D80-1358438B5ACB}"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C3C6B2C-6F17-4B84-B39E-5C0EB5BE75E9}" type="slidenum">
              <a:rPr lang="fa-IR" smtClean="0"/>
              <a:t>‹#›</a:t>
            </a:fld>
            <a:endParaRPr lang="fa-IR"/>
          </a:p>
        </p:txBody>
      </p:sp>
    </p:spTree>
    <p:extLst>
      <p:ext uri="{BB962C8B-B14F-4D97-AF65-F5344CB8AC3E}">
        <p14:creationId xmlns:p14="http://schemas.microsoft.com/office/powerpoint/2010/main" val="1035319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301BC91-F2C8-4F6E-9D80-1358438B5ACB}" type="datetimeFigureOut">
              <a:rPr lang="fa-IR" smtClean="0"/>
              <a:t>25/03/1442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C3C6B2C-6F17-4B84-B39E-5C0EB5BE75E9}" type="slidenum">
              <a:rPr lang="fa-IR" smtClean="0"/>
              <a:t>‹#›</a:t>
            </a:fld>
            <a:endParaRPr lang="fa-IR"/>
          </a:p>
        </p:txBody>
      </p:sp>
    </p:spTree>
    <p:extLst>
      <p:ext uri="{BB962C8B-B14F-4D97-AF65-F5344CB8AC3E}">
        <p14:creationId xmlns:p14="http://schemas.microsoft.com/office/powerpoint/2010/main" val="2497945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rtl="0" eaLnBrk="0" fontAlgn="base" hangingPunct="0">
              <a:spcBef>
                <a:spcPct val="0"/>
              </a:spcBef>
              <a:spcAft>
                <a:spcPct val="0"/>
              </a:spcAft>
              <a:defRPr/>
            </a:pPr>
            <a:fld id="{BA7CCEB5-B446-43F5-A585-F88F6526B59E}" type="datetimeFigureOut">
              <a:rPr lang="fa-IR" smtClean="0">
                <a:solidFill>
                  <a:prstClr val="white">
                    <a:tint val="75000"/>
                  </a:prstClr>
                </a:solidFill>
              </a:rPr>
              <a:pPr rtl="0" eaLnBrk="0" fontAlgn="base" hangingPunct="0">
                <a:spcBef>
                  <a:spcPct val="0"/>
                </a:spcBef>
                <a:spcAft>
                  <a:spcPct val="0"/>
                </a:spcAft>
                <a:defRPr/>
              </a:pPr>
              <a:t>25/03/1442</a:t>
            </a:fld>
            <a:endParaRPr lang="fa-IR">
              <a:solidFill>
                <a:prstClr val="white">
                  <a:tint val="75000"/>
                </a:prstClr>
              </a:solidFill>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eaLnBrk="0" fontAlgn="base" hangingPunct="0">
              <a:spcBef>
                <a:spcPct val="0"/>
              </a:spcBef>
              <a:spcAft>
                <a:spcPct val="0"/>
              </a:spcAft>
              <a:defRPr/>
            </a:pPr>
            <a:endParaRPr lang="fa-IR">
              <a:solidFill>
                <a:prstClr val="white">
                  <a:tint val="75000"/>
                </a:prstClr>
              </a:solidFill>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rtl="0" eaLnBrk="0" fontAlgn="base" hangingPunct="0">
              <a:spcBef>
                <a:spcPct val="0"/>
              </a:spcBef>
              <a:spcAft>
                <a:spcPct val="0"/>
              </a:spcAft>
              <a:defRPr/>
            </a:pPr>
            <a:fld id="{FFD8E554-EB3D-4172-9608-E748F3246768}" type="slidenum">
              <a:rPr lang="fa-IR" smtClean="0">
                <a:solidFill>
                  <a:srgbClr val="90C226"/>
                </a:solidFill>
              </a:rPr>
              <a:pPr rtl="0" eaLnBrk="0" fontAlgn="base" hangingPunct="0">
                <a:spcBef>
                  <a:spcPct val="0"/>
                </a:spcBef>
                <a:spcAft>
                  <a:spcPct val="0"/>
                </a:spcAft>
                <a:defRPr/>
              </a:pPr>
              <a:t>‹#›</a:t>
            </a:fld>
            <a:endParaRPr lang="fa-IR">
              <a:solidFill>
                <a:srgbClr val="90C226"/>
              </a:solidFill>
            </a:endParaRPr>
          </a:p>
        </p:txBody>
      </p:sp>
    </p:spTree>
    <p:extLst>
      <p:ext uri="{BB962C8B-B14F-4D97-AF65-F5344CB8AC3E}">
        <p14:creationId xmlns:p14="http://schemas.microsoft.com/office/powerpoint/2010/main" val="196458530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tabasenc.ir/%D8%B7%D8%A8%D8%B3-%D8%B4%D9%87%D8%B1%DB%8C-%DA%A9%D9%87-%D8%A8%D9%88%D8%AF/"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1287082" y="2402015"/>
            <a:ext cx="7767637" cy="1646237"/>
          </a:xfrm>
        </p:spPr>
        <p:txBody>
          <a:bodyPr/>
          <a:lstStyle/>
          <a:p>
            <a:pPr algn="ctr" eaLnBrk="1" hangingPunct="1"/>
            <a:r>
              <a:rPr lang="fa-IR" altLang="fa-IR" sz="4800" dirty="0" smtClean="0">
                <a:solidFill>
                  <a:schemeClr val="tx1"/>
                </a:solidFill>
                <a:latin typeface="Arial" panose="020B0604020202020204" pitchFamily="34" charset="0"/>
                <a:cs typeface="B Homa" panose="00000400000000000000" pitchFamily="2" charset="-78"/>
              </a:rPr>
              <a:t>بررسی و </a:t>
            </a:r>
            <a:r>
              <a:rPr lang="fa-IR" altLang="fa-IR" sz="4800" dirty="0" smtClean="0">
                <a:solidFill>
                  <a:schemeClr val="tx1"/>
                </a:solidFill>
                <a:latin typeface="Arial" panose="020B0604020202020204" pitchFamily="34" charset="0"/>
                <a:cs typeface="B Homa" panose="00000400000000000000" pitchFamily="2" charset="-78"/>
              </a:rPr>
              <a:t>مقایسه</a:t>
            </a:r>
            <a:br>
              <a:rPr lang="fa-IR" altLang="fa-IR" sz="4800" dirty="0" smtClean="0">
                <a:solidFill>
                  <a:schemeClr val="tx1"/>
                </a:solidFill>
                <a:latin typeface="Arial" panose="020B0604020202020204" pitchFamily="34" charset="0"/>
                <a:cs typeface="B Homa" panose="00000400000000000000" pitchFamily="2" charset="-78"/>
              </a:rPr>
            </a:br>
            <a:r>
              <a:rPr lang="fa-IR" altLang="fa-IR" sz="4800" dirty="0" smtClean="0">
                <a:solidFill>
                  <a:schemeClr val="tx1"/>
                </a:solidFill>
                <a:latin typeface="Arial" panose="020B0604020202020204" pitchFamily="34" charset="0"/>
                <a:cs typeface="B Homa" panose="00000400000000000000" pitchFamily="2" charset="-78"/>
              </a:rPr>
              <a:t> </a:t>
            </a:r>
            <a:r>
              <a:rPr lang="fa-IR" altLang="fa-IR" sz="4800" dirty="0" smtClean="0">
                <a:solidFill>
                  <a:schemeClr val="tx1"/>
                </a:solidFill>
                <a:latin typeface="Arial" panose="020B0604020202020204" pitchFamily="34" charset="0"/>
                <a:cs typeface="B Homa" panose="00000400000000000000" pitchFamily="2" charset="-78"/>
              </a:rPr>
              <a:t>زلزله های طبس و رودبار منجیل</a:t>
            </a:r>
          </a:p>
        </p:txBody>
      </p:sp>
    </p:spTree>
    <p:extLst>
      <p:ext uri="{BB962C8B-B14F-4D97-AF65-F5344CB8AC3E}">
        <p14:creationId xmlns:p14="http://schemas.microsoft.com/office/powerpoint/2010/main" val="2958505549"/>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77863" y="284163"/>
            <a:ext cx="8596312" cy="1320800"/>
          </a:xfrm>
        </p:spPr>
        <p:txBody>
          <a:bodyPr/>
          <a:lstStyle/>
          <a:p>
            <a:pPr algn="r" eaLnBrk="1" hangingPunct="1"/>
            <a:r>
              <a:rPr lang="fa-IR" altLang="fa-IR" dirty="0" smtClean="0">
                <a:solidFill>
                  <a:schemeClr val="tx1"/>
                </a:solidFill>
                <a:latin typeface="Arial" panose="020B0604020202020204" pitchFamily="34" charset="0"/>
                <a:cs typeface="B Homa" panose="00000400000000000000" pitchFamily="2" charset="-78"/>
              </a:rPr>
              <a:t>کشته ها و خرابی ها</a:t>
            </a:r>
          </a:p>
        </p:txBody>
      </p:sp>
      <p:sp>
        <p:nvSpPr>
          <p:cNvPr id="3" name="Content Placeholder 2"/>
          <p:cNvSpPr>
            <a:spLocks noGrp="1"/>
          </p:cNvSpPr>
          <p:nvPr>
            <p:ph idx="1"/>
          </p:nvPr>
        </p:nvSpPr>
        <p:spPr>
          <a:xfrm>
            <a:off x="677863" y="1354138"/>
            <a:ext cx="8596312" cy="4419600"/>
          </a:xfrm>
        </p:spPr>
        <p:txBody>
          <a:bodyPr rtlCol="0">
            <a:normAutofit fontScale="92500" lnSpcReduction="10000"/>
          </a:bodyPr>
          <a:lstStyle/>
          <a:p>
            <a:pPr eaLnBrk="1" fontAlgn="auto" hangingPunct="1">
              <a:spcAft>
                <a:spcPts val="0"/>
              </a:spcAft>
              <a:buFont typeface="Wingdings 3" charset="2"/>
              <a:buChar char=""/>
              <a:defRPr/>
            </a:pPr>
            <a:r>
              <a:rPr lang="fa-IR" sz="2600" dirty="0" smtClean="0">
                <a:solidFill>
                  <a:schemeClr val="tx1"/>
                </a:solidFill>
                <a:latin typeface="Arial" panose="020B0604020202020204" pitchFamily="34" charset="0"/>
                <a:cs typeface="B Homa" panose="00000400000000000000" pitchFamily="2" charset="-78"/>
              </a:rPr>
              <a:t>زلزله طبس در نوع خود بی نظیرترین و شدیدترین زلزله ایران درچند قرن اخير ؛ با شدت  7.8 ( یا 7.7) ریشتر  بود که شهری استراتژیک در طول تاریخ  با قدمت بیش از 2500 سال و با  معماری بی نظیر به همراه حداقل 30 روستای تاریخی را به تلی از خاک تبدیل کرد و ده ها هزار نفر را به کام مرگ فرو برد به طوری که اجساد برخی دیگر سر از خاک بر نیاورد . شدت و نوع زلزله طبس به صورتی است که تا مدتی مبنای محاسبات سازه در  آیین نامه زلزله ایران بود. خسارتهای عمدة این زلزله در شعاع 30 كیلومتری طبس بود و در تهران به فاصلة مستقیم 540 كیلومتر و در مشهد به فاصلة مستقیم 380 كیلومتر احساس شد.</a:t>
            </a:r>
            <a:endParaRPr lang="en-US" sz="2600" dirty="0" smtClean="0">
              <a:solidFill>
                <a:schemeClr val="tx1"/>
              </a:solidFill>
              <a:latin typeface="Arial" panose="020B0604020202020204" pitchFamily="34" charset="0"/>
              <a:cs typeface="B Homa" panose="00000400000000000000" pitchFamily="2" charset="-78"/>
            </a:endParaRPr>
          </a:p>
          <a:p>
            <a:pPr eaLnBrk="1" fontAlgn="auto" hangingPunct="1">
              <a:spcAft>
                <a:spcPts val="0"/>
              </a:spcAft>
              <a:buFont typeface="Wingdings 3" charset="2"/>
              <a:buChar char=""/>
              <a:defRPr/>
            </a:pPr>
            <a:r>
              <a:rPr lang="fa-IR" sz="2600" dirty="0" smtClean="0">
                <a:solidFill>
                  <a:schemeClr val="tx1"/>
                </a:solidFill>
                <a:latin typeface="Arial" panose="020B0604020202020204" pitchFamily="34" charset="0"/>
                <a:cs typeface="B Homa" panose="00000400000000000000" pitchFamily="2" charset="-78"/>
              </a:rPr>
              <a:t>اگر چه در مورد اغلب زلزله های بزرگ کشور آمار دقیقی از تعداد کشته شده‌ها در دست نیست ولی از نکات قابل توجه در مورد زلزله طبس، اختلاف فاحش آمار موجود از تعداد جان باختگان این زلزله است . در آمارهای متفاوت تلفات زلزله  حدود 19000 تا 25000 كشته را نشان می داد.</a:t>
            </a:r>
            <a:endParaRPr lang="en-US" sz="2600" dirty="0" smtClean="0">
              <a:solidFill>
                <a:schemeClr val="tx1"/>
              </a:solidFill>
              <a:latin typeface="Arial" panose="020B0604020202020204" pitchFamily="34" charset="0"/>
              <a:cs typeface="B Homa" panose="00000400000000000000" pitchFamily="2" charset="-78"/>
            </a:endParaRPr>
          </a:p>
          <a:p>
            <a:pPr eaLnBrk="1" fontAlgn="auto" hangingPunct="1">
              <a:spcAft>
                <a:spcPts val="0"/>
              </a:spcAft>
              <a:buFont typeface="Wingdings 3" charset="2"/>
              <a:buChar char=""/>
              <a:defRPr/>
            </a:pPr>
            <a:endParaRPr lang="fa-IR" dirty="0">
              <a:solidFill>
                <a:schemeClr val="tx1">
                  <a:lumMod val="75000"/>
                  <a:lumOff val="25000"/>
                </a:schemeClr>
              </a:solidFill>
            </a:endParaRPr>
          </a:p>
        </p:txBody>
      </p:sp>
    </p:spTree>
    <p:extLst>
      <p:ext uri="{BB962C8B-B14F-4D97-AF65-F5344CB8AC3E}">
        <p14:creationId xmlns:p14="http://schemas.microsoft.com/office/powerpoint/2010/main" val="182850516"/>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169988" y="701675"/>
            <a:ext cx="7913687" cy="5478463"/>
          </a:xfrm>
        </p:spPr>
      </p:pic>
    </p:spTree>
    <p:extLst>
      <p:ext uri="{BB962C8B-B14F-4D97-AF65-F5344CB8AC3E}">
        <p14:creationId xmlns:p14="http://schemas.microsoft.com/office/powerpoint/2010/main" val="303133013"/>
      </p:ext>
    </p:extLst>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827088" y="688975"/>
            <a:ext cx="8066087" cy="4997450"/>
          </a:xfrm>
        </p:spPr>
      </p:pic>
    </p:spTree>
    <p:extLst>
      <p:ext uri="{BB962C8B-B14F-4D97-AF65-F5344CB8AC3E}">
        <p14:creationId xmlns:p14="http://schemas.microsoft.com/office/powerpoint/2010/main" val="1782110443"/>
      </p:ext>
    </p:extLst>
  </p:cSld>
  <p:clrMapOvr>
    <a:masterClrMapping/>
  </p:clrMapOvr>
  <p:transition spd="slow">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677863" y="782638"/>
            <a:ext cx="8596312" cy="5656262"/>
          </a:xfrm>
        </p:spPr>
        <p:txBody>
          <a:bodyPr/>
          <a:lstStyle/>
          <a:p>
            <a:pPr eaLnBrk="1" hangingPunct="1"/>
            <a:r>
              <a:rPr lang="fa-IR" altLang="fa-IR" dirty="0" smtClean="0">
                <a:solidFill>
                  <a:schemeClr val="tx1"/>
                </a:solidFill>
                <a:latin typeface="Arial" panose="020B0604020202020204" pitchFamily="34" charset="0"/>
                <a:cs typeface="B Homa" panose="00000400000000000000" pitchFamily="2" charset="-78"/>
              </a:rPr>
              <a:t>قدرت تخریب زلزله ۳۱ خرداد ۶۹ رودبار و منجیل به بزرگی ۷٫۴ ریشتر بود که شهرهای رودبار، منجیل، لوشان و ۷۰۰ روستای اطراف را به نابودی کشاند و به ۳۰۰ روستای دیگر خسارت عمده وارد نمود. خسارت حاصله از این زمین‌لرزه ۲۰۰ میلیارد دلار برآورد شد. کانون ژرفی زمین‌لرزه مذکور حدود ۱۹ کیلومتری از سطح زمین بود و بر اثر آن یکصد هزار خانه خشتی و گلی با خاک یکسان شدند یا متحمل خسارات عمده گردیدند و بیش از سی و پنج هزار کشته، شصت‌هزار زخمی و پانصدهزار بی‌خانمان آنرا بیش از ۲۰۰ هزار واحد مسکونی تخریب شدند و خسارات عمده‌ای به تأسیسات و اماکن عمومی در استانهای گیلان و زنجان که متأثر از این زمین‌لرزه بودند، وارد آمد و حدود ۵۰۰٬۰۰۰ بازمانده  بی‌خانمان شدند.</a:t>
            </a:r>
            <a:endParaRPr lang="en-US" altLang="fa-IR" dirty="0" smtClean="0">
              <a:solidFill>
                <a:schemeClr val="tx1"/>
              </a:solidFill>
              <a:latin typeface="Arial" panose="020B0604020202020204" pitchFamily="34" charset="0"/>
              <a:cs typeface="B Homa" panose="00000400000000000000" pitchFamily="2" charset="-78"/>
            </a:endParaRPr>
          </a:p>
          <a:p>
            <a:pPr eaLnBrk="1" hangingPunct="1"/>
            <a:r>
              <a:rPr lang="fa-IR" altLang="fa-IR" dirty="0" smtClean="0">
                <a:solidFill>
                  <a:schemeClr val="tx1"/>
                </a:solidFill>
                <a:latin typeface="Arial" panose="020B0604020202020204" pitchFamily="34" charset="0"/>
                <a:cs typeface="B Homa" panose="00000400000000000000" pitchFamily="2" charset="-78"/>
              </a:rPr>
              <a:t>این زلزله در لیست مرگبارترین ۱۰ زلزله جهان در صدسال گذشته قرار می‌دهد. </a:t>
            </a:r>
          </a:p>
          <a:p>
            <a:pPr eaLnBrk="1" hangingPunct="1"/>
            <a:endParaRPr lang="fa-IR" altLang="fa-IR" dirty="0" smtClean="0">
              <a:solidFill>
                <a:schemeClr val="tx1"/>
              </a:solidFill>
              <a:latin typeface="Arial" panose="020B0604020202020204" pitchFamily="34" charset="0"/>
              <a:cs typeface="B Homa" panose="00000400000000000000" pitchFamily="2" charset="-78"/>
            </a:endParaRPr>
          </a:p>
          <a:p>
            <a:pPr eaLnBrk="1" hangingPunct="1"/>
            <a:endParaRPr lang="fa-IR" altLang="fa-IR" dirty="0" smtClean="0">
              <a:solidFill>
                <a:schemeClr val="tx1"/>
              </a:solidFill>
              <a:latin typeface="Arial" panose="020B0604020202020204" pitchFamily="34" charset="0"/>
              <a:cs typeface="B Homa" panose="00000400000000000000" pitchFamily="2" charset="-78"/>
            </a:endParaRPr>
          </a:p>
          <a:p>
            <a:pPr eaLnBrk="1" hangingPunct="1"/>
            <a:r>
              <a:rPr lang="fa-IR" altLang="fa-IR" dirty="0" smtClean="0">
                <a:solidFill>
                  <a:schemeClr val="tx1"/>
                </a:solidFill>
                <a:latin typeface="Arial" panose="020B0604020202020204" pitchFamily="34" charset="0"/>
                <a:cs typeface="B Homa" panose="00000400000000000000" pitchFamily="2" charset="-78"/>
              </a:rPr>
              <a:t>ارتعاشات حاصل از امواج لرزه‌ای در استان‌های زنجان و گیلان و در بخشهایی از استان‌های آذربایجان شرقی، تهران، مرکزی، مازندران، سمنان، همدان و کردستان به مدت حدود ۶۰ ثانیه احساس گردید و موجب وحشت عمومی شد، لیکن خسارات جانی و مالی به همراه نداشت. این زمین‌لرزه در یک منطقه پرتراکم از نظر جمعیت اتفاق افتاد، بطوریکه علاوه بر روستاهای موجود در منطقه چندین شهر مهم کشور نیز تحت تأثیر آن قرار گرفتند. </a:t>
            </a:r>
          </a:p>
        </p:txBody>
      </p:sp>
    </p:spTree>
    <p:extLst>
      <p:ext uri="{BB962C8B-B14F-4D97-AF65-F5344CB8AC3E}">
        <p14:creationId xmlns:p14="http://schemas.microsoft.com/office/powerpoint/2010/main" val="412933870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circle(in)">
                                      <p:cBhvr>
                                        <p:cTn id="7" dur="2000"/>
                                        <p:tgtEl>
                                          <p:spTgt spid="1229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2290">
                                            <p:txEl>
                                              <p:pRg st="1" end="1"/>
                                            </p:txEl>
                                          </p:spTgt>
                                        </p:tgtEl>
                                        <p:attrNameLst>
                                          <p:attrName>style.visibility</p:attrName>
                                        </p:attrNameLst>
                                      </p:cBhvr>
                                      <p:to>
                                        <p:strVal val="visible"/>
                                      </p:to>
                                    </p:set>
                                    <p:animEffect transition="in" filter="circle(in)">
                                      <p:cBhvr>
                                        <p:cTn id="12" dur="2000"/>
                                        <p:tgtEl>
                                          <p:spTgt spid="1229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2290">
                                            <p:txEl>
                                              <p:pRg st="4" end="4"/>
                                            </p:txEl>
                                          </p:spTgt>
                                        </p:tgtEl>
                                        <p:attrNameLst>
                                          <p:attrName>style.visibility</p:attrName>
                                        </p:attrNameLst>
                                      </p:cBhvr>
                                      <p:to>
                                        <p:strVal val="visible"/>
                                      </p:to>
                                    </p:set>
                                    <p:animEffect transition="in" filter="circle(in)">
                                      <p:cBhvr>
                                        <p:cTn id="17" dur="2000"/>
                                        <p:tgtEl>
                                          <p:spTgt spid="1229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298575" y="863600"/>
            <a:ext cx="7518400" cy="5186363"/>
          </a:xfrm>
        </p:spPr>
      </p:pic>
    </p:spTree>
    <p:extLst>
      <p:ext uri="{BB962C8B-B14F-4D97-AF65-F5344CB8AC3E}">
        <p14:creationId xmlns:p14="http://schemas.microsoft.com/office/powerpoint/2010/main" val="688008269"/>
      </p:ext>
    </p:extLst>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966788" y="476250"/>
            <a:ext cx="7615237" cy="5511800"/>
          </a:xfrm>
        </p:spPr>
      </p:pic>
    </p:spTree>
    <p:extLst>
      <p:ext uri="{BB962C8B-B14F-4D97-AF65-F5344CB8AC3E}">
        <p14:creationId xmlns:p14="http://schemas.microsoft.com/office/powerpoint/2010/main" val="2341961740"/>
      </p:ext>
    </p:extLst>
  </p:cSld>
  <p:clrMapOvr>
    <a:masterClrMapping/>
  </p:clrMapOvr>
  <p:transition spd="slow">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765175" y="869950"/>
            <a:ext cx="8596313" cy="3881438"/>
          </a:xfrm>
        </p:spPr>
        <p:txBody>
          <a:bodyPr>
            <a:normAutofit fontScale="92500"/>
          </a:bodyPr>
          <a:lstStyle/>
          <a:p>
            <a:pPr eaLnBrk="1" hangingPunct="1"/>
            <a:r>
              <a:rPr lang="fa-IR" altLang="fa-IR" sz="2000" dirty="0" smtClean="0">
                <a:solidFill>
                  <a:schemeClr val="tx1"/>
                </a:solidFill>
                <a:latin typeface="Arial" panose="020B0604020202020204" pitchFamily="34" charset="0"/>
                <a:cs typeface="B Homa" panose="00000400000000000000" pitchFamily="2" charset="-78"/>
              </a:rPr>
              <a:t>سد منجیل در جریان زمین‌لرزه بشدت آسیب دید، بطوریکه دریاچه پشت سد تا پایان مرحله بازسازی بطور کامل تخلیه شد. در تونل‌های محور منجیل ـ رودبار شکستگی‌های بزرگ و چپ گرد بوجود آمد و ورودی تونل‌های به علت ریزش کوه تخریب گردیدند. شهرک هرزه ویل در شمال غرب شهر منجیل به علت پایداری ساختمانهای مسکونی از تلفات کمتری برخوردار بود، لیکن روستاهای هرزه ویل به علت لغزش کوه به کلی ویران گردیدند.</a:t>
            </a:r>
          </a:p>
          <a:p>
            <a:pPr eaLnBrk="1" hangingPunct="1"/>
            <a:endParaRPr lang="en-US" altLang="fa-IR" sz="2000" dirty="0" smtClean="0">
              <a:solidFill>
                <a:schemeClr val="tx1"/>
              </a:solidFill>
              <a:latin typeface="Arial" panose="020B0604020202020204" pitchFamily="34" charset="0"/>
              <a:cs typeface="B Homa" panose="00000400000000000000" pitchFamily="2" charset="-78"/>
            </a:endParaRPr>
          </a:p>
          <a:p>
            <a:pPr eaLnBrk="1" hangingPunct="1"/>
            <a:r>
              <a:rPr lang="fa-IR" altLang="fa-IR" sz="2000" dirty="0" smtClean="0">
                <a:solidFill>
                  <a:schemeClr val="tx1"/>
                </a:solidFill>
                <a:latin typeface="Arial" panose="020B0604020202020204" pitchFamily="34" charset="0"/>
                <a:cs typeface="B Homa" panose="00000400000000000000" pitchFamily="2" charset="-78"/>
              </a:rPr>
              <a:t>شهر رودبار در مقایسه با شهر منجیل از شدت تخریب کمتری برخوردار بود، لیکن به اکثر ساختمانها آسیب شدید وارد آمد. در کیلومتر ۲۵ جاده رشت-رودبار جاده در اثر ریزش سنگ‌های عظیم مسدود گردید. شدت زمین‌لرزه در ناحیه رودبار-منجیل حدود ۹ درجه در مقیاس مرکالی تخمین زده شده‌ است. در شهر گنجه کارخانه کفش و چرم گنجه به‌کلی ویران گردید و خسارات زیادی به شهر وارد شد. خسارات ناشی از زمین‌لرزه در ناحیه امامزاده هاشم جزئی بود و آثار حاصل از زمین‌لرزه در این منطقه کمتر به چشم می‌خورد ولی با نزدیک شدن به شهر رشت آثار تخریب تا اندازه‌ای بارزتر بود.</a:t>
            </a:r>
            <a:endParaRPr lang="en-US" altLang="fa-IR" sz="2000" dirty="0" smtClean="0">
              <a:solidFill>
                <a:schemeClr val="tx1"/>
              </a:solidFill>
              <a:latin typeface="Arial" panose="020B0604020202020204" pitchFamily="34" charset="0"/>
              <a:cs typeface="B Homa" panose="00000400000000000000" pitchFamily="2" charset="-78"/>
            </a:endParaRPr>
          </a:p>
          <a:p>
            <a:pPr eaLnBrk="1" hangingPunct="1"/>
            <a:endParaRPr lang="fa-IR" altLang="fa-IR" sz="2000" dirty="0" smtClean="0">
              <a:solidFill>
                <a:schemeClr val="tx1"/>
              </a:solidFill>
              <a:latin typeface="Arial" panose="020B0604020202020204" pitchFamily="34" charset="0"/>
              <a:cs typeface="B Homa" panose="00000400000000000000" pitchFamily="2" charset="-78"/>
            </a:endParaRPr>
          </a:p>
        </p:txBody>
      </p:sp>
    </p:spTree>
    <p:extLst>
      <p:ext uri="{BB962C8B-B14F-4D97-AF65-F5344CB8AC3E}">
        <p14:creationId xmlns:p14="http://schemas.microsoft.com/office/powerpoint/2010/main" val="144693972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randombar(horizontal)">
                                      <p:cBhvr>
                                        <p:cTn id="7" dur="500"/>
                                        <p:tgtEl>
                                          <p:spTgt spid="133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314">
                                            <p:txEl>
                                              <p:pRg st="2" end="2"/>
                                            </p:txEl>
                                          </p:spTgt>
                                        </p:tgtEl>
                                        <p:attrNameLst>
                                          <p:attrName>style.visibility</p:attrName>
                                        </p:attrNameLst>
                                      </p:cBhvr>
                                      <p:to>
                                        <p:strVal val="visible"/>
                                      </p:to>
                                    </p:set>
                                    <p:animEffect transition="in" filter="randombar(horizontal)">
                                      <p:cBhvr>
                                        <p:cTn id="12" dur="500"/>
                                        <p:tgtEl>
                                          <p:spTgt spid="133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941388" y="827088"/>
            <a:ext cx="7513637" cy="5194300"/>
          </a:xfrm>
        </p:spPr>
      </p:pic>
    </p:spTree>
    <p:extLst>
      <p:ext uri="{BB962C8B-B14F-4D97-AF65-F5344CB8AC3E}">
        <p14:creationId xmlns:p14="http://schemas.microsoft.com/office/powerpoint/2010/main" val="1872709824"/>
      </p:ext>
    </p:extLst>
  </p:cSld>
  <p:clrMapOvr>
    <a:masterClrMapping/>
  </p:clrMapOvr>
  <p:transition spd="med">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77863" y="246063"/>
            <a:ext cx="8596312" cy="1320800"/>
          </a:xfrm>
        </p:spPr>
        <p:txBody>
          <a:bodyPr/>
          <a:lstStyle/>
          <a:p>
            <a:pPr algn="r" eaLnBrk="1" hangingPunct="1"/>
            <a:r>
              <a:rPr lang="fa-IR" altLang="fa-IR" dirty="0" smtClean="0">
                <a:solidFill>
                  <a:schemeClr val="tx1"/>
                </a:solidFill>
                <a:latin typeface="Arial" panose="020B0604020202020204" pitchFamily="34" charset="0"/>
                <a:cs typeface="B Homa" panose="00000400000000000000" pitchFamily="2" charset="-78"/>
              </a:rPr>
              <a:t>علت بیشتر بودن تلفات انسانی در رودبار منجیل</a:t>
            </a:r>
          </a:p>
        </p:txBody>
      </p:sp>
      <p:sp>
        <p:nvSpPr>
          <p:cNvPr id="2" name="TextBox 1"/>
          <p:cNvSpPr txBox="1">
            <a:spLocks noChangeArrowheads="1"/>
          </p:cNvSpPr>
          <p:nvPr/>
        </p:nvSpPr>
        <p:spPr bwMode="auto">
          <a:xfrm>
            <a:off x="895350" y="1019175"/>
            <a:ext cx="8485188"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cs typeface="Tahoma" panose="020B0604030504040204" pitchFamily="34" charset="0"/>
              </a:defRPr>
            </a:lvl1pPr>
            <a:lvl2pPr marL="742950" indent="-285750" algn="r" rtl="1">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cs typeface="Tahoma" panose="020B0604030504040204" pitchFamily="34" charset="0"/>
              </a:defRPr>
            </a:lvl2pPr>
            <a:lvl3pPr marL="1143000" indent="-228600" algn="r" rtl="1">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cs typeface="Tahoma" panose="020B0604030504040204" pitchFamily="34" charset="0"/>
              </a:defRPr>
            </a:lvl3pPr>
            <a:lvl4pPr marL="16002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4pPr>
            <a:lvl5pPr marL="20574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9pPr>
          </a:lstStyle>
          <a:p>
            <a:pPr rtl="0" eaLnBrk="0" fontAlgn="base" hangingPunct="0">
              <a:spcBef>
                <a:spcPct val="0"/>
              </a:spcBef>
              <a:spcAft>
                <a:spcPct val="0"/>
              </a:spcAft>
              <a:buClrTx/>
              <a:buSzTx/>
              <a:buFontTx/>
              <a:buNone/>
            </a:pPr>
            <a:r>
              <a:rPr lang="fa-IR" altLang="fa-IR" sz="2000" dirty="0">
                <a:solidFill>
                  <a:prstClr val="white"/>
                </a:solidFill>
                <a:latin typeface="Arial" panose="020B0604020202020204" pitchFamily="34" charset="0"/>
                <a:cs typeface="B Homa" panose="00000400000000000000" pitchFamily="2" charset="-78"/>
              </a:rPr>
              <a:t>در شهر طبس به علت کمتر بودن جمعیت نسبت به رودبار و منجیل و همچنین اطلاع رسانی به موقع با توجه به اینکه زلزله با شدت بیشتری رخ داد اما تلفات کمتری داشت. در زمانی که زلزله طبس رخ داد کشور در روزهای بعد از کشتار جمعه سیاه در 17 شهریور 1357 در تلاطم انقلاب اسلامی قرار داشت به همین خاطر تحت شعاع مسائل سیاسی و درگیری های بین انقلابیون و حکومت شاه قرار گرفته بود.</a:t>
            </a:r>
          </a:p>
        </p:txBody>
      </p:sp>
      <p:sp>
        <p:nvSpPr>
          <p:cNvPr id="3" name="TextBox 2"/>
          <p:cNvSpPr txBox="1">
            <a:spLocks noChangeArrowheads="1"/>
          </p:cNvSpPr>
          <p:nvPr/>
        </p:nvSpPr>
        <p:spPr bwMode="auto">
          <a:xfrm>
            <a:off x="1001713" y="2495550"/>
            <a:ext cx="8272462"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cs typeface="Tahoma" panose="020B0604030504040204" pitchFamily="34" charset="0"/>
              </a:defRPr>
            </a:lvl1pPr>
            <a:lvl2pPr marL="742950" indent="-285750" algn="r" rtl="1">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cs typeface="Tahoma" panose="020B0604030504040204" pitchFamily="34" charset="0"/>
              </a:defRPr>
            </a:lvl2pPr>
            <a:lvl3pPr marL="1143000" indent="-228600" algn="r" rtl="1">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cs typeface="Tahoma" panose="020B0604030504040204" pitchFamily="34" charset="0"/>
              </a:defRPr>
            </a:lvl3pPr>
            <a:lvl4pPr marL="16002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4pPr>
            <a:lvl5pPr marL="20574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9pPr>
          </a:lstStyle>
          <a:p>
            <a:pPr rtl="0" eaLnBrk="0" fontAlgn="base" hangingPunct="0">
              <a:spcBef>
                <a:spcPct val="0"/>
              </a:spcBef>
              <a:spcAft>
                <a:spcPct val="0"/>
              </a:spcAft>
              <a:buClrTx/>
              <a:buSzTx/>
              <a:buFontTx/>
              <a:buNone/>
            </a:pPr>
            <a:r>
              <a:rPr lang="fa-IR" altLang="fa-IR" sz="2000" dirty="0">
                <a:solidFill>
                  <a:prstClr val="white"/>
                </a:solidFill>
                <a:latin typeface="Arial" panose="020B0604020202020204" pitchFamily="34" charset="0"/>
                <a:cs typeface="B Homa" panose="00000400000000000000" pitchFamily="2" charset="-78"/>
              </a:rPr>
              <a:t>علت بالا بودن خسارات جانی در زلزله منجیل درحقیقت، خطا در اعلام کانون زلزله بود چراکه در آن زمان به دلیل محدود بودن ایستگاه‌های لرزه‌نگاری، کانون زلزله منطقه دیلمان در استان گیلان اعلام شد و از این رو زمان طلایی برای امداد رسانی به مناطقی که خسارات جدی بدانها وارد شده بود از دست رفت چراکه این زمان طلایی برای نجات آسیب دیدگان در زلزله ۲۴ تا ۷۲ ساعت است.</a:t>
            </a:r>
          </a:p>
          <a:p>
            <a:pPr rtl="0" eaLnBrk="0" fontAlgn="base" hangingPunct="0">
              <a:spcBef>
                <a:spcPct val="0"/>
              </a:spcBef>
              <a:spcAft>
                <a:spcPct val="0"/>
              </a:spcAft>
              <a:buClrTx/>
              <a:buSzTx/>
              <a:buFontTx/>
              <a:buNone/>
            </a:pPr>
            <a:r>
              <a:rPr lang="fa-IR" altLang="fa-IR" sz="2000" dirty="0">
                <a:solidFill>
                  <a:prstClr val="white"/>
                </a:solidFill>
                <a:latin typeface="Arial" panose="020B0604020202020204" pitchFamily="34" charset="0"/>
                <a:cs typeface="B Homa" panose="00000400000000000000" pitchFamily="2" charset="-78"/>
              </a:rPr>
              <a:t>تا چند روز پس از این رخداد، هیچکس از آن خبر نداشت و کسی نمی‌دانست دقیقاً چه اتفاقی افتاده‌است. وقتی خبر زمین‌لرزه آنهم پس از تأخیر از تلویزیون ایران پخش شد نشانی مرکز زلزله به‌غلط رشت و دیلمان اعلام شد که گمراه‌کننده بود و هنوز مشخص نشده بود که در رودبار چه شده که پس از چند روز عمق فاجعه معلوم گردید. ۴ روز پس از زلزله که زمان طلایی کمک عملاً از دست رفته بود، عملیات امدادرسانی به این مناطق آغاز شد.</a:t>
            </a:r>
          </a:p>
        </p:txBody>
      </p:sp>
    </p:spTree>
    <p:extLst>
      <p:ext uri="{BB962C8B-B14F-4D97-AF65-F5344CB8AC3E}">
        <p14:creationId xmlns:p14="http://schemas.microsoft.com/office/powerpoint/2010/main" val="2339614610"/>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254125" y="663575"/>
            <a:ext cx="7543800" cy="5214938"/>
          </a:xfrm>
        </p:spPr>
      </p:pic>
      <p:sp>
        <p:nvSpPr>
          <p:cNvPr id="24579" name="TextBox 4"/>
          <p:cNvSpPr txBox="1">
            <a:spLocks noChangeArrowheads="1"/>
          </p:cNvSpPr>
          <p:nvPr/>
        </p:nvSpPr>
        <p:spPr bwMode="auto">
          <a:xfrm>
            <a:off x="2752725" y="6037263"/>
            <a:ext cx="4546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cs typeface="Tahoma" panose="020B0604030504040204" pitchFamily="34" charset="0"/>
              </a:defRPr>
            </a:lvl1pPr>
            <a:lvl2pPr marL="742950" indent="-285750" algn="r" rtl="1">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cs typeface="Tahoma" panose="020B0604030504040204" pitchFamily="34" charset="0"/>
              </a:defRPr>
            </a:lvl2pPr>
            <a:lvl3pPr marL="1143000" indent="-228600" algn="r" rtl="1">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cs typeface="Tahoma" panose="020B0604030504040204" pitchFamily="34" charset="0"/>
              </a:defRPr>
            </a:lvl3pPr>
            <a:lvl4pPr marL="16002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4pPr>
            <a:lvl5pPr marL="20574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9pPr>
          </a:lstStyle>
          <a:p>
            <a:pPr algn="ctr" rtl="0" eaLnBrk="0" fontAlgn="base" hangingPunct="0">
              <a:spcBef>
                <a:spcPct val="0"/>
              </a:spcBef>
              <a:spcAft>
                <a:spcPct val="0"/>
              </a:spcAft>
              <a:buClrTx/>
              <a:buSzTx/>
              <a:buFontTx/>
              <a:buNone/>
            </a:pPr>
            <a:r>
              <a:rPr lang="fa-IR" altLang="fa-IR" sz="2400" dirty="0">
                <a:solidFill>
                  <a:prstClr val="white"/>
                </a:solidFill>
                <a:latin typeface="Arial" panose="020B0604020202020204" pitchFamily="34" charset="0"/>
                <a:cs typeface="B Homa" panose="00000400000000000000" pitchFamily="2" charset="-78"/>
              </a:rPr>
              <a:t>رودبار</a:t>
            </a:r>
          </a:p>
        </p:txBody>
      </p:sp>
    </p:spTree>
    <p:extLst>
      <p:ext uri="{BB962C8B-B14F-4D97-AF65-F5344CB8AC3E}">
        <p14:creationId xmlns:p14="http://schemas.microsoft.com/office/powerpoint/2010/main" val="2869867294"/>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57313" y="768350"/>
            <a:ext cx="7766050" cy="4567238"/>
          </a:xfrm>
        </p:spPr>
        <p:txBody>
          <a:bodyPr rtlCol="0">
            <a:noAutofit/>
          </a:bodyPr>
          <a:lstStyle/>
          <a:p>
            <a:pPr eaLnBrk="1" fontAlgn="auto" hangingPunct="1">
              <a:spcAft>
                <a:spcPts val="0"/>
              </a:spcAft>
              <a:buFont typeface="Wingdings 3" charset="2"/>
              <a:buNone/>
              <a:defRPr/>
            </a:pPr>
            <a:r>
              <a:rPr lang="fa-IR" sz="1600" dirty="0"/>
              <a:t> </a:t>
            </a:r>
            <a:endParaRPr lang="en-US" sz="1600" dirty="0"/>
          </a:p>
          <a:p>
            <a:pPr eaLnBrk="1" fontAlgn="auto" hangingPunct="1">
              <a:spcAft>
                <a:spcPts val="0"/>
              </a:spcAft>
              <a:buFont typeface="Wingdings 3" charset="2"/>
              <a:buNone/>
              <a:defRPr/>
            </a:pPr>
            <a:r>
              <a:rPr lang="fa-IR" sz="2000" dirty="0">
                <a:solidFill>
                  <a:schemeClr val="tx1"/>
                </a:solidFill>
                <a:latin typeface="Arial" panose="020B0604020202020204" pitchFamily="34" charset="0"/>
                <a:cs typeface="B Homa" panose="00000400000000000000" pitchFamily="2" charset="-78"/>
              </a:rPr>
              <a:t>حدود ساعت 7:36 بعدازظهر روز 25 شهریور سال 1357 (ساعت 15:35:56 به وقت گرینویچ روز 16 سپتامبر سال 1978 میلادی) استان خراسان به‌وسیله یکی از بزرگ‌ترین زمین‌لرزه‌های قرن اخیر ایران به لرزه درآمد و شهر زیبا و تاریخی طبس با قدمت بیش از یک‌هزار سال به کلی ویران، 30 آبادی آن خراب و به 100 آبادی دیگر خسارت وارد شد.</a:t>
            </a:r>
            <a:br>
              <a:rPr lang="fa-IR" sz="2000" dirty="0">
                <a:solidFill>
                  <a:schemeClr val="tx1"/>
                </a:solidFill>
                <a:latin typeface="Arial" panose="020B0604020202020204" pitchFamily="34" charset="0"/>
                <a:cs typeface="B Homa" panose="00000400000000000000" pitchFamily="2" charset="-78"/>
              </a:rPr>
            </a:br>
            <a:endParaRPr lang="fa-IR" sz="2000" dirty="0" smtClean="0">
              <a:solidFill>
                <a:schemeClr val="tx1"/>
              </a:solidFill>
              <a:latin typeface="Arial" panose="020B0604020202020204" pitchFamily="34" charset="0"/>
              <a:cs typeface="B Homa" panose="00000400000000000000" pitchFamily="2" charset="-78"/>
            </a:endParaRPr>
          </a:p>
          <a:p>
            <a:pPr eaLnBrk="1" fontAlgn="auto" hangingPunct="1">
              <a:spcAft>
                <a:spcPts val="0"/>
              </a:spcAft>
              <a:buFont typeface="Wingdings 3" charset="2"/>
              <a:buNone/>
              <a:defRPr/>
            </a:pPr>
            <a:endParaRPr lang="fa-IR" sz="2000" dirty="0">
              <a:solidFill>
                <a:schemeClr val="tx1"/>
              </a:solidFill>
              <a:latin typeface="Arial" panose="020B0604020202020204" pitchFamily="34" charset="0"/>
              <a:cs typeface="B Homa" panose="00000400000000000000" pitchFamily="2" charset="-78"/>
            </a:endParaRPr>
          </a:p>
          <a:p>
            <a:pPr eaLnBrk="1" fontAlgn="auto" hangingPunct="1">
              <a:spcAft>
                <a:spcPts val="0"/>
              </a:spcAft>
              <a:buFont typeface="Wingdings 3" charset="2"/>
              <a:buNone/>
              <a:defRPr/>
            </a:pPr>
            <a:endParaRPr lang="fa-IR" sz="2000" dirty="0" smtClean="0">
              <a:solidFill>
                <a:schemeClr val="tx1"/>
              </a:solidFill>
              <a:latin typeface="Arial" panose="020B0604020202020204" pitchFamily="34" charset="0"/>
              <a:cs typeface="B Homa" panose="00000400000000000000" pitchFamily="2" charset="-78"/>
            </a:endParaRPr>
          </a:p>
          <a:p>
            <a:pPr eaLnBrk="1" fontAlgn="auto" hangingPunct="1">
              <a:spcAft>
                <a:spcPts val="0"/>
              </a:spcAft>
              <a:buFont typeface="Wingdings 3" charset="2"/>
              <a:buNone/>
              <a:defRPr/>
            </a:pPr>
            <a:r>
              <a:rPr lang="fa-IR" sz="2000" dirty="0">
                <a:solidFill>
                  <a:schemeClr val="tx1"/>
                </a:solidFill>
                <a:latin typeface="Arial" panose="020B0604020202020204" pitchFamily="34" charset="0"/>
                <a:cs typeface="B Homa" panose="00000400000000000000" pitchFamily="2" charset="-78"/>
              </a:rPr>
              <a:t>زمین‌لرزه رودبار و منجیل در ساعت ۳۰ دقیقه بامداد به وقت ایران در پنجشنبه ۳۱ خرداد ماه ۱۳۶۹ (برابر با ۲۱ ژوئن ۱۹۹۰ در ساعت ۲۱ به وقت گرینویچ) </a:t>
            </a:r>
            <a:r>
              <a:rPr lang="fa-IR" sz="2000" dirty="0" smtClean="0">
                <a:solidFill>
                  <a:schemeClr val="tx1"/>
                </a:solidFill>
                <a:latin typeface="Arial" panose="020B0604020202020204" pitchFamily="34" charset="0"/>
                <a:cs typeface="B Homa" panose="00000400000000000000" pitchFamily="2" charset="-78"/>
              </a:rPr>
              <a:t>در </a:t>
            </a:r>
            <a:r>
              <a:rPr lang="fa-IR" sz="2000" dirty="0">
                <a:solidFill>
                  <a:schemeClr val="tx1"/>
                </a:solidFill>
                <a:latin typeface="Arial" panose="020B0604020202020204" pitchFamily="34" charset="0"/>
                <a:cs typeface="B Homa" panose="00000400000000000000" pitchFamily="2" charset="-78"/>
              </a:rPr>
              <a:t>نزدیکی شهر رودبار و روستاهای تابعه در استان گیلان و شمال غرب استان زنجان در ناحیه طارم علیا اتفاق افتاد و تا شعاع ۱۰۰ کیلومتری از مرکز زمین‌لرزه موجب خسارات جانی و مالی فراوان گردید.</a:t>
            </a:r>
            <a:endParaRPr lang="en-US" sz="2000" dirty="0">
              <a:solidFill>
                <a:schemeClr val="tx1"/>
              </a:solidFill>
              <a:latin typeface="Arial" panose="020B0604020202020204" pitchFamily="34" charset="0"/>
              <a:cs typeface="B Homa" panose="00000400000000000000" pitchFamily="2" charset="-78"/>
            </a:endParaRPr>
          </a:p>
          <a:p>
            <a:pPr eaLnBrk="1" fontAlgn="auto" hangingPunct="1">
              <a:spcAft>
                <a:spcPts val="0"/>
              </a:spcAft>
              <a:buFont typeface="Wingdings 3" charset="2"/>
              <a:buNone/>
              <a:defRPr/>
            </a:pPr>
            <a:endParaRPr lang="fa-IR" sz="2000" dirty="0">
              <a:solidFill>
                <a:schemeClr val="tx1"/>
              </a:solidFill>
              <a:latin typeface="Arial" panose="020B0604020202020204" pitchFamily="34" charset="0"/>
              <a:cs typeface="B Homa" panose="00000400000000000000" pitchFamily="2" charset="-78"/>
            </a:endParaRPr>
          </a:p>
        </p:txBody>
      </p:sp>
    </p:spTree>
    <p:extLst>
      <p:ext uri="{BB962C8B-B14F-4D97-AF65-F5344CB8AC3E}">
        <p14:creationId xmlns:p14="http://schemas.microsoft.com/office/powerpoint/2010/main" val="2160544976"/>
      </p:ext>
    </p:extLst>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20825" y="557213"/>
            <a:ext cx="7435850" cy="5146675"/>
          </a:xfrm>
        </p:spPr>
      </p:pic>
      <p:sp>
        <p:nvSpPr>
          <p:cNvPr id="25603" name="TextBox 4"/>
          <p:cNvSpPr txBox="1">
            <a:spLocks noChangeArrowheads="1"/>
          </p:cNvSpPr>
          <p:nvPr/>
        </p:nvSpPr>
        <p:spPr bwMode="auto">
          <a:xfrm>
            <a:off x="2843213" y="5962650"/>
            <a:ext cx="4121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cs typeface="Tahoma" panose="020B0604030504040204" pitchFamily="34" charset="0"/>
              </a:defRPr>
            </a:lvl1pPr>
            <a:lvl2pPr marL="742950" indent="-285750" algn="r" rtl="1">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cs typeface="Tahoma" panose="020B0604030504040204" pitchFamily="34" charset="0"/>
              </a:defRPr>
            </a:lvl2pPr>
            <a:lvl3pPr marL="1143000" indent="-228600" algn="r" rtl="1">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cs typeface="Tahoma" panose="020B0604030504040204" pitchFamily="34" charset="0"/>
              </a:defRPr>
            </a:lvl3pPr>
            <a:lvl4pPr marL="16002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4pPr>
            <a:lvl5pPr marL="20574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9pPr>
          </a:lstStyle>
          <a:p>
            <a:pPr algn="ctr" rtl="0" eaLnBrk="0" fontAlgn="base" hangingPunct="0">
              <a:spcBef>
                <a:spcPct val="0"/>
              </a:spcBef>
              <a:spcAft>
                <a:spcPct val="0"/>
              </a:spcAft>
              <a:buClrTx/>
              <a:buSzTx/>
              <a:buFontTx/>
              <a:buNone/>
            </a:pPr>
            <a:r>
              <a:rPr lang="fa-IR" altLang="fa-IR" sz="2400" dirty="0">
                <a:solidFill>
                  <a:prstClr val="white"/>
                </a:solidFill>
                <a:latin typeface="Arial" panose="020B0604020202020204" pitchFamily="34" charset="0"/>
                <a:cs typeface="B Homa" panose="00000400000000000000" pitchFamily="2" charset="-78"/>
              </a:rPr>
              <a:t>طبس</a:t>
            </a:r>
          </a:p>
        </p:txBody>
      </p:sp>
    </p:spTree>
    <p:extLst>
      <p:ext uri="{BB962C8B-B14F-4D97-AF65-F5344CB8AC3E}">
        <p14:creationId xmlns:p14="http://schemas.microsoft.com/office/powerpoint/2010/main" val="2657736151"/>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77863" y="233363"/>
            <a:ext cx="8596312" cy="1320800"/>
          </a:xfrm>
        </p:spPr>
        <p:txBody>
          <a:bodyPr/>
          <a:lstStyle/>
          <a:p>
            <a:pPr algn="r" eaLnBrk="1" hangingPunct="1"/>
            <a:r>
              <a:rPr lang="fa-IR" altLang="fa-IR" dirty="0" smtClean="0">
                <a:solidFill>
                  <a:schemeClr val="tx1"/>
                </a:solidFill>
                <a:latin typeface="Arial" panose="020B0604020202020204" pitchFamily="34" charset="0"/>
                <a:cs typeface="B Homa" panose="00000400000000000000" pitchFamily="2" charset="-78"/>
              </a:rPr>
              <a:t>پیامد های زلزله رودبار منجیل</a:t>
            </a:r>
          </a:p>
        </p:txBody>
      </p:sp>
      <p:sp>
        <p:nvSpPr>
          <p:cNvPr id="3" name="Content Placeholder 2"/>
          <p:cNvSpPr>
            <a:spLocks noGrp="1"/>
          </p:cNvSpPr>
          <p:nvPr>
            <p:ph idx="1"/>
          </p:nvPr>
        </p:nvSpPr>
        <p:spPr>
          <a:xfrm>
            <a:off x="765175" y="1316038"/>
            <a:ext cx="8596313" cy="3881437"/>
          </a:xfrm>
        </p:spPr>
        <p:txBody>
          <a:bodyPr/>
          <a:lstStyle/>
          <a:p>
            <a:pPr eaLnBrk="1" hangingPunct="1"/>
            <a:r>
              <a:rPr lang="fa-IR" altLang="fa-IR" sz="2000" dirty="0" smtClean="0">
                <a:solidFill>
                  <a:schemeClr val="tx1"/>
                </a:solidFill>
                <a:latin typeface="Arial" panose="020B0604020202020204" pitchFamily="34" charset="0"/>
                <a:cs typeface="B Homa" panose="00000400000000000000" pitchFamily="2" charset="-78"/>
              </a:rPr>
              <a:t>این زلزله چنان تاثیرگذار بود که می‌توان گفت، بعد از آن رویداد بود که ستاد مدیریت بحران وزارت کشور شکل گرفت، سازمان نظام مهندسی تأسیس شد، آیین‌نامه‌های ساخت و ساز مقاوم در کشور تدوین شد و مراکز پژوهشی مرتبط با زلزله بسط و توسعه یافتند.</a:t>
            </a:r>
          </a:p>
          <a:p>
            <a:pPr eaLnBrk="1" hangingPunct="1"/>
            <a:r>
              <a:rPr lang="fa-IR" altLang="fa-IR" sz="2000" dirty="0" smtClean="0">
                <a:solidFill>
                  <a:schemeClr val="tx1"/>
                </a:solidFill>
                <a:latin typeface="Arial" panose="020B0604020202020204" pitchFamily="34" charset="0"/>
                <a:cs typeface="B Homa" panose="00000400000000000000" pitchFamily="2" charset="-78"/>
              </a:rPr>
              <a:t> از دیگر دستاوردهای مهم این واقعه برای جامع علمی وفنی کشور می‌توان به تشکیل نخستین مراکز تحقیقاتی و پژوهشی مرتبط با زلزله، تدوین آئین‌نامه‌ها و مقررات ملی ساختمان واستاندارها اشاره نمود.</a:t>
            </a:r>
          </a:p>
          <a:p>
            <a:pPr eaLnBrk="1" hangingPunct="1"/>
            <a:r>
              <a:rPr lang="fa-IR" altLang="fa-IR" sz="2000" dirty="0" smtClean="0">
                <a:solidFill>
                  <a:schemeClr val="tx1"/>
                </a:solidFill>
                <a:latin typeface="Arial" panose="020B0604020202020204" pitchFamily="34" charset="0"/>
                <a:cs typeface="B Homa" panose="00000400000000000000" pitchFamily="2" charset="-78"/>
              </a:rPr>
              <a:t>رخداد زمین‌لرزه رودبار همچنین سبب شد که با کمک بانک جهانی شبکهٔ شتاب‌نگاری مرکز تحقیقات ساختمان و مسکن تجهیز و توسعه یابد.</a:t>
            </a:r>
          </a:p>
          <a:p>
            <a:pPr eaLnBrk="1" hangingPunct="1"/>
            <a:endParaRPr lang="fa-IR" altLang="fa-IR" sz="2000" dirty="0" smtClean="0">
              <a:solidFill>
                <a:schemeClr val="tx1"/>
              </a:solidFill>
              <a:latin typeface="Arial" panose="020B0604020202020204" pitchFamily="34" charset="0"/>
              <a:cs typeface="B Homa" panose="00000400000000000000" pitchFamily="2" charset="-78"/>
            </a:endParaRPr>
          </a:p>
          <a:p>
            <a:pPr eaLnBrk="1" hangingPunct="1"/>
            <a:endParaRPr lang="fa-IR" altLang="fa-IR" sz="2000" dirty="0" smtClean="0">
              <a:solidFill>
                <a:schemeClr val="tx1"/>
              </a:solidFill>
              <a:latin typeface="Arial" panose="020B0604020202020204" pitchFamily="34" charset="0"/>
              <a:cs typeface="B Homa" panose="00000400000000000000" pitchFamily="2" charset="-78"/>
            </a:endParaRPr>
          </a:p>
        </p:txBody>
      </p:sp>
    </p:spTree>
    <p:extLst>
      <p:ext uri="{BB962C8B-B14F-4D97-AF65-F5344CB8AC3E}">
        <p14:creationId xmlns:p14="http://schemas.microsoft.com/office/powerpoint/2010/main" val="142520352"/>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77863" y="271463"/>
            <a:ext cx="8596312" cy="1320800"/>
          </a:xfrm>
        </p:spPr>
        <p:txBody>
          <a:bodyPr/>
          <a:lstStyle/>
          <a:p>
            <a:pPr algn="r" eaLnBrk="1" hangingPunct="1"/>
            <a:r>
              <a:rPr lang="fa-IR" altLang="fa-IR" smtClean="0">
                <a:solidFill>
                  <a:schemeClr val="tx1"/>
                </a:solidFill>
              </a:rPr>
              <a:t>شهرها امروزه پس از زلزله</a:t>
            </a:r>
          </a:p>
        </p:txBody>
      </p:sp>
      <p:sp>
        <p:nvSpPr>
          <p:cNvPr id="3" name="Content Placeholder 2"/>
          <p:cNvSpPr>
            <a:spLocks noGrp="1"/>
          </p:cNvSpPr>
          <p:nvPr>
            <p:ph idx="1"/>
          </p:nvPr>
        </p:nvSpPr>
        <p:spPr>
          <a:xfrm>
            <a:off x="941388" y="1771650"/>
            <a:ext cx="8596312" cy="3881438"/>
          </a:xfrm>
        </p:spPr>
        <p:txBody>
          <a:bodyPr/>
          <a:lstStyle/>
          <a:p>
            <a:pPr eaLnBrk="1" hangingPunct="1"/>
            <a:r>
              <a:rPr lang="fa-IR" altLang="fa-IR" sz="2400" dirty="0" smtClean="0">
                <a:solidFill>
                  <a:schemeClr val="tx1"/>
                </a:solidFill>
                <a:latin typeface="Arial" panose="020B0604020202020204" pitchFamily="34" charset="0"/>
                <a:cs typeface="B Homa" panose="00000400000000000000" pitchFamily="2" charset="-78"/>
              </a:rPr>
              <a:t>بازسازی زلزله طبس به زمان اوج انقلاب اسلامی و سپس، برقرار دولت موقت و سال‌های اول انقلاب اسلامی و سپس جنگ تحمیلی مربوط شد. در چنین زمانی و بر پایه گزارش‌های موجود بازسازی کامل شهر طبس عملا تا سال 1361 و در زمانی که کشور در گیر جنگ تحمیلی هم شده بود، طول کشید. همه اینها موجب شده بود که زلزله طبس و بازماندگان آنها در شرایط بدی هم از نظر رخداد ناگهانی این سانحه مهم قرار گرفتند.</a:t>
            </a:r>
          </a:p>
        </p:txBody>
      </p:sp>
    </p:spTree>
    <p:extLst>
      <p:ext uri="{BB962C8B-B14F-4D97-AF65-F5344CB8AC3E}">
        <p14:creationId xmlns:p14="http://schemas.microsoft.com/office/powerpoint/2010/main" val="21503600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808038" y="682625"/>
            <a:ext cx="8305800" cy="4854575"/>
          </a:xfrm>
        </p:spPr>
      </p:pic>
    </p:spTree>
    <p:extLst>
      <p:ext uri="{BB962C8B-B14F-4D97-AF65-F5344CB8AC3E}">
        <p14:creationId xmlns:p14="http://schemas.microsoft.com/office/powerpoint/2010/main" val="155703967"/>
      </p:ext>
    </p:extLst>
  </p:cSld>
  <p:clrMapOvr>
    <a:masterClrMapping/>
  </p:clrMapOvr>
  <p:transition spd="slow">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774825" y="1562100"/>
            <a:ext cx="6100763" cy="4575175"/>
          </a:xfrm>
        </p:spPr>
      </p:pic>
      <p:sp>
        <p:nvSpPr>
          <p:cNvPr id="29699" name="TextBox 4"/>
          <p:cNvSpPr txBox="1">
            <a:spLocks noChangeArrowheads="1"/>
          </p:cNvSpPr>
          <p:nvPr/>
        </p:nvSpPr>
        <p:spPr bwMode="auto">
          <a:xfrm>
            <a:off x="1625600" y="688975"/>
            <a:ext cx="67008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cs typeface="Tahoma" panose="020B0604030504040204" pitchFamily="34" charset="0"/>
              </a:defRPr>
            </a:lvl1pPr>
            <a:lvl2pPr marL="742950" indent="-285750" algn="r" rtl="1">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cs typeface="Tahoma" panose="020B0604030504040204" pitchFamily="34" charset="0"/>
              </a:defRPr>
            </a:lvl2pPr>
            <a:lvl3pPr marL="1143000" indent="-228600" algn="r" rtl="1">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cs typeface="Tahoma" panose="020B0604030504040204" pitchFamily="34" charset="0"/>
              </a:defRPr>
            </a:lvl3pPr>
            <a:lvl4pPr marL="16002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4pPr>
            <a:lvl5pPr marL="20574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9pPr>
          </a:lstStyle>
          <a:p>
            <a:pPr algn="ctr" rtl="0" eaLnBrk="0" fontAlgn="base" hangingPunct="0">
              <a:spcBef>
                <a:spcPct val="0"/>
              </a:spcBef>
              <a:spcAft>
                <a:spcPct val="0"/>
              </a:spcAft>
              <a:buClrTx/>
              <a:buSzTx/>
              <a:buFontTx/>
              <a:buNone/>
            </a:pPr>
            <a:r>
              <a:rPr lang="fa-IR" altLang="fa-IR" sz="3200" dirty="0">
                <a:solidFill>
                  <a:prstClr val="white"/>
                </a:solidFill>
                <a:latin typeface="Arial" panose="020B0604020202020204" pitchFamily="34" charset="0"/>
                <a:cs typeface="B Homa" panose="00000400000000000000" pitchFamily="2" charset="-78"/>
              </a:rPr>
              <a:t>رودبار</a:t>
            </a:r>
          </a:p>
        </p:txBody>
      </p:sp>
    </p:spTree>
    <p:extLst>
      <p:ext uri="{BB962C8B-B14F-4D97-AF65-F5344CB8AC3E}">
        <p14:creationId xmlns:p14="http://schemas.microsoft.com/office/powerpoint/2010/main" val="1168520344"/>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424113" y="1606550"/>
            <a:ext cx="5824537" cy="4381500"/>
          </a:xfrm>
        </p:spPr>
      </p:pic>
      <p:sp>
        <p:nvSpPr>
          <p:cNvPr id="30723" name="TextBox 4"/>
          <p:cNvSpPr txBox="1">
            <a:spLocks noChangeArrowheads="1"/>
          </p:cNvSpPr>
          <p:nvPr/>
        </p:nvSpPr>
        <p:spPr bwMode="auto">
          <a:xfrm>
            <a:off x="2643188" y="714375"/>
            <a:ext cx="53863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cs typeface="Tahoma" panose="020B0604030504040204" pitchFamily="34" charset="0"/>
              </a:defRPr>
            </a:lvl1pPr>
            <a:lvl2pPr marL="742950" indent="-285750" algn="r" rtl="1">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cs typeface="Tahoma" panose="020B0604030504040204" pitchFamily="34" charset="0"/>
              </a:defRPr>
            </a:lvl2pPr>
            <a:lvl3pPr marL="1143000" indent="-228600" algn="r" rtl="1">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cs typeface="Tahoma" panose="020B0604030504040204" pitchFamily="34" charset="0"/>
              </a:defRPr>
            </a:lvl3pPr>
            <a:lvl4pPr marL="16002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4pPr>
            <a:lvl5pPr marL="20574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9pPr>
          </a:lstStyle>
          <a:p>
            <a:pPr algn="ctr" rtl="0" eaLnBrk="0" fontAlgn="base" hangingPunct="0">
              <a:spcBef>
                <a:spcPct val="0"/>
              </a:spcBef>
              <a:spcAft>
                <a:spcPct val="0"/>
              </a:spcAft>
              <a:buClrTx/>
              <a:buSzTx/>
              <a:buFontTx/>
              <a:buNone/>
            </a:pPr>
            <a:r>
              <a:rPr lang="fa-IR" altLang="fa-IR" sz="2800" dirty="0">
                <a:solidFill>
                  <a:prstClr val="white"/>
                </a:solidFill>
                <a:latin typeface="Arial" panose="020B0604020202020204" pitchFamily="34" charset="0"/>
                <a:cs typeface="B Homa" panose="00000400000000000000" pitchFamily="2" charset="-78"/>
              </a:rPr>
              <a:t>منجیل</a:t>
            </a:r>
          </a:p>
        </p:txBody>
      </p:sp>
    </p:spTree>
    <p:extLst>
      <p:ext uri="{BB962C8B-B14F-4D97-AF65-F5344CB8AC3E}">
        <p14:creationId xmlns:p14="http://schemas.microsoft.com/office/powerpoint/2010/main" val="61264069"/>
      </p:ext>
    </p:extLst>
  </p:cSld>
  <p:clrMapOvr>
    <a:masterClrMapping/>
  </p:clrMapOvr>
  <p:transition spd="slow">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طبس شهری که بود (A)-موزه مجازی تاریخ و مردم شناسی طبس(A) (3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5038" y="477838"/>
            <a:ext cx="5961062"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Box 4"/>
          <p:cNvSpPr txBox="1">
            <a:spLocks noChangeArrowheads="1"/>
          </p:cNvSpPr>
          <p:nvPr/>
        </p:nvSpPr>
        <p:spPr bwMode="auto">
          <a:xfrm>
            <a:off x="2981325" y="5799138"/>
            <a:ext cx="4408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cs typeface="Tahoma" panose="020B0604030504040204" pitchFamily="34" charset="0"/>
              </a:defRPr>
            </a:lvl1pPr>
            <a:lvl2pPr marL="742950" indent="-285750" algn="r" rtl="1">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cs typeface="Tahoma" panose="020B0604030504040204" pitchFamily="34" charset="0"/>
              </a:defRPr>
            </a:lvl2pPr>
            <a:lvl3pPr marL="1143000" indent="-228600" algn="r" rtl="1">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cs typeface="Tahoma" panose="020B0604030504040204" pitchFamily="34" charset="0"/>
              </a:defRPr>
            </a:lvl3pPr>
            <a:lvl4pPr marL="16002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4pPr>
            <a:lvl5pPr marL="2057400" indent="-228600" algn="r" rtl="1">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cs typeface="Tahoma" panose="020B0604030504040204" pitchFamily="34" charset="0"/>
              </a:defRPr>
            </a:lvl9pPr>
          </a:lstStyle>
          <a:p>
            <a:pPr algn="ctr" fontAlgn="base">
              <a:spcBef>
                <a:spcPct val="0"/>
              </a:spcBef>
              <a:spcAft>
                <a:spcPct val="0"/>
              </a:spcAft>
              <a:buClrTx/>
              <a:buSzTx/>
              <a:buFontTx/>
              <a:buNone/>
            </a:pPr>
            <a:r>
              <a:rPr lang="fa-IR" altLang="fa-IR" sz="2000" dirty="0">
                <a:solidFill>
                  <a:prstClr val="white"/>
                </a:solidFill>
                <a:latin typeface="Arial" panose="020B0604020202020204" pitchFamily="34" charset="0"/>
                <a:cs typeface="B Homa" panose="00000400000000000000" pitchFamily="2" charset="-78"/>
              </a:rPr>
              <a:t>شهر طبس قبل از زلزله</a:t>
            </a:r>
          </a:p>
        </p:txBody>
      </p:sp>
    </p:spTree>
    <p:extLst>
      <p:ext uri="{BB962C8B-B14F-4D97-AF65-F5344CB8AC3E}">
        <p14:creationId xmlns:p14="http://schemas.microsoft.com/office/powerpoint/2010/main" val="3584270218"/>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790067" y="464566"/>
            <a:ext cx="8596313" cy="1320800"/>
          </a:xfrm>
        </p:spPr>
        <p:txBody>
          <a:bodyPr/>
          <a:lstStyle/>
          <a:p>
            <a:pPr algn="r" eaLnBrk="1" hangingPunct="1"/>
            <a:r>
              <a:rPr lang="fa-IR" altLang="fa-IR" sz="4000" dirty="0" smtClean="0">
                <a:solidFill>
                  <a:schemeClr val="tx1"/>
                </a:solidFill>
                <a:latin typeface="Arial" panose="020B0604020202020204" pitchFamily="34" charset="0"/>
                <a:cs typeface="B Homa" panose="00000400000000000000" pitchFamily="2" charset="-78"/>
              </a:rPr>
              <a:t>سابقه زلزله خیزی مناطق</a:t>
            </a:r>
          </a:p>
        </p:txBody>
      </p:sp>
      <p:sp>
        <p:nvSpPr>
          <p:cNvPr id="9219" name="Content Placeholder 2"/>
          <p:cNvSpPr>
            <a:spLocks noGrp="1"/>
          </p:cNvSpPr>
          <p:nvPr>
            <p:ph idx="1"/>
          </p:nvPr>
        </p:nvSpPr>
        <p:spPr>
          <a:xfrm>
            <a:off x="877888" y="1622425"/>
            <a:ext cx="8596312" cy="3879850"/>
          </a:xfrm>
        </p:spPr>
        <p:txBody>
          <a:bodyPr/>
          <a:lstStyle/>
          <a:p>
            <a:pPr eaLnBrk="1" hangingPunct="1"/>
            <a:r>
              <a:rPr lang="fa-IR" altLang="fa-IR" sz="2000" dirty="0" smtClean="0">
                <a:solidFill>
                  <a:schemeClr val="tx1"/>
                </a:solidFill>
                <a:latin typeface="Arial" panose="020B0604020202020204" pitchFamily="34" charset="0"/>
                <a:cs typeface="B Homa" panose="00000400000000000000" pitchFamily="2" charset="-78"/>
              </a:rPr>
              <a:t>طبس تا قبل از زمین لرزه سال 1357 جزو مناطق با خطر نسبی متوسط پهنه بندی شده بود. تحقیقات و پژوهش های ریخت زمین شناسی و نو زمین ساختی نشان می دهد که طبس به دلیل وضعیت خاص زمین شناسی مستعد زلزله های با قدرت بالا بوده ولی ابزارهای موجود در گذشته، توان شناسیایی این پتانسیل را نداشته است.</a:t>
            </a:r>
            <a:endParaRPr lang="en-US" altLang="fa-IR" sz="2000" dirty="0" smtClean="0">
              <a:solidFill>
                <a:schemeClr val="tx1"/>
              </a:solidFill>
              <a:latin typeface="Arial" panose="020B0604020202020204" pitchFamily="34" charset="0"/>
              <a:cs typeface="B Homa" panose="00000400000000000000" pitchFamily="2" charset="-78"/>
            </a:endParaRPr>
          </a:p>
          <a:p>
            <a:pPr eaLnBrk="1" hangingPunct="1"/>
            <a:r>
              <a:rPr lang="fa-IR" altLang="fa-IR" sz="2000" dirty="0" smtClean="0">
                <a:solidFill>
                  <a:schemeClr val="tx1"/>
                </a:solidFill>
                <a:latin typeface="Arial" panose="020B0604020202020204" pitchFamily="34" charset="0"/>
                <a:cs typeface="B Homa" panose="00000400000000000000" pitchFamily="2" charset="-78"/>
              </a:rPr>
              <a:t> گسل عامل این زمین‌لرزه حدود 80 کیلومتر طول دارد و در عمق حدود 10 کیلومتری سطح زمین واقع است.</a:t>
            </a:r>
          </a:p>
          <a:p>
            <a:pPr eaLnBrk="1" hangingPunct="1"/>
            <a:r>
              <a:rPr lang="fa-IR" altLang="fa-IR" sz="2000" dirty="0" smtClean="0">
                <a:solidFill>
                  <a:schemeClr val="tx1"/>
                </a:solidFill>
                <a:latin typeface="Arial" panose="020B0604020202020204" pitchFamily="34" charset="0"/>
                <a:cs typeface="B Homa" panose="00000400000000000000" pitchFamily="2" charset="-78"/>
              </a:rPr>
              <a:t>طبس شهری خشت و گلی با قدمت بیش از 3هزار سال بود و در آن ابنیه‌ی خشت و گلی قدیمی مانند مسجد دومنار، مسجد جامع و ارک طبس وجود داشته که یک زلزله شدید کافی بود تا آنها را خراب کند.</a:t>
            </a:r>
            <a:endParaRPr lang="en-US" altLang="fa-IR" sz="2000" dirty="0" smtClean="0">
              <a:solidFill>
                <a:schemeClr val="tx1"/>
              </a:solidFill>
              <a:latin typeface="Arial" panose="020B0604020202020204" pitchFamily="34" charset="0"/>
              <a:cs typeface="B Homa" panose="00000400000000000000" pitchFamily="2" charset="-78"/>
            </a:endParaRPr>
          </a:p>
          <a:p>
            <a:pPr eaLnBrk="1" hangingPunct="1"/>
            <a:endParaRPr lang="fa-IR" altLang="fa-IR" sz="2000" dirty="0" smtClean="0">
              <a:solidFill>
                <a:schemeClr val="tx1"/>
              </a:solidFill>
              <a:latin typeface="Arial" panose="020B0604020202020204" pitchFamily="34" charset="0"/>
              <a:cs typeface="B Homa" panose="00000400000000000000" pitchFamily="2" charset="-78"/>
            </a:endParaRPr>
          </a:p>
        </p:txBody>
      </p:sp>
    </p:spTree>
    <p:extLst>
      <p:ext uri="{BB962C8B-B14F-4D97-AF65-F5344CB8AC3E}">
        <p14:creationId xmlns:p14="http://schemas.microsoft.com/office/powerpoint/2010/main" val="674555640"/>
      </p:ext>
    </p:extLst>
  </p:cSld>
  <p:clrMapOvr>
    <a:masterClrMapping/>
  </p:clrMapOvr>
  <p:transition spd="slow">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246188" y="746125"/>
            <a:ext cx="7699375" cy="5329238"/>
          </a:xfrm>
        </p:spPr>
      </p:pic>
    </p:spTree>
    <p:extLst>
      <p:ext uri="{BB962C8B-B14F-4D97-AF65-F5344CB8AC3E}">
        <p14:creationId xmlns:p14="http://schemas.microsoft.com/office/powerpoint/2010/main" val="2612541117"/>
      </p:ext>
    </p:extLst>
  </p:cSld>
  <p:clrMapOvr>
    <a:masterClrMapping/>
  </p:clrMapOvr>
  <p:transition spd="slow">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08125" y="925513"/>
            <a:ext cx="7210425" cy="4991100"/>
          </a:xfrm>
        </p:spPr>
      </p:pic>
    </p:spTree>
    <p:extLst>
      <p:ext uri="{BB962C8B-B14F-4D97-AF65-F5344CB8AC3E}">
        <p14:creationId xmlns:p14="http://schemas.microsoft.com/office/powerpoint/2010/main" val="70947202"/>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452438" y="1184275"/>
            <a:ext cx="8596312" cy="3879850"/>
          </a:xfrm>
        </p:spPr>
        <p:txBody>
          <a:bodyPr/>
          <a:lstStyle/>
          <a:p>
            <a:pPr eaLnBrk="1" hangingPunct="1"/>
            <a:r>
              <a:rPr lang="fa-IR" altLang="fa-IR" sz="2400" dirty="0" smtClean="0">
                <a:solidFill>
                  <a:schemeClr val="tx1"/>
                </a:solidFill>
                <a:latin typeface="Arial" panose="020B0604020202020204" pitchFamily="34" charset="0"/>
                <a:cs typeface="B Homa" panose="00000400000000000000" pitchFamily="2" charset="-78"/>
              </a:rPr>
              <a:t>رودبار منجیل:</a:t>
            </a:r>
          </a:p>
          <a:p>
            <a:pPr eaLnBrk="1" hangingPunct="1"/>
            <a:endParaRPr lang="fa-IR" altLang="fa-IR" sz="2400" dirty="0" smtClean="0">
              <a:solidFill>
                <a:schemeClr val="tx1"/>
              </a:solidFill>
              <a:latin typeface="Arial" panose="020B0604020202020204" pitchFamily="34" charset="0"/>
              <a:cs typeface="B Homa" panose="00000400000000000000" pitchFamily="2" charset="-78"/>
            </a:endParaRPr>
          </a:p>
          <a:p>
            <a:pPr eaLnBrk="1" hangingPunct="1"/>
            <a:r>
              <a:rPr lang="fa-IR" altLang="fa-IR" sz="2400" dirty="0" smtClean="0">
                <a:solidFill>
                  <a:schemeClr val="tx1"/>
                </a:solidFill>
                <a:latin typeface="Arial" panose="020B0604020202020204" pitchFamily="34" charset="0"/>
                <a:cs typeface="B Homa" panose="00000400000000000000" pitchFamily="2" charset="-78"/>
              </a:rPr>
              <a:t>این منطقه از نظر لرزه‌خیری یکی از فعالترین مناطق ایران بوده و در گذشته زمین‌لرزه‌های بزرگی در آن روی داده است که استانهای گیلان و مازندران را متأثر ساخته است.</a:t>
            </a:r>
          </a:p>
          <a:p>
            <a:pPr eaLnBrk="1" hangingPunct="1"/>
            <a:r>
              <a:rPr lang="fa-IR" altLang="fa-IR" sz="2400" dirty="0" smtClean="0">
                <a:solidFill>
                  <a:schemeClr val="tx1"/>
                </a:solidFill>
                <a:latin typeface="Arial" panose="020B0604020202020204" pitchFamily="34" charset="0"/>
                <a:cs typeface="B Homa" panose="00000400000000000000" pitchFamily="2" charset="-78"/>
              </a:rPr>
              <a:t>آمار داده‌های لرزه‌ای دستگاهی (یکصد سال اخیر) و تاریخی نشان می‌دهد که این ناحیه از توان لرزه خیزی بالایی برخوردار بوده و مطابق نقشه خطر زمین لرزه ایران این ناحیه در منطقه تخریب متوسط تا زیاد قرار دارد.</a:t>
            </a:r>
            <a:endParaRPr lang="en-US" altLang="fa-IR" sz="2400" dirty="0" smtClean="0">
              <a:solidFill>
                <a:schemeClr val="tx1"/>
              </a:solidFill>
              <a:latin typeface="Arial" panose="020B0604020202020204" pitchFamily="34" charset="0"/>
              <a:cs typeface="B Homa" panose="00000400000000000000" pitchFamily="2" charset="-78"/>
            </a:endParaRPr>
          </a:p>
          <a:p>
            <a:pPr eaLnBrk="1" hangingPunct="1"/>
            <a:endParaRPr lang="fa-IR" altLang="fa-IR" sz="2400" dirty="0" smtClean="0">
              <a:solidFill>
                <a:schemeClr val="tx1"/>
              </a:solidFill>
              <a:latin typeface="Arial" panose="020B0604020202020204" pitchFamily="34" charset="0"/>
              <a:cs typeface="B Homa" panose="00000400000000000000" pitchFamily="2" charset="-78"/>
            </a:endParaRPr>
          </a:p>
        </p:txBody>
      </p:sp>
    </p:spTree>
    <p:extLst>
      <p:ext uri="{BB962C8B-B14F-4D97-AF65-F5344CB8AC3E}">
        <p14:creationId xmlns:p14="http://schemas.microsoft.com/office/powerpoint/2010/main" val="2937429358"/>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fade">
                                      <p:cBhvr>
                                        <p:cTn id="7" dur="1000"/>
                                        <p:tgtEl>
                                          <p:spTgt spid="10242">
                                            <p:txEl>
                                              <p:pRg st="0" end="0"/>
                                            </p:txEl>
                                          </p:spTgt>
                                        </p:tgtEl>
                                      </p:cBhvr>
                                    </p:animEffect>
                                    <p:anim calcmode="lin" valueType="num">
                                      <p:cBhvr>
                                        <p:cTn id="8" dur="1000" fill="hold"/>
                                        <p:tgtEl>
                                          <p:spTgt spid="1024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4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242">
                                            <p:txEl>
                                              <p:pRg st="2" end="2"/>
                                            </p:txEl>
                                          </p:spTgt>
                                        </p:tgtEl>
                                        <p:attrNameLst>
                                          <p:attrName>style.visibility</p:attrName>
                                        </p:attrNameLst>
                                      </p:cBhvr>
                                      <p:to>
                                        <p:strVal val="visible"/>
                                      </p:to>
                                    </p:set>
                                    <p:animEffect transition="in" filter="fade">
                                      <p:cBhvr>
                                        <p:cTn id="14" dur="1000"/>
                                        <p:tgtEl>
                                          <p:spTgt spid="10242">
                                            <p:txEl>
                                              <p:pRg st="2" end="2"/>
                                            </p:txEl>
                                          </p:spTgt>
                                        </p:tgtEl>
                                      </p:cBhvr>
                                    </p:animEffect>
                                    <p:anim calcmode="lin" valueType="num">
                                      <p:cBhvr>
                                        <p:cTn id="15" dur="1000" fill="hold"/>
                                        <p:tgtEl>
                                          <p:spTgt spid="1024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024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242">
                                            <p:txEl>
                                              <p:pRg st="3" end="3"/>
                                            </p:txEl>
                                          </p:spTgt>
                                        </p:tgtEl>
                                        <p:attrNameLst>
                                          <p:attrName>style.visibility</p:attrName>
                                        </p:attrNameLst>
                                      </p:cBhvr>
                                      <p:to>
                                        <p:strVal val="visible"/>
                                      </p:to>
                                    </p:set>
                                    <p:animEffect transition="in" filter="fade">
                                      <p:cBhvr>
                                        <p:cTn id="21" dur="1000"/>
                                        <p:tgtEl>
                                          <p:spTgt spid="10242">
                                            <p:txEl>
                                              <p:pRg st="3" end="3"/>
                                            </p:txEl>
                                          </p:spTgt>
                                        </p:tgtEl>
                                      </p:cBhvr>
                                    </p:animEffect>
                                    <p:anim calcmode="lin" valueType="num">
                                      <p:cBhvr>
                                        <p:cTn id="22" dur="1000" fill="hold"/>
                                        <p:tgtEl>
                                          <p:spTgt spid="1024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1024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201738" y="881063"/>
            <a:ext cx="7591425" cy="5173662"/>
          </a:xfrm>
        </p:spPr>
      </p:pic>
    </p:spTree>
    <p:extLst>
      <p:ext uri="{BB962C8B-B14F-4D97-AF65-F5344CB8AC3E}">
        <p14:creationId xmlns:p14="http://schemas.microsoft.com/office/powerpoint/2010/main" val="3024792873"/>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779463" y="576263"/>
            <a:ext cx="8048625" cy="5565775"/>
          </a:xfrm>
        </p:spPr>
      </p:pic>
    </p:spTree>
    <p:extLst>
      <p:ext uri="{BB962C8B-B14F-4D97-AF65-F5344CB8AC3E}">
        <p14:creationId xmlns:p14="http://schemas.microsoft.com/office/powerpoint/2010/main" val="3578328205"/>
      </p:ext>
    </p:extLst>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otalTime>0</TotalTime>
  <Words>1030</Words>
  <Application>Microsoft Office PowerPoint</Application>
  <PresentationFormat>Widescreen</PresentationFormat>
  <Paragraphs>40</Paragraphs>
  <Slides>25</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25</vt:i4>
      </vt:variant>
    </vt:vector>
  </HeadingPairs>
  <TitlesOfParts>
    <vt:vector size="35" baseType="lpstr">
      <vt:lpstr>Arial</vt:lpstr>
      <vt:lpstr>B Homa</vt:lpstr>
      <vt:lpstr>Calibri</vt:lpstr>
      <vt:lpstr>Calibri Light</vt:lpstr>
      <vt:lpstr>Tahoma</vt:lpstr>
      <vt:lpstr>Times New Roman</vt:lpstr>
      <vt:lpstr>Trebuchet MS</vt:lpstr>
      <vt:lpstr>Wingdings 3</vt:lpstr>
      <vt:lpstr>Office Theme</vt:lpstr>
      <vt:lpstr>Facet</vt:lpstr>
      <vt:lpstr>بررسی و مقایسه  زلزله های طبس و رودبار منجیل</vt:lpstr>
      <vt:lpstr>PowerPoint Presentation</vt:lpstr>
      <vt:lpstr>PowerPoint Presentation</vt:lpstr>
      <vt:lpstr>سابقه زلزله خیزی مناطق</vt:lpstr>
      <vt:lpstr>PowerPoint Presentation</vt:lpstr>
      <vt:lpstr>PowerPoint Presentation</vt:lpstr>
      <vt:lpstr>PowerPoint Presentation</vt:lpstr>
      <vt:lpstr>PowerPoint Presentation</vt:lpstr>
      <vt:lpstr>PowerPoint Presentation</vt:lpstr>
      <vt:lpstr>کشته ها و خرابی ها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علت بیشتر بودن تلفات انسانی در رودبار منجیل</vt:lpstr>
      <vt:lpstr>PowerPoint Presentation</vt:lpstr>
      <vt:lpstr>PowerPoint Presentation</vt:lpstr>
      <vt:lpstr>پیامد های زلزله رودبار منجیل</vt:lpstr>
      <vt:lpstr>شهرها امروزه پس از زلزله</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بررسی و مقایسه  زلزله های طبس و رودبار منجیل</dc:title>
  <dc:creator>Mohammad</dc:creator>
  <cp:lastModifiedBy>Mohammad</cp:lastModifiedBy>
  <cp:revision>1</cp:revision>
  <dcterms:created xsi:type="dcterms:W3CDTF">2020-11-10T00:04:38Z</dcterms:created>
  <dcterms:modified xsi:type="dcterms:W3CDTF">2020-11-10T00:04:42Z</dcterms:modified>
</cp:coreProperties>
</file>