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notesMasterIdLst>
    <p:notesMasterId r:id="rId2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61C12105-297C-4A41-A7E1-45DB8242ECB1}" type="datetimeFigureOut">
              <a:rPr lang="fa-IR" smtClean="0"/>
              <a:t>25/03/1442</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89AE828B-85FF-41FA-A9D4-C609EADAA652}" type="slidenum">
              <a:rPr lang="fa-IR" smtClean="0"/>
              <a:t>‹#›</a:t>
            </a:fld>
            <a:endParaRPr lang="fa-IR"/>
          </a:p>
        </p:txBody>
      </p:sp>
    </p:spTree>
    <p:extLst>
      <p:ext uri="{BB962C8B-B14F-4D97-AF65-F5344CB8AC3E}">
        <p14:creationId xmlns:p14="http://schemas.microsoft.com/office/powerpoint/2010/main" val="368733250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8BDAE0-8E0E-4293-B32F-C1BB8AF7D906}"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261250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8BDAE0-8E0E-4293-B32F-C1BB8AF7D906}"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532595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FEC6E16-AFFF-4FE4-83F0-931997EEC21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38154D4-303A-4FCB-82ED-4BCB52DD05F5}" type="slidenum">
              <a:rPr lang="fa-IR" smtClean="0"/>
              <a:t>‹#›</a:t>
            </a:fld>
            <a:endParaRPr lang="fa-IR"/>
          </a:p>
        </p:txBody>
      </p:sp>
    </p:spTree>
    <p:extLst>
      <p:ext uri="{BB962C8B-B14F-4D97-AF65-F5344CB8AC3E}">
        <p14:creationId xmlns:p14="http://schemas.microsoft.com/office/powerpoint/2010/main" val="2594868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FEC6E16-AFFF-4FE4-83F0-931997EEC21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38154D4-303A-4FCB-82ED-4BCB52DD05F5}" type="slidenum">
              <a:rPr lang="fa-IR" smtClean="0"/>
              <a:t>‹#›</a:t>
            </a:fld>
            <a:endParaRPr lang="fa-IR"/>
          </a:p>
        </p:txBody>
      </p:sp>
    </p:spTree>
    <p:extLst>
      <p:ext uri="{BB962C8B-B14F-4D97-AF65-F5344CB8AC3E}">
        <p14:creationId xmlns:p14="http://schemas.microsoft.com/office/powerpoint/2010/main" val="3789308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FEC6E16-AFFF-4FE4-83F0-931997EEC21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38154D4-303A-4FCB-82ED-4BCB52DD05F5}" type="slidenum">
              <a:rPr lang="fa-IR" smtClean="0"/>
              <a:t>‹#›</a:t>
            </a:fld>
            <a:endParaRPr lang="fa-IR"/>
          </a:p>
        </p:txBody>
      </p:sp>
    </p:spTree>
    <p:extLst>
      <p:ext uri="{BB962C8B-B14F-4D97-AF65-F5344CB8AC3E}">
        <p14:creationId xmlns:p14="http://schemas.microsoft.com/office/powerpoint/2010/main" val="3794666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rtl="0"/>
            <a:endParaRPr lang="en-US">
              <a:solidFill>
                <a:prstClr val="white"/>
              </a:solidFill>
            </a:endParaRPr>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DC4F178-B4CF-4C48-82B1-0592015EC484}" type="datetimeFigureOut">
              <a:rPr lang="en-US" smtClean="0">
                <a:solidFill>
                  <a:srgbClr val="5A6378"/>
                </a:solidFill>
              </a:rPr>
              <a:pPr/>
              <a:t>11/10/2020</a:t>
            </a:fld>
            <a:endParaRPr lang="en-US">
              <a:solidFill>
                <a:srgbClr val="5A6378"/>
              </a:solidFill>
            </a:endParaRPr>
          </a:p>
        </p:txBody>
      </p:sp>
      <p:sp>
        <p:nvSpPr>
          <p:cNvPr id="17" name="Footer Placeholder 16"/>
          <p:cNvSpPr>
            <a:spLocks noGrp="1"/>
          </p:cNvSpPr>
          <p:nvPr>
            <p:ph type="ftr" sz="quarter" idx="11"/>
          </p:nvPr>
        </p:nvSpPr>
        <p:spPr/>
        <p:txBody>
          <a:bodyPr/>
          <a:lstStyle/>
          <a:p>
            <a:endParaRPr lang="en-US">
              <a:solidFill>
                <a:srgbClr val="5A6378"/>
              </a:solidFill>
            </a:endParaRPr>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142236A4-AF55-4EF2-AF1D-466E489F6B48}"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endParaRPr lang="en-US">
              <a:solidFill>
                <a:prstClr val="white"/>
              </a:solidFill>
            </a:endParaRPr>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endParaRPr lang="en-US">
              <a:solidFill>
                <a:prstClr val="white"/>
              </a:solidFill>
            </a:endParaRPr>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endParaRPr lang="en-US">
              <a:solidFill>
                <a:prstClr val="white"/>
              </a:solidFill>
            </a:endParaRPr>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2726217076"/>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DC4F178-B4CF-4C48-82B1-0592015EC484}" type="datetimeFigureOut">
              <a:rPr lang="en-US" smtClean="0">
                <a:solidFill>
                  <a:srgbClr val="5A6378"/>
                </a:solidFill>
              </a:rPr>
              <a:pPr/>
              <a:t>11/10/2020</a:t>
            </a:fld>
            <a:endParaRPr lang="en-US">
              <a:solidFill>
                <a:srgbClr val="5A6378"/>
              </a:solidFill>
            </a:endParaRPr>
          </a:p>
        </p:txBody>
      </p:sp>
      <p:sp>
        <p:nvSpPr>
          <p:cNvPr id="5" name="Footer Placeholder 4"/>
          <p:cNvSpPr>
            <a:spLocks noGrp="1"/>
          </p:cNvSpPr>
          <p:nvPr>
            <p:ph type="ftr" sz="quarter" idx="11"/>
          </p:nvPr>
        </p:nvSpPr>
        <p:spPr/>
        <p:txBody>
          <a:bodyPr/>
          <a:lstStyle/>
          <a:p>
            <a:endParaRPr lang="en-US">
              <a:solidFill>
                <a:srgbClr val="5A6378"/>
              </a:solidFill>
            </a:endParaRPr>
          </a:p>
        </p:txBody>
      </p:sp>
      <p:sp>
        <p:nvSpPr>
          <p:cNvPr id="6" name="Slide Number Placeholder 5"/>
          <p:cNvSpPr>
            <a:spLocks noGrp="1"/>
          </p:cNvSpPr>
          <p:nvPr>
            <p:ph type="sldNum" sz="quarter" idx="12"/>
          </p:nvPr>
        </p:nvSpPr>
        <p:spPr/>
        <p:txBody>
          <a:bodyPr/>
          <a:lstStyle/>
          <a:p>
            <a:fld id="{142236A4-AF55-4EF2-AF1D-466E489F6B48}"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3003788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rtl="0"/>
            <a:endParaRPr lang="en-US">
              <a:solidFill>
                <a:prstClr val="white"/>
              </a:solidFill>
            </a:endParaRPr>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DC4F178-B4CF-4C48-82B1-0592015EC484}" type="datetimeFigureOut">
              <a:rPr lang="en-US" smtClean="0">
                <a:solidFill>
                  <a:srgbClr val="5A6378"/>
                </a:solidFill>
              </a:rPr>
              <a:pPr/>
              <a:t>11/10/2020</a:t>
            </a:fld>
            <a:endParaRPr lang="en-US">
              <a:solidFill>
                <a:srgbClr val="5A6378"/>
              </a:solidFill>
            </a:endParaRPr>
          </a:p>
        </p:txBody>
      </p:sp>
      <p:sp>
        <p:nvSpPr>
          <p:cNvPr id="5" name="Footer Placeholder 4"/>
          <p:cNvSpPr>
            <a:spLocks noGrp="1"/>
          </p:cNvSpPr>
          <p:nvPr>
            <p:ph type="ftr" sz="quarter" idx="11"/>
          </p:nvPr>
        </p:nvSpPr>
        <p:spPr>
          <a:xfrm>
            <a:off x="800100" y="6172200"/>
            <a:ext cx="4000500" cy="457200"/>
          </a:xfrm>
        </p:spPr>
        <p:txBody>
          <a:bodyPr/>
          <a:lstStyle/>
          <a:p>
            <a:endParaRPr lang="en-US">
              <a:solidFill>
                <a:srgbClr val="5A6378"/>
              </a:solidFill>
            </a:endParaRP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endParaRPr lang="en-US">
              <a:solidFill>
                <a:prstClr val="white"/>
              </a:solidFill>
            </a:endParaRPr>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endParaRPr lang="en-US">
              <a:solidFill>
                <a:prstClr val="white"/>
              </a:solidFill>
            </a:endParaRPr>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endParaRPr lang="en-US">
              <a:solidFill>
                <a:prstClr val="white"/>
              </a:solidFill>
            </a:endParaRPr>
          </a:p>
        </p:txBody>
      </p:sp>
      <p:sp>
        <p:nvSpPr>
          <p:cNvPr id="6" name="Slide Number Placeholder 5"/>
          <p:cNvSpPr>
            <a:spLocks noGrp="1"/>
          </p:cNvSpPr>
          <p:nvPr>
            <p:ph type="sldNum" sz="quarter" idx="12"/>
          </p:nvPr>
        </p:nvSpPr>
        <p:spPr>
          <a:xfrm>
            <a:off x="146304" y="6208776"/>
            <a:ext cx="457200" cy="457200"/>
          </a:xfrm>
        </p:spPr>
        <p:txBody>
          <a:bodyPr/>
          <a:lstStyle/>
          <a:p>
            <a:fld id="{142236A4-AF55-4EF2-AF1D-466E489F6B48}" type="slidenum">
              <a:rPr lang="en-US" smtClean="0"/>
              <a:pPr/>
              <a:t>‹#›</a:t>
            </a:fld>
            <a:endParaRPr lang="en-US"/>
          </a:p>
        </p:txBody>
      </p:sp>
    </p:spTree>
    <p:extLst>
      <p:ext uri="{BB962C8B-B14F-4D97-AF65-F5344CB8AC3E}">
        <p14:creationId xmlns:p14="http://schemas.microsoft.com/office/powerpoint/2010/main" val="415234672"/>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DC4F178-B4CF-4C48-82B1-0592015EC484}" type="datetimeFigureOut">
              <a:rPr lang="en-US" smtClean="0">
                <a:solidFill>
                  <a:srgbClr val="5A6378"/>
                </a:solidFill>
              </a:rPr>
              <a:pPr/>
              <a:t>11/10/2020</a:t>
            </a:fld>
            <a:endParaRPr lang="en-US">
              <a:solidFill>
                <a:srgbClr val="5A6378"/>
              </a:solidFill>
            </a:endParaRPr>
          </a:p>
        </p:txBody>
      </p:sp>
      <p:sp>
        <p:nvSpPr>
          <p:cNvPr id="6" name="Footer Placeholder 5"/>
          <p:cNvSpPr>
            <a:spLocks noGrp="1"/>
          </p:cNvSpPr>
          <p:nvPr>
            <p:ph type="ftr" sz="quarter" idx="11"/>
          </p:nvPr>
        </p:nvSpPr>
        <p:spPr/>
        <p:txBody>
          <a:bodyPr/>
          <a:lstStyle/>
          <a:p>
            <a:endParaRPr lang="en-US">
              <a:solidFill>
                <a:srgbClr val="5A6378"/>
              </a:solidFill>
            </a:endParaRPr>
          </a:p>
        </p:txBody>
      </p:sp>
      <p:sp>
        <p:nvSpPr>
          <p:cNvPr id="7" name="Slide Number Placeholder 6"/>
          <p:cNvSpPr>
            <a:spLocks noGrp="1"/>
          </p:cNvSpPr>
          <p:nvPr>
            <p:ph type="sldNum" sz="quarter" idx="12"/>
          </p:nvPr>
        </p:nvSpPr>
        <p:spPr/>
        <p:txBody>
          <a:bodyPr/>
          <a:lstStyle/>
          <a:p>
            <a:fld id="{142236A4-AF55-4EF2-AF1D-466E489F6B48}"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4002815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DC4F178-B4CF-4C48-82B1-0592015EC484}" type="datetimeFigureOut">
              <a:rPr lang="en-US" smtClean="0">
                <a:solidFill>
                  <a:srgbClr val="5A6378"/>
                </a:solidFill>
              </a:rPr>
              <a:pPr/>
              <a:t>11/10/2020</a:t>
            </a:fld>
            <a:endParaRPr lang="en-US">
              <a:solidFill>
                <a:srgbClr val="5A6378"/>
              </a:solidFill>
            </a:endParaRPr>
          </a:p>
        </p:txBody>
      </p:sp>
      <p:sp>
        <p:nvSpPr>
          <p:cNvPr id="8" name="Footer Placeholder 7"/>
          <p:cNvSpPr>
            <a:spLocks noGrp="1"/>
          </p:cNvSpPr>
          <p:nvPr>
            <p:ph type="ftr" sz="quarter" idx="11"/>
          </p:nvPr>
        </p:nvSpPr>
        <p:spPr/>
        <p:txBody>
          <a:bodyPr/>
          <a:lstStyle/>
          <a:p>
            <a:endParaRPr lang="en-US">
              <a:solidFill>
                <a:srgbClr val="5A6378"/>
              </a:solidFill>
            </a:endParaRPr>
          </a:p>
        </p:txBody>
      </p:sp>
      <p:sp>
        <p:nvSpPr>
          <p:cNvPr id="9" name="Slide Number Placeholder 8"/>
          <p:cNvSpPr>
            <a:spLocks noGrp="1"/>
          </p:cNvSpPr>
          <p:nvPr>
            <p:ph type="sldNum" sz="quarter" idx="12"/>
          </p:nvPr>
        </p:nvSpPr>
        <p:spPr/>
        <p:txBody>
          <a:bodyPr/>
          <a:lstStyle/>
          <a:p>
            <a:fld id="{142236A4-AF55-4EF2-AF1D-466E489F6B48}"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155331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DC4F178-B4CF-4C48-82B1-0592015EC484}" type="datetimeFigureOut">
              <a:rPr lang="en-US" smtClean="0">
                <a:solidFill>
                  <a:srgbClr val="5A6378"/>
                </a:solidFill>
              </a:rPr>
              <a:pPr/>
              <a:t>11/10/2020</a:t>
            </a:fld>
            <a:endParaRPr lang="en-US">
              <a:solidFill>
                <a:srgbClr val="5A6378"/>
              </a:solidFill>
            </a:endParaRPr>
          </a:p>
        </p:txBody>
      </p:sp>
      <p:sp>
        <p:nvSpPr>
          <p:cNvPr id="4" name="Footer Placeholder 3"/>
          <p:cNvSpPr>
            <a:spLocks noGrp="1"/>
          </p:cNvSpPr>
          <p:nvPr>
            <p:ph type="ftr" sz="quarter" idx="11"/>
          </p:nvPr>
        </p:nvSpPr>
        <p:spPr/>
        <p:txBody>
          <a:bodyPr/>
          <a:lstStyle/>
          <a:p>
            <a:endParaRPr lang="en-US">
              <a:solidFill>
                <a:srgbClr val="5A6378"/>
              </a:solidFill>
            </a:endParaRPr>
          </a:p>
        </p:txBody>
      </p:sp>
      <p:sp>
        <p:nvSpPr>
          <p:cNvPr id="5" name="Slide Number Placeholder 4"/>
          <p:cNvSpPr>
            <a:spLocks noGrp="1"/>
          </p:cNvSpPr>
          <p:nvPr>
            <p:ph type="sldNum" sz="quarter" idx="12"/>
          </p:nvPr>
        </p:nvSpPr>
        <p:spPr/>
        <p:txBody>
          <a:bodyPr/>
          <a:lstStyle/>
          <a:p>
            <a:fld id="{142236A4-AF55-4EF2-AF1D-466E489F6B48}" type="slidenum">
              <a:rPr lang="en-US" smtClean="0"/>
              <a:pPr/>
              <a:t>‹#›</a:t>
            </a:fld>
            <a:endParaRPr lang="en-US"/>
          </a:p>
        </p:txBody>
      </p:sp>
    </p:spTree>
    <p:extLst>
      <p:ext uri="{BB962C8B-B14F-4D97-AF65-F5344CB8AC3E}">
        <p14:creationId xmlns:p14="http://schemas.microsoft.com/office/powerpoint/2010/main" val="218703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C4F178-B4CF-4C48-82B1-0592015EC484}" type="datetimeFigureOut">
              <a:rPr lang="en-US" smtClean="0">
                <a:solidFill>
                  <a:srgbClr val="5A6378"/>
                </a:solidFill>
              </a:rPr>
              <a:pPr/>
              <a:t>11/10/2020</a:t>
            </a:fld>
            <a:endParaRPr lang="en-US">
              <a:solidFill>
                <a:srgbClr val="5A6378"/>
              </a:solidFill>
            </a:endParaRPr>
          </a:p>
        </p:txBody>
      </p:sp>
      <p:sp>
        <p:nvSpPr>
          <p:cNvPr id="3" name="Footer Placeholder 2"/>
          <p:cNvSpPr>
            <a:spLocks noGrp="1"/>
          </p:cNvSpPr>
          <p:nvPr>
            <p:ph type="ftr" sz="quarter" idx="11"/>
          </p:nvPr>
        </p:nvSpPr>
        <p:spPr/>
        <p:txBody>
          <a:bodyPr/>
          <a:lstStyle/>
          <a:p>
            <a:endParaRPr lang="en-US">
              <a:solidFill>
                <a:srgbClr val="5A6378"/>
              </a:solidFill>
            </a:endParaRPr>
          </a:p>
        </p:txBody>
      </p:sp>
      <p:sp>
        <p:nvSpPr>
          <p:cNvPr id="4" name="Slide Number Placeholder 3"/>
          <p:cNvSpPr>
            <a:spLocks noGrp="1"/>
          </p:cNvSpPr>
          <p:nvPr>
            <p:ph type="sldNum" sz="quarter" idx="12"/>
          </p:nvPr>
        </p:nvSpPr>
        <p:spPr/>
        <p:txBody>
          <a:bodyPr/>
          <a:lstStyle/>
          <a:p>
            <a:fld id="{142236A4-AF55-4EF2-AF1D-466E489F6B48}" type="slidenum">
              <a:rPr lang="en-US" smtClean="0"/>
              <a:pPr/>
              <a:t>‹#›</a:t>
            </a:fld>
            <a:endParaRPr lang="en-US"/>
          </a:p>
        </p:txBody>
      </p:sp>
    </p:spTree>
    <p:extLst>
      <p:ext uri="{BB962C8B-B14F-4D97-AF65-F5344CB8AC3E}">
        <p14:creationId xmlns:p14="http://schemas.microsoft.com/office/powerpoint/2010/main" val="22624117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endParaRPr lang="en-US">
              <a:solidFill>
                <a:prstClr val="white"/>
              </a:solidFill>
            </a:endParaRPr>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rtl="0"/>
            <a:endParaRPr lang="en-US">
              <a:solidFill>
                <a:prstClr val="white"/>
              </a:solidFill>
            </a:endParaRPr>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DC4F178-B4CF-4C48-82B1-0592015EC484}" type="datetimeFigureOut">
              <a:rPr lang="en-US" smtClean="0">
                <a:solidFill>
                  <a:srgbClr val="5A6378"/>
                </a:solidFill>
              </a:rPr>
              <a:pPr/>
              <a:t>11/10/2020</a:t>
            </a:fld>
            <a:endParaRPr lang="en-US">
              <a:solidFill>
                <a:srgbClr val="5A6378"/>
              </a:solidFill>
            </a:endParaRPr>
          </a:p>
        </p:txBody>
      </p:sp>
      <p:sp>
        <p:nvSpPr>
          <p:cNvPr id="6" name="Footer Placeholder 5"/>
          <p:cNvSpPr>
            <a:spLocks noGrp="1"/>
          </p:cNvSpPr>
          <p:nvPr>
            <p:ph type="ftr" sz="quarter" idx="11"/>
          </p:nvPr>
        </p:nvSpPr>
        <p:spPr/>
        <p:txBody>
          <a:bodyPr/>
          <a:lstStyle/>
          <a:p>
            <a:endParaRPr lang="en-US">
              <a:solidFill>
                <a:srgbClr val="5A6378"/>
              </a:solidFill>
            </a:endParaRPr>
          </a:p>
        </p:txBody>
      </p:sp>
      <p:sp>
        <p:nvSpPr>
          <p:cNvPr id="7" name="Slide Number Placeholder 6"/>
          <p:cNvSpPr>
            <a:spLocks noGrp="1"/>
          </p:cNvSpPr>
          <p:nvPr>
            <p:ph type="sldNum" sz="quarter" idx="12"/>
          </p:nvPr>
        </p:nvSpPr>
        <p:spPr/>
        <p:txBody>
          <a:bodyPr/>
          <a:lstStyle/>
          <a:p>
            <a:fld id="{142236A4-AF55-4EF2-AF1D-466E489F6B48}"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770120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FEC6E16-AFFF-4FE4-83F0-931997EEC21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38154D4-303A-4FCB-82ED-4BCB52DD05F5}" type="slidenum">
              <a:rPr lang="fa-IR" smtClean="0"/>
              <a:t>‹#›</a:t>
            </a:fld>
            <a:endParaRPr lang="fa-IR"/>
          </a:p>
        </p:txBody>
      </p:sp>
    </p:spTree>
    <p:extLst>
      <p:ext uri="{BB962C8B-B14F-4D97-AF65-F5344CB8AC3E}">
        <p14:creationId xmlns:p14="http://schemas.microsoft.com/office/powerpoint/2010/main" val="2553997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DC4F178-B4CF-4C48-82B1-0592015EC484}" type="datetimeFigureOut">
              <a:rPr lang="en-US" smtClean="0">
                <a:solidFill>
                  <a:srgbClr val="5A6378"/>
                </a:solidFill>
              </a:rPr>
              <a:pPr/>
              <a:t>11/10/2020</a:t>
            </a:fld>
            <a:endParaRPr lang="en-US">
              <a:solidFill>
                <a:srgbClr val="5A6378"/>
              </a:solidFill>
            </a:endParaRPr>
          </a:p>
        </p:txBody>
      </p:sp>
      <p:sp>
        <p:nvSpPr>
          <p:cNvPr id="6" name="Footer Placeholder 5"/>
          <p:cNvSpPr>
            <a:spLocks noGrp="1"/>
          </p:cNvSpPr>
          <p:nvPr>
            <p:ph type="ftr" sz="quarter" idx="11"/>
          </p:nvPr>
        </p:nvSpPr>
        <p:spPr>
          <a:xfrm>
            <a:off x="914400" y="6172200"/>
            <a:ext cx="3886200" cy="457200"/>
          </a:xfrm>
        </p:spPr>
        <p:txBody>
          <a:bodyPr/>
          <a:lstStyle/>
          <a:p>
            <a:endParaRPr lang="en-US">
              <a:solidFill>
                <a:srgbClr val="5A6378"/>
              </a:solidFill>
            </a:endParaRPr>
          </a:p>
        </p:txBody>
      </p:sp>
      <p:sp>
        <p:nvSpPr>
          <p:cNvPr id="7" name="Slide Number Placeholder 6"/>
          <p:cNvSpPr>
            <a:spLocks noGrp="1"/>
          </p:cNvSpPr>
          <p:nvPr>
            <p:ph type="sldNum" sz="quarter" idx="12"/>
          </p:nvPr>
        </p:nvSpPr>
        <p:spPr>
          <a:xfrm>
            <a:off x="146304" y="6208776"/>
            <a:ext cx="457200" cy="457200"/>
          </a:xfrm>
        </p:spPr>
        <p:txBody>
          <a:bodyPr/>
          <a:lstStyle/>
          <a:p>
            <a:fld id="{142236A4-AF55-4EF2-AF1D-466E489F6B48}"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endParaRPr lang="en-US">
              <a:solidFill>
                <a:prstClr val="white"/>
              </a:solidFill>
            </a:endParaRPr>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endParaRPr lang="en-US">
              <a:solidFill>
                <a:prstClr val="white"/>
              </a:solidFill>
            </a:endParaRPr>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endParaRPr lang="en-US">
              <a:solidFill>
                <a:prstClr val="white"/>
              </a:solidFill>
            </a:endParaRP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41786261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C4F178-B4CF-4C48-82B1-0592015EC484}" type="datetimeFigureOut">
              <a:rPr lang="en-US" smtClean="0">
                <a:solidFill>
                  <a:srgbClr val="5A6378"/>
                </a:solidFill>
              </a:rPr>
              <a:pPr/>
              <a:t>11/10/2020</a:t>
            </a:fld>
            <a:endParaRPr lang="en-US">
              <a:solidFill>
                <a:srgbClr val="5A6378"/>
              </a:solidFill>
            </a:endParaRPr>
          </a:p>
        </p:txBody>
      </p:sp>
      <p:sp>
        <p:nvSpPr>
          <p:cNvPr id="5" name="Footer Placeholder 4"/>
          <p:cNvSpPr>
            <a:spLocks noGrp="1"/>
          </p:cNvSpPr>
          <p:nvPr>
            <p:ph type="ftr" sz="quarter" idx="11"/>
          </p:nvPr>
        </p:nvSpPr>
        <p:spPr/>
        <p:txBody>
          <a:bodyPr/>
          <a:lstStyle/>
          <a:p>
            <a:endParaRPr lang="en-US">
              <a:solidFill>
                <a:srgbClr val="5A6378"/>
              </a:solidFill>
            </a:endParaRPr>
          </a:p>
        </p:txBody>
      </p:sp>
      <p:sp>
        <p:nvSpPr>
          <p:cNvPr id="6" name="Slide Number Placeholder 5"/>
          <p:cNvSpPr>
            <a:spLocks noGrp="1"/>
          </p:cNvSpPr>
          <p:nvPr>
            <p:ph type="sldNum" sz="quarter" idx="12"/>
          </p:nvPr>
        </p:nvSpPr>
        <p:spPr/>
        <p:txBody>
          <a:bodyPr/>
          <a:lstStyle/>
          <a:p>
            <a:fld id="{142236A4-AF55-4EF2-AF1D-466E489F6B48}" type="slidenum">
              <a:rPr lang="en-US" smtClean="0"/>
              <a:pPr/>
              <a:t>‹#›</a:t>
            </a:fld>
            <a:endParaRPr lang="en-US"/>
          </a:p>
        </p:txBody>
      </p:sp>
    </p:spTree>
    <p:extLst>
      <p:ext uri="{BB962C8B-B14F-4D97-AF65-F5344CB8AC3E}">
        <p14:creationId xmlns:p14="http://schemas.microsoft.com/office/powerpoint/2010/main" val="17154044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C4F178-B4CF-4C48-82B1-0592015EC484}" type="datetimeFigureOut">
              <a:rPr lang="en-US" smtClean="0">
                <a:solidFill>
                  <a:srgbClr val="5A6378"/>
                </a:solidFill>
              </a:rPr>
              <a:pPr/>
              <a:t>11/10/2020</a:t>
            </a:fld>
            <a:endParaRPr lang="en-US">
              <a:solidFill>
                <a:srgbClr val="5A6378"/>
              </a:solidFill>
            </a:endParaRPr>
          </a:p>
        </p:txBody>
      </p:sp>
      <p:sp>
        <p:nvSpPr>
          <p:cNvPr id="5" name="Footer Placeholder 4"/>
          <p:cNvSpPr>
            <a:spLocks noGrp="1"/>
          </p:cNvSpPr>
          <p:nvPr>
            <p:ph type="ftr" sz="quarter" idx="11"/>
          </p:nvPr>
        </p:nvSpPr>
        <p:spPr/>
        <p:txBody>
          <a:bodyPr/>
          <a:lstStyle/>
          <a:p>
            <a:endParaRPr lang="en-US">
              <a:solidFill>
                <a:srgbClr val="5A6378"/>
              </a:solidFill>
            </a:endParaRPr>
          </a:p>
        </p:txBody>
      </p:sp>
      <p:sp>
        <p:nvSpPr>
          <p:cNvPr id="6" name="Slide Number Placeholder 5"/>
          <p:cNvSpPr>
            <a:spLocks noGrp="1"/>
          </p:cNvSpPr>
          <p:nvPr>
            <p:ph type="sldNum" sz="quarter" idx="12"/>
          </p:nvPr>
        </p:nvSpPr>
        <p:spPr/>
        <p:txBody>
          <a:bodyPr/>
          <a:lstStyle/>
          <a:p>
            <a:fld id="{142236A4-AF55-4EF2-AF1D-466E489F6B48}" type="slidenum">
              <a:rPr lang="en-US" smtClean="0"/>
              <a:pPr/>
              <a:t>‹#›</a:t>
            </a:fld>
            <a:endParaRPr lang="en-US"/>
          </a:p>
        </p:txBody>
      </p:sp>
    </p:spTree>
    <p:extLst>
      <p:ext uri="{BB962C8B-B14F-4D97-AF65-F5344CB8AC3E}">
        <p14:creationId xmlns:p14="http://schemas.microsoft.com/office/powerpoint/2010/main" val="4045597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EC6E16-AFFF-4FE4-83F0-931997EEC214}"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38154D4-303A-4FCB-82ED-4BCB52DD05F5}" type="slidenum">
              <a:rPr lang="fa-IR" smtClean="0"/>
              <a:t>‹#›</a:t>
            </a:fld>
            <a:endParaRPr lang="fa-IR"/>
          </a:p>
        </p:txBody>
      </p:sp>
    </p:spTree>
    <p:extLst>
      <p:ext uri="{BB962C8B-B14F-4D97-AF65-F5344CB8AC3E}">
        <p14:creationId xmlns:p14="http://schemas.microsoft.com/office/powerpoint/2010/main" val="421111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FEC6E16-AFFF-4FE4-83F0-931997EEC214}"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38154D4-303A-4FCB-82ED-4BCB52DD05F5}" type="slidenum">
              <a:rPr lang="fa-IR" smtClean="0"/>
              <a:t>‹#›</a:t>
            </a:fld>
            <a:endParaRPr lang="fa-IR"/>
          </a:p>
        </p:txBody>
      </p:sp>
    </p:spTree>
    <p:extLst>
      <p:ext uri="{BB962C8B-B14F-4D97-AF65-F5344CB8AC3E}">
        <p14:creationId xmlns:p14="http://schemas.microsoft.com/office/powerpoint/2010/main" val="3390771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FEC6E16-AFFF-4FE4-83F0-931997EEC214}" type="datetimeFigureOut">
              <a:rPr lang="fa-IR" smtClean="0"/>
              <a:t>25/03/1442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F38154D4-303A-4FCB-82ED-4BCB52DD05F5}" type="slidenum">
              <a:rPr lang="fa-IR" smtClean="0"/>
              <a:t>‹#›</a:t>
            </a:fld>
            <a:endParaRPr lang="fa-IR"/>
          </a:p>
        </p:txBody>
      </p:sp>
    </p:spTree>
    <p:extLst>
      <p:ext uri="{BB962C8B-B14F-4D97-AF65-F5344CB8AC3E}">
        <p14:creationId xmlns:p14="http://schemas.microsoft.com/office/powerpoint/2010/main" val="1517231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FEC6E16-AFFF-4FE4-83F0-931997EEC214}" type="datetimeFigureOut">
              <a:rPr lang="fa-IR" smtClean="0"/>
              <a:t>25/03/1442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F38154D4-303A-4FCB-82ED-4BCB52DD05F5}" type="slidenum">
              <a:rPr lang="fa-IR" smtClean="0"/>
              <a:t>‹#›</a:t>
            </a:fld>
            <a:endParaRPr lang="fa-IR"/>
          </a:p>
        </p:txBody>
      </p:sp>
    </p:spTree>
    <p:extLst>
      <p:ext uri="{BB962C8B-B14F-4D97-AF65-F5344CB8AC3E}">
        <p14:creationId xmlns:p14="http://schemas.microsoft.com/office/powerpoint/2010/main" val="3292250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EC6E16-AFFF-4FE4-83F0-931997EEC214}" type="datetimeFigureOut">
              <a:rPr lang="fa-IR" smtClean="0"/>
              <a:t>25/03/1442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F38154D4-303A-4FCB-82ED-4BCB52DD05F5}" type="slidenum">
              <a:rPr lang="fa-IR" smtClean="0"/>
              <a:t>‹#›</a:t>
            </a:fld>
            <a:endParaRPr lang="fa-IR"/>
          </a:p>
        </p:txBody>
      </p:sp>
    </p:spTree>
    <p:extLst>
      <p:ext uri="{BB962C8B-B14F-4D97-AF65-F5344CB8AC3E}">
        <p14:creationId xmlns:p14="http://schemas.microsoft.com/office/powerpoint/2010/main" val="4081950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EC6E16-AFFF-4FE4-83F0-931997EEC214}"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38154D4-303A-4FCB-82ED-4BCB52DD05F5}" type="slidenum">
              <a:rPr lang="fa-IR" smtClean="0"/>
              <a:t>‹#›</a:t>
            </a:fld>
            <a:endParaRPr lang="fa-IR"/>
          </a:p>
        </p:txBody>
      </p:sp>
    </p:spTree>
    <p:extLst>
      <p:ext uri="{BB962C8B-B14F-4D97-AF65-F5344CB8AC3E}">
        <p14:creationId xmlns:p14="http://schemas.microsoft.com/office/powerpoint/2010/main" val="3492262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EC6E16-AFFF-4FE4-83F0-931997EEC214}"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38154D4-303A-4FCB-82ED-4BCB52DD05F5}" type="slidenum">
              <a:rPr lang="fa-IR" smtClean="0"/>
              <a:t>‹#›</a:t>
            </a:fld>
            <a:endParaRPr lang="fa-IR"/>
          </a:p>
        </p:txBody>
      </p:sp>
    </p:spTree>
    <p:extLst>
      <p:ext uri="{BB962C8B-B14F-4D97-AF65-F5344CB8AC3E}">
        <p14:creationId xmlns:p14="http://schemas.microsoft.com/office/powerpoint/2010/main" val="2573972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FEC6E16-AFFF-4FE4-83F0-931997EEC214}" type="datetimeFigureOut">
              <a:rPr lang="fa-IR" smtClean="0"/>
              <a:t>25/03/1442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38154D4-303A-4FCB-82ED-4BCB52DD05F5}" type="slidenum">
              <a:rPr lang="fa-IR" smtClean="0"/>
              <a:t>‹#›</a:t>
            </a:fld>
            <a:endParaRPr lang="fa-IR"/>
          </a:p>
        </p:txBody>
      </p:sp>
    </p:spTree>
    <p:extLst>
      <p:ext uri="{BB962C8B-B14F-4D97-AF65-F5344CB8AC3E}">
        <p14:creationId xmlns:p14="http://schemas.microsoft.com/office/powerpoint/2010/main" val="20717643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rtl="0"/>
            <a:endParaRPr lang="en-US">
              <a:solidFill>
                <a:prstClr val="white"/>
              </a:solidFill>
            </a:endParaRPr>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rtl="0"/>
            <a:fld id="{CDC4F178-B4CF-4C48-82B1-0592015EC484}" type="datetimeFigureOut">
              <a:rPr lang="en-US" smtClean="0">
                <a:solidFill>
                  <a:srgbClr val="5A6378"/>
                </a:solidFill>
              </a:rPr>
              <a:pPr rtl="0"/>
              <a:t>11/10/2020</a:t>
            </a:fld>
            <a:endParaRPr lang="en-US">
              <a:solidFill>
                <a:srgbClr val="5A6378"/>
              </a:solidFill>
            </a:endParaRP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lgn="l" rtl="0"/>
            <a:endParaRPr lang="en-US">
              <a:solidFill>
                <a:srgbClr val="5A6378"/>
              </a:solidFill>
            </a:endParaRP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rtl="0"/>
            <a:fld id="{142236A4-AF55-4EF2-AF1D-466E489F6B48}" type="slidenum">
              <a:rPr lang="en-US" smtClean="0"/>
              <a:pPr rtl="0"/>
              <a:t>‹#›</a:t>
            </a:fld>
            <a:endParaRPr lang="en-US"/>
          </a:p>
        </p:txBody>
      </p:sp>
    </p:spTree>
    <p:extLst>
      <p:ext uri="{BB962C8B-B14F-4D97-AF65-F5344CB8AC3E}">
        <p14:creationId xmlns:p14="http://schemas.microsoft.com/office/powerpoint/2010/main" val="32593504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8300" y="1569430"/>
            <a:ext cx="8229600" cy="1470025"/>
          </a:xfrm>
        </p:spPr>
        <p:txBody>
          <a:bodyPr>
            <a:normAutofit/>
          </a:bodyPr>
          <a:lstStyle/>
          <a:p>
            <a:r>
              <a:rPr lang="fa-IR" sz="5400" dirty="0" smtClean="0">
                <a:solidFill>
                  <a:schemeClr val="tx1"/>
                </a:solidFill>
                <a:latin typeface="Estrangelo Edessa" pitchFamily="66" charset="0"/>
                <a:cs typeface="B Nazanin" panose="00000400000000000000" pitchFamily="2" charset="-78"/>
              </a:rPr>
              <a:t>سیر مرمت شهری در ونیز </a:t>
            </a:r>
            <a:r>
              <a:rPr sz="3200" dirty="0" smtClean="0">
                <a:solidFill>
                  <a:schemeClr val="tx1"/>
                </a:solidFill>
                <a:latin typeface="Cooper Black" pitchFamily="18" charset="0"/>
              </a:rPr>
              <a:t/>
            </a:r>
            <a:br>
              <a:rPr sz="3200" dirty="0" smtClean="0">
                <a:solidFill>
                  <a:schemeClr val="tx1"/>
                </a:solidFill>
                <a:latin typeface="Cooper Black" pitchFamily="18" charset="0"/>
              </a:rPr>
            </a:br>
            <a:endParaRPr lang="en-US" sz="3200" dirty="0">
              <a:solidFill>
                <a:schemeClr val="tx1"/>
              </a:solidFill>
              <a:latin typeface="Cooper Black" pitchFamily="18" charset="0"/>
            </a:endParaRPr>
          </a:p>
        </p:txBody>
      </p:sp>
    </p:spTree>
    <p:extLst>
      <p:ext uri="{BB962C8B-B14F-4D97-AF65-F5344CB8AC3E}">
        <p14:creationId xmlns:p14="http://schemas.microsoft.com/office/powerpoint/2010/main" val="32071947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457200"/>
            <a:ext cx="8305800" cy="5562600"/>
          </a:xfrm>
        </p:spPr>
        <p:txBody>
          <a:bodyPr>
            <a:normAutofit/>
          </a:bodyPr>
          <a:lstStyle/>
          <a:p>
            <a:pPr algn="justLow" rtl="1"/>
            <a:r>
              <a:rPr lang="fa-IR" dirty="0" smtClean="0">
                <a:latin typeface="Arabic Typesetting" pitchFamily="66" charset="-78"/>
                <a:cs typeface="B Nazanin" panose="00000400000000000000" pitchFamily="2" charset="-78"/>
              </a:rPr>
              <a:t>تأسیس مجتمع های صنعتی بزرگ در مجاورت نزدیک شهر ونیز بازتاب هایی منفی برای شهر کهن با خود داشت :</a:t>
            </a:r>
          </a:p>
          <a:p>
            <a:pPr marL="571500" indent="-571500" algn="justLow" rtl="1">
              <a:buFont typeface="+mj-lt"/>
              <a:buAutoNum type="romanUcPeriod"/>
            </a:pPr>
            <a:r>
              <a:rPr lang="fa-IR" dirty="0" smtClean="0">
                <a:latin typeface="Arabic Typesetting" pitchFamily="66" charset="-78"/>
                <a:cs typeface="B Nazanin" panose="00000400000000000000" pitchFamily="2" charset="-78"/>
              </a:rPr>
              <a:t>دود کارخانه های پتروشیمی و تأسیساتی             تخریب بنا های تاریخی </a:t>
            </a:r>
          </a:p>
          <a:p>
            <a:pPr marL="571500" indent="-571500" algn="justLow" rtl="1">
              <a:buFont typeface="+mj-lt"/>
              <a:buAutoNum type="romanUcPeriod"/>
            </a:pPr>
            <a:r>
              <a:rPr lang="fa-IR" dirty="0" smtClean="0">
                <a:latin typeface="Arabic Typesetting" pitchFamily="66" charset="-78"/>
                <a:cs typeface="B Nazanin" panose="00000400000000000000" pitchFamily="2" charset="-78"/>
              </a:rPr>
              <a:t>تخلیهء مازاد کارخانه های ساحل تالاب در آب            نظام بیواکولوژیک تالاب بصورتی جبران ناپذیر آسیب دیده </a:t>
            </a:r>
          </a:p>
          <a:p>
            <a:pPr marL="571500" indent="-571500" algn="justLow" rtl="1">
              <a:buFont typeface="+mj-lt"/>
              <a:buAutoNum type="romanUcPeriod"/>
            </a:pPr>
            <a:r>
              <a:rPr lang="fa-IR" dirty="0" smtClean="0">
                <a:latin typeface="Arabic Typesetting" pitchFamily="66" charset="-78"/>
                <a:cs typeface="B Nazanin" panose="00000400000000000000" pitchFamily="2" charset="-78"/>
              </a:rPr>
              <a:t> شهر قدیمی ونیز در دهه های آخر بصورتی شدید از بالا آمدن آب در ماه های آخر پائیز و اول زمستان صدمه دیده است.</a:t>
            </a:r>
          </a:p>
          <a:p>
            <a:pPr marL="571500" indent="-571500" algn="justLow" rtl="1">
              <a:buFont typeface="+mj-lt"/>
              <a:buAutoNum type="romanUcPeriod"/>
            </a:pPr>
            <a:r>
              <a:rPr lang="fa-IR" dirty="0" smtClean="0">
                <a:latin typeface="Arabic Typesetting" pitchFamily="66" charset="-78"/>
                <a:cs typeface="B Nazanin" panose="00000400000000000000" pitchFamily="2" charset="-78"/>
              </a:rPr>
              <a:t>ورود وسایط نقلیهء موتوری در کانال های شهر            فرسودگی مصالح </a:t>
            </a:r>
          </a:p>
          <a:p>
            <a:pPr marL="571500" indent="-571500" algn="r" rtl="1">
              <a:buFont typeface="+mj-lt"/>
              <a:buAutoNum type="romanUcPeriod" startAt="5"/>
            </a:pPr>
            <a:r>
              <a:rPr lang="fa-IR" dirty="0" smtClean="0">
                <a:latin typeface="Arabic Typesetting" pitchFamily="66" charset="-78"/>
                <a:cs typeface="B Nazanin" panose="00000400000000000000" pitchFamily="2" charset="-78"/>
              </a:rPr>
              <a:t>عدم توجه به مسائل زندهء شهر و پدیده های فرساینده           اتکا قشر بازرگان بر جهانگردان </a:t>
            </a:r>
            <a:endParaRPr lang="en-US" dirty="0" smtClean="0">
              <a:latin typeface="Arabic Typesetting" pitchFamily="66" charset="-78"/>
              <a:cs typeface="B Nazanin" panose="00000400000000000000" pitchFamily="2" charset="-78"/>
            </a:endParaRPr>
          </a:p>
          <a:p>
            <a:pPr marL="571500" indent="-571500" algn="r" rtl="1">
              <a:buNone/>
            </a:pPr>
            <a:r>
              <a:rPr lang="fa-IR" dirty="0" smtClean="0">
                <a:latin typeface="Arabic Typesetting" pitchFamily="66" charset="-78"/>
                <a:cs typeface="B Nazanin" panose="00000400000000000000" pitchFamily="2" charset="-78"/>
              </a:rPr>
              <a:t> </a:t>
            </a:r>
            <a:endParaRPr lang="en-US" dirty="0" smtClean="0">
              <a:latin typeface="Arabic Typesetting" pitchFamily="66" charset="-78"/>
              <a:cs typeface="B Nazanin" panose="00000400000000000000" pitchFamily="2" charset="-78"/>
            </a:endParaRPr>
          </a:p>
          <a:p>
            <a:pPr marL="571500" indent="-571500" algn="justLow" rtl="1">
              <a:buFont typeface="+mj-lt"/>
              <a:buAutoNum type="romanUcPeriod"/>
            </a:pPr>
            <a:endParaRPr lang="en-US" dirty="0">
              <a:latin typeface="Arabic Typesetting" pitchFamily="66" charset="-78"/>
              <a:cs typeface="B Nazanin" panose="00000400000000000000" pitchFamily="2" charset="-78"/>
            </a:endParaRPr>
          </a:p>
        </p:txBody>
      </p:sp>
      <p:cxnSp>
        <p:nvCxnSpPr>
          <p:cNvPr id="5" name="Straight Arrow Connector 4"/>
          <p:cNvCxnSpPr/>
          <p:nvPr/>
        </p:nvCxnSpPr>
        <p:spPr>
          <a:xfrm rot="10800000">
            <a:off x="4419600" y="16764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10800000">
            <a:off x="3962400" y="20574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a:off x="3886200" y="38100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a:off x="3352800" y="42672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74881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14400" y="685800"/>
            <a:ext cx="7772400" cy="5715000"/>
          </a:xfrm>
        </p:spPr>
        <p:txBody>
          <a:bodyPr/>
          <a:lstStyle/>
          <a:p>
            <a:pPr algn="justLow" rtl="1"/>
            <a:r>
              <a:rPr lang="fa-IR" dirty="0" smtClean="0">
                <a:latin typeface="Arabic Typesetting" pitchFamily="66" charset="-78"/>
                <a:cs typeface="B Nazanin" panose="00000400000000000000" pitchFamily="2" charset="-78"/>
              </a:rPr>
              <a:t>نوشته های متعددی دربارهء نجات ونیز و احیای آن در این بیست سال اخیر تدوین شده اند که همه در یک نکته اتفاق نظر دارند </a:t>
            </a:r>
            <a:r>
              <a:rPr lang="fa-IR" b="1" dirty="0" smtClean="0">
                <a:latin typeface="Arabic Typesetting" pitchFamily="66" charset="-78"/>
                <a:cs typeface="B Nazanin" panose="00000400000000000000" pitchFamily="2" charset="-78"/>
              </a:rPr>
              <a:t>؛ لزوم اتکا بر یک طرح باز زنده سازی مدرن برای حل مسائل </a:t>
            </a:r>
            <a:r>
              <a:rPr lang="fa-IR" dirty="0" smtClean="0">
                <a:latin typeface="Arabic Typesetting" pitchFamily="66" charset="-78"/>
                <a:cs typeface="B Nazanin" panose="00000400000000000000" pitchFamily="2" charset="-78"/>
              </a:rPr>
              <a:t>شهروندان به گونه ای قاطع ، سریع و همه جانبه ؛ واین چیزی است که تا این تاریخ پدید نیامده .</a:t>
            </a:r>
          </a:p>
          <a:p>
            <a:pPr algn="justLow" rtl="1"/>
            <a:endParaRPr lang="fa-IR" dirty="0" smtClean="0">
              <a:latin typeface="Arabic Typesetting" pitchFamily="66" charset="-78"/>
              <a:cs typeface="B Nazanin" panose="00000400000000000000" pitchFamily="2" charset="-78"/>
            </a:endParaRPr>
          </a:p>
          <a:p>
            <a:pPr algn="justLow" rtl="1"/>
            <a:r>
              <a:rPr lang="fa-IR" dirty="0" smtClean="0">
                <a:latin typeface="Arabic Typesetting" pitchFamily="66" charset="-78"/>
                <a:cs typeface="B Nazanin" panose="00000400000000000000" pitchFamily="2" charset="-78"/>
              </a:rPr>
              <a:t>شهر ونیز از سکنهء اصیل تر و پرعلاقه تر نسبت به شهر خالی شد و بجای بنای ساختمانی که از سوی یک معمار دارای دید و شخصیت جهانی طرح ریزی شده بود بناهائی را پذیرفت که ، از نقطه نظر هماهنگی های محیطی و کاربرد های اجتماعی  وخدماتی ، نه زیبا هستند و نه مطلبی  تازه را عنوان می کنند .</a:t>
            </a:r>
          </a:p>
          <a:p>
            <a:pPr algn="justLow" rtl="1"/>
            <a:endParaRPr lang="en-US" dirty="0">
              <a:latin typeface="Arabic Typesetting" pitchFamily="66" charset="-78"/>
              <a:cs typeface="B Nazanin" panose="00000400000000000000" pitchFamily="2" charset="-78"/>
            </a:endParaRPr>
          </a:p>
        </p:txBody>
      </p:sp>
      <p:pic>
        <p:nvPicPr>
          <p:cNvPr id="6146" name="Picture 2" descr="C:\Users\elnazpc\Desktop\carnevale_s345x230.jpg"/>
          <p:cNvPicPr>
            <a:picLocks noChangeAspect="1" noChangeArrowheads="1"/>
          </p:cNvPicPr>
          <p:nvPr/>
        </p:nvPicPr>
        <p:blipFill>
          <a:blip r:embed="rId2"/>
          <a:srcRect/>
          <a:stretch>
            <a:fillRect/>
          </a:stretch>
        </p:blipFill>
        <p:spPr bwMode="auto">
          <a:xfrm>
            <a:off x="457200" y="3810000"/>
            <a:ext cx="4113766" cy="2743200"/>
          </a:xfrm>
          <a:prstGeom prst="rect">
            <a:avLst/>
          </a:prstGeom>
          <a:ln>
            <a:noFill/>
          </a:ln>
          <a:effectLst>
            <a:softEdge rad="112500"/>
          </a:effectLst>
        </p:spPr>
      </p:pic>
    </p:spTree>
    <p:extLst>
      <p:ext uri="{BB962C8B-B14F-4D97-AF65-F5344CB8AC3E}">
        <p14:creationId xmlns:p14="http://schemas.microsoft.com/office/powerpoint/2010/main" val="13236015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Low" rtl="1"/>
            <a:r>
              <a:rPr lang="fa-IR" b="1" dirty="0" smtClean="0">
                <a:effectLst>
                  <a:outerShdw blurRad="38100" dist="38100" dir="2700000" algn="tl">
                    <a:srgbClr val="000000">
                      <a:alpha val="43137"/>
                    </a:srgbClr>
                  </a:outerShdw>
                </a:effectLst>
                <a:latin typeface="Traditional Arabic" pitchFamily="18" charset="-78"/>
                <a:cs typeface="B Nazanin" panose="00000400000000000000" pitchFamily="2" charset="-78"/>
              </a:rPr>
              <a:t>وضع موجود ونیز در سال 1973</a:t>
            </a:r>
            <a:endParaRPr lang="en-US" b="1" dirty="0">
              <a:effectLst>
                <a:outerShdw blurRad="38100" dist="38100" dir="2700000" algn="tl">
                  <a:srgbClr val="000000">
                    <a:alpha val="43137"/>
                  </a:srgbClr>
                </a:outerShdw>
              </a:effectLst>
              <a:latin typeface="Traditional Arabic" pitchFamily="18" charset="-78"/>
              <a:cs typeface="B Nazanin" panose="00000400000000000000" pitchFamily="2" charset="-78"/>
            </a:endParaRPr>
          </a:p>
        </p:txBody>
      </p:sp>
      <p:sp>
        <p:nvSpPr>
          <p:cNvPr id="3" name="Content Placeholder 2"/>
          <p:cNvSpPr>
            <a:spLocks noGrp="1"/>
          </p:cNvSpPr>
          <p:nvPr>
            <p:ph sz="quarter" idx="1"/>
          </p:nvPr>
        </p:nvSpPr>
        <p:spPr>
          <a:xfrm>
            <a:off x="457200" y="1447800"/>
            <a:ext cx="8229600" cy="4572000"/>
          </a:xfrm>
        </p:spPr>
        <p:txBody>
          <a:bodyPr/>
          <a:lstStyle/>
          <a:p>
            <a:pPr algn="justLow" rtl="1"/>
            <a:r>
              <a:rPr lang="fa-IR" dirty="0" smtClean="0">
                <a:latin typeface="Arabic Typesetting" pitchFamily="66" charset="-78"/>
                <a:cs typeface="B Nazanin" panose="00000400000000000000" pitchFamily="2" charset="-78"/>
              </a:rPr>
              <a:t>تنها مطلبی که دارای اهمیت ویژه می شود و بنظر میرسد بتواند بعنوان یک ، اقدام عملی مثبت در آینده عملی گردد ، به خانه های مسکونی و کارگاه های موجود در طبقات هم کف شهر مربوط میشود . شهر ونیز میبایست بتواند در آینده تعداد بیشتری خانه ء مسکونی ، در طبقات بالاتر از سطح زمین ، برای خانواده های ساکن طبقات هم کف تعبیه کند و این امر باید بتواند به رفاه شهری کمک کند و شهروندان را ، دلگرم تر ف در شهر خود پذیرا شود اما ، آنچه در حقیقت میتواند اتفاق افتد ، دقیقا چنین نخواهد بود .</a:t>
            </a:r>
          </a:p>
          <a:p>
            <a:pPr algn="justLow" rtl="1"/>
            <a:endParaRPr lang="en-US" dirty="0">
              <a:latin typeface="Arabic Typesetting" pitchFamily="66" charset="-78"/>
              <a:cs typeface="B Nazanin" panose="00000400000000000000" pitchFamily="2" charset="-78"/>
            </a:endParaRPr>
          </a:p>
        </p:txBody>
      </p:sp>
      <p:pic>
        <p:nvPicPr>
          <p:cNvPr id="7170" name="Picture 2" descr="C:\Users\elnazpc\Desktop\303.jpg"/>
          <p:cNvPicPr>
            <a:picLocks noChangeAspect="1" noChangeArrowheads="1"/>
          </p:cNvPicPr>
          <p:nvPr/>
        </p:nvPicPr>
        <p:blipFill>
          <a:blip r:embed="rId2" cstate="print"/>
          <a:srcRect/>
          <a:stretch>
            <a:fillRect/>
          </a:stretch>
        </p:blipFill>
        <p:spPr bwMode="auto">
          <a:xfrm>
            <a:off x="4191000" y="3429000"/>
            <a:ext cx="4572000"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899576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14400" y="304800"/>
            <a:ext cx="7772400" cy="4572000"/>
          </a:xfrm>
        </p:spPr>
        <p:txBody>
          <a:bodyPr/>
          <a:lstStyle/>
          <a:p>
            <a:pPr algn="justLow" rtl="1"/>
            <a:r>
              <a:rPr lang="fa-IR" dirty="0" smtClean="0">
                <a:latin typeface="Arabic Typesetting" pitchFamily="66" charset="-78"/>
                <a:cs typeface="B Nazanin" panose="00000400000000000000" pitchFamily="2" charset="-78"/>
              </a:rPr>
              <a:t>در آخرین گزارش ها ،حل مسأله ء ونیز در تدبیر وانجام فعالیت هائی در زمینه های زیر معرفی شده است :</a:t>
            </a:r>
            <a:endParaRPr lang="en-US" dirty="0" smtClean="0">
              <a:latin typeface="Arabic Typesetting" pitchFamily="66" charset="-78"/>
              <a:cs typeface="B Nazanin" panose="00000400000000000000" pitchFamily="2" charset="-78"/>
            </a:endParaRPr>
          </a:p>
          <a:p>
            <a:pPr algn="justLow" rtl="1"/>
            <a:r>
              <a:rPr lang="fa-IR" dirty="0" smtClean="0">
                <a:latin typeface="Arabic Typesetting" pitchFamily="66" charset="-78"/>
                <a:cs typeface="B Nazanin" panose="00000400000000000000" pitchFamily="2" charset="-78"/>
              </a:rPr>
              <a:t>اول – تجدید حیات شهر از راه بوجود آوردن تغییراتی در نظام فضائی – کاربردی شهر قدیم ، در رابطه با عوامل منطقه ای</a:t>
            </a:r>
            <a:endParaRPr lang="en-US" dirty="0" smtClean="0">
              <a:latin typeface="Arabic Typesetting" pitchFamily="66" charset="-78"/>
              <a:cs typeface="B Nazanin" panose="00000400000000000000" pitchFamily="2" charset="-78"/>
            </a:endParaRPr>
          </a:p>
          <a:p>
            <a:pPr algn="justLow" rtl="1"/>
            <a:r>
              <a:rPr lang="fa-IR" dirty="0" smtClean="0">
                <a:latin typeface="Arabic Typesetting" pitchFamily="66" charset="-78"/>
                <a:cs typeface="B Nazanin" panose="00000400000000000000" pitchFamily="2" charset="-78"/>
              </a:rPr>
              <a:t>دوم – اقدام برای دستیابی به راه های اجرائی که مقررات قانونی خاصی راپشتوانه ء خود داشته باشند و بتوانند طرح های تفصیلی شهر را به اجرا ببرند </a:t>
            </a:r>
            <a:endParaRPr lang="en-US" dirty="0" smtClean="0">
              <a:latin typeface="Arabic Typesetting" pitchFamily="66" charset="-78"/>
              <a:cs typeface="B Nazanin" panose="00000400000000000000" pitchFamily="2" charset="-78"/>
            </a:endParaRPr>
          </a:p>
          <a:p>
            <a:pPr algn="justLow" rtl="1"/>
            <a:r>
              <a:rPr lang="fa-IR" dirty="0" smtClean="0">
                <a:latin typeface="Arabic Typesetting" pitchFamily="66" charset="-78"/>
                <a:cs typeface="B Nazanin" panose="00000400000000000000" pitchFamily="2" charset="-78"/>
              </a:rPr>
              <a:t>سوم – ببرسی برای تدوین فرضیه ء تازه ای که بر مبنایش مسأله مهم ارتباطات شهر ونیز را بتوان حل کرد.</a:t>
            </a:r>
            <a:endParaRPr lang="en-US" dirty="0" smtClean="0">
              <a:latin typeface="Arabic Typesetting" pitchFamily="66" charset="-78"/>
              <a:cs typeface="B Nazanin" panose="00000400000000000000" pitchFamily="2" charset="-78"/>
            </a:endParaRPr>
          </a:p>
          <a:p>
            <a:pPr algn="justLow" rtl="1"/>
            <a:endParaRPr lang="en-US" dirty="0">
              <a:latin typeface="Arabic Typesetting" pitchFamily="66" charset="-78"/>
              <a:cs typeface="B Nazanin" panose="00000400000000000000" pitchFamily="2" charset="-78"/>
            </a:endParaRPr>
          </a:p>
        </p:txBody>
      </p:sp>
    </p:spTree>
    <p:extLst>
      <p:ext uri="{BB962C8B-B14F-4D97-AF65-F5344CB8AC3E}">
        <p14:creationId xmlns:p14="http://schemas.microsoft.com/office/powerpoint/2010/main" val="3427747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C:\Users\elnazpc\Desktop\296F739F00000578-0-image-a-3_1433735217850.jpg"/>
          <p:cNvPicPr>
            <a:picLocks noChangeAspect="1" noChangeArrowheads="1"/>
          </p:cNvPicPr>
          <p:nvPr/>
        </p:nvPicPr>
        <p:blipFill>
          <a:blip r:embed="rId3"/>
          <a:srcRect/>
          <a:stretch>
            <a:fillRect/>
          </a:stretch>
        </p:blipFill>
        <p:spPr bwMode="auto">
          <a:xfrm>
            <a:off x="228600" y="228599"/>
            <a:ext cx="6400800" cy="4996883"/>
          </a:xfrm>
          <a:prstGeom prst="rect">
            <a:avLst/>
          </a:prstGeom>
          <a:ln>
            <a:noFill/>
          </a:ln>
          <a:effectLst>
            <a:softEdge rad="112500"/>
          </a:effectLst>
        </p:spPr>
      </p:pic>
      <p:pic>
        <p:nvPicPr>
          <p:cNvPr id="9218" name="Picture 2" descr="C:\Users\elnazpc\Desktop\296F7F5D00000578-0-image-a-6_1433735220801.jpg"/>
          <p:cNvPicPr>
            <a:picLocks noChangeAspect="1" noChangeArrowheads="1"/>
          </p:cNvPicPr>
          <p:nvPr/>
        </p:nvPicPr>
        <p:blipFill>
          <a:blip r:embed="rId4"/>
          <a:srcRect/>
          <a:stretch>
            <a:fillRect/>
          </a:stretch>
        </p:blipFill>
        <p:spPr bwMode="auto">
          <a:xfrm>
            <a:off x="4724400" y="3429000"/>
            <a:ext cx="4125045" cy="3276600"/>
          </a:xfrm>
          <a:prstGeom prst="rect">
            <a:avLst/>
          </a:prstGeom>
          <a:ln>
            <a:noFill/>
          </a:ln>
          <a:effectLst>
            <a:softEdge rad="112500"/>
          </a:effectLst>
        </p:spPr>
      </p:pic>
    </p:spTree>
    <p:extLst>
      <p:ext uri="{BB962C8B-B14F-4D97-AF65-F5344CB8AC3E}">
        <p14:creationId xmlns:p14="http://schemas.microsoft.com/office/powerpoint/2010/main" val="2527204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381000"/>
            <a:ext cx="7086600" cy="1143000"/>
          </a:xfrm>
        </p:spPr>
        <p:txBody>
          <a:bodyPr>
            <a:noAutofit/>
          </a:bodyPr>
          <a:lstStyle/>
          <a:p>
            <a:pPr algn="r" rtl="1">
              <a:buFont typeface="Wingdings" pitchFamily="2" charset="2"/>
              <a:buChar char=""/>
            </a:pPr>
            <a:r>
              <a:rPr lang="fa-IR" sz="7500" b="1" dirty="0" smtClean="0">
                <a:solidFill>
                  <a:schemeClr val="accent1"/>
                </a:solidFill>
                <a:effectLst>
                  <a:outerShdw blurRad="38100" dist="38100" dir="2700000" algn="tl">
                    <a:srgbClr val="000000">
                      <a:alpha val="43137"/>
                    </a:srgbClr>
                  </a:outerShdw>
                </a:effectLst>
                <a:latin typeface="Urdu Typesetting" pitchFamily="66" charset="-78"/>
                <a:cs typeface="Urdu Typesetting" pitchFamily="66" charset="-78"/>
              </a:rPr>
              <a:t>کنگره ها و قطعنامه ها </a:t>
            </a:r>
            <a:endParaRPr lang="en-US" sz="7500" b="1" dirty="0">
              <a:solidFill>
                <a:schemeClr val="accent1"/>
              </a:solidFill>
              <a:effectLst>
                <a:outerShdw blurRad="38100" dist="38100" dir="2700000" algn="tl">
                  <a:srgbClr val="000000">
                    <a:alpha val="43137"/>
                  </a:srgbClr>
                </a:outerShdw>
              </a:effectLst>
              <a:latin typeface="Urdu Typesetting" pitchFamily="66" charset="-78"/>
              <a:cs typeface="Urdu Typesetting" pitchFamily="66" charset="-78"/>
            </a:endParaRPr>
          </a:p>
        </p:txBody>
      </p:sp>
      <p:pic>
        <p:nvPicPr>
          <p:cNvPr id="1026" name="Picture 2" descr="C:\Program Files (x86)\Microsoft Office\MEDIA\CAGCAT10\j0233018.wmf"/>
          <p:cNvPicPr>
            <a:picLocks noChangeAspect="1" noChangeArrowheads="1"/>
          </p:cNvPicPr>
          <p:nvPr/>
        </p:nvPicPr>
        <p:blipFill>
          <a:blip r:embed="rId2"/>
          <a:srcRect/>
          <a:stretch>
            <a:fillRect/>
          </a:stretch>
        </p:blipFill>
        <p:spPr bwMode="auto">
          <a:xfrm>
            <a:off x="381000" y="1447800"/>
            <a:ext cx="3825653" cy="3886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642172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3400" y="533400"/>
            <a:ext cx="8153400" cy="5486400"/>
          </a:xfrm>
        </p:spPr>
        <p:txBody>
          <a:bodyPr/>
          <a:lstStyle/>
          <a:p>
            <a:pPr algn="r" rtl="1"/>
            <a:r>
              <a:rPr lang="ar-SA" dirty="0" smtClean="0">
                <a:latin typeface="Traditional Arabic" pitchFamily="18" charset="-78"/>
                <a:cs typeface="B Nazanin" panose="00000400000000000000" pitchFamily="2" charset="-78"/>
              </a:rPr>
              <a:t>یکی از مشکلات قطع نامه ی آتن </a:t>
            </a:r>
            <a:r>
              <a:rPr lang="ar-SA" sz="3000" dirty="0" smtClean="0">
                <a:solidFill>
                  <a:schemeClr val="accent1"/>
                </a:solidFill>
                <a:latin typeface="Traditional Arabic" pitchFamily="18" charset="-78"/>
                <a:cs typeface="B Nazanin" panose="00000400000000000000" pitchFamily="2" charset="-78"/>
                <a:sym typeface="Wingdings 2"/>
              </a:rPr>
              <a:t></a:t>
            </a:r>
            <a:r>
              <a:rPr lang="ar-SA" b="1" dirty="0" smtClean="0">
                <a:latin typeface="Traditional Arabic" pitchFamily="18" charset="-78"/>
                <a:cs typeface="B Nazanin" panose="00000400000000000000" pitchFamily="2" charset="-78"/>
              </a:rPr>
              <a:t>توجه نکردن به بافت های شهری</a:t>
            </a:r>
            <a:r>
              <a:rPr lang="fa-IR" b="1" dirty="0" smtClean="0">
                <a:latin typeface="Traditional Arabic" pitchFamily="18" charset="-78"/>
                <a:cs typeface="B Nazanin" panose="00000400000000000000" pitchFamily="2" charset="-78"/>
              </a:rPr>
              <a:t> </a:t>
            </a:r>
          </a:p>
          <a:p>
            <a:pPr algn="r" rtl="1"/>
            <a:r>
              <a:rPr lang="ar-SA" dirty="0" smtClean="0">
                <a:latin typeface="Traditional Arabic" pitchFamily="18" charset="-78"/>
                <a:cs typeface="B Nazanin" panose="00000400000000000000" pitchFamily="2" charset="-78"/>
              </a:rPr>
              <a:t>منظور ایجاد تکنولوژی جدید بافت های قدیمی شهرها را ویران می کردند </a:t>
            </a:r>
            <a:endParaRPr lang="fa-IR" dirty="0" smtClean="0">
              <a:latin typeface="Traditional Arabic" pitchFamily="18" charset="-78"/>
              <a:cs typeface="B Nazanin" panose="00000400000000000000" pitchFamily="2" charset="-78"/>
            </a:endParaRPr>
          </a:p>
          <a:p>
            <a:pPr algn="r" rtl="1"/>
            <a:r>
              <a:rPr lang="ar-SA" dirty="0" smtClean="0">
                <a:latin typeface="Traditional Arabic" pitchFamily="18" charset="-78"/>
                <a:cs typeface="B Nazanin" panose="00000400000000000000" pitchFamily="2" charset="-78"/>
              </a:rPr>
              <a:t>نوعی مرمت </a:t>
            </a:r>
            <a:r>
              <a:rPr lang="ar-SA" dirty="0" smtClean="0">
                <a:latin typeface="Traditional Arabic" pitchFamily="18" charset="-78"/>
                <a:cs typeface="B Nazanin" panose="00000400000000000000" pitchFamily="2" charset="-78"/>
                <a:sym typeface="Wingdings 2"/>
              </a:rPr>
              <a:t></a:t>
            </a:r>
            <a:r>
              <a:rPr lang="ar-SA" dirty="0" smtClean="0">
                <a:latin typeface="Traditional Arabic" pitchFamily="18" charset="-78"/>
                <a:cs typeface="B Nazanin" panose="00000400000000000000" pitchFamily="2" charset="-78"/>
              </a:rPr>
              <a:t>تحت عنوان مرمت شهری که در قوانین جدید نیز مد نظر قرار گرفت.</a:t>
            </a:r>
            <a:endParaRPr lang="en-US" dirty="0" smtClean="0">
              <a:latin typeface="Traditional Arabic" pitchFamily="18" charset="-78"/>
              <a:cs typeface="B Nazanin" panose="00000400000000000000" pitchFamily="2" charset="-78"/>
            </a:endParaRPr>
          </a:p>
          <a:p>
            <a:pPr algn="r" rtl="1">
              <a:buNone/>
            </a:pPr>
            <a:r>
              <a:rPr lang="ar-SA" dirty="0" smtClean="0">
                <a:latin typeface="Traditional Arabic" pitchFamily="18" charset="-78"/>
                <a:cs typeface="B Nazanin" panose="00000400000000000000" pitchFamily="2" charset="-78"/>
              </a:rPr>
              <a:t> </a:t>
            </a:r>
            <a:endParaRPr lang="fa-IR" dirty="0" smtClean="0">
              <a:latin typeface="Traditional Arabic" pitchFamily="18" charset="-78"/>
              <a:cs typeface="B Nazanin" panose="00000400000000000000" pitchFamily="2" charset="-78"/>
            </a:endParaRPr>
          </a:p>
          <a:p>
            <a:pPr algn="r" rtl="1"/>
            <a:r>
              <a:rPr lang="ar-SA" b="1" dirty="0" smtClean="0">
                <a:latin typeface="Traditional Arabic" pitchFamily="18" charset="-78"/>
                <a:cs typeface="B Nazanin" panose="00000400000000000000" pitchFamily="2" charset="-78"/>
              </a:rPr>
              <a:t>اولویت بخشی به تک </a:t>
            </a:r>
            <a:r>
              <a:rPr lang="en-US" b="1" dirty="0" smtClean="0">
                <a:latin typeface="Traditional Arabic" pitchFamily="18" charset="-78"/>
                <a:cs typeface="B Nazanin" panose="00000400000000000000" pitchFamily="2" charset="-78"/>
              </a:rPr>
              <a:t>         </a:t>
            </a:r>
            <a:r>
              <a:rPr lang="ar-SA" b="1" dirty="0" smtClean="0">
                <a:latin typeface="Traditional Arabic" pitchFamily="18" charset="-78"/>
                <a:cs typeface="B Nazanin" panose="00000400000000000000" pitchFamily="2" charset="-78"/>
              </a:rPr>
              <a:t>بافت یک مجموعه </a:t>
            </a:r>
            <a:endParaRPr lang="en-US" b="1" dirty="0" smtClean="0">
              <a:latin typeface="Traditional Arabic" pitchFamily="18" charset="-78"/>
              <a:cs typeface="B Nazanin" panose="00000400000000000000" pitchFamily="2" charset="-78"/>
            </a:endParaRPr>
          </a:p>
          <a:p>
            <a:pPr algn="r" rtl="1"/>
            <a:endParaRPr lang="en-US" b="1" dirty="0" smtClean="0">
              <a:latin typeface="Traditional Arabic" pitchFamily="18" charset="-78"/>
              <a:cs typeface="B Nazanin" panose="00000400000000000000" pitchFamily="2" charset="-78"/>
            </a:endParaRPr>
          </a:p>
          <a:p>
            <a:pPr algn="r" rtl="1"/>
            <a:r>
              <a:rPr lang="ar-SA" b="1" dirty="0" smtClean="0">
                <a:latin typeface="Traditional Arabic" pitchFamily="18" charset="-78"/>
                <a:cs typeface="B Nazanin" panose="00000400000000000000" pitchFamily="2" charset="-78"/>
              </a:rPr>
              <a:t>کنگره ی ونیز</a:t>
            </a:r>
            <a:r>
              <a:rPr lang="ar-SA" dirty="0" smtClean="0">
                <a:latin typeface="Traditional Arabic" pitchFamily="18" charset="-78"/>
                <a:cs typeface="B Nazanin" panose="00000400000000000000" pitchFamily="2" charset="-78"/>
              </a:rPr>
              <a:t> در سال </a:t>
            </a:r>
            <a:r>
              <a:rPr lang="en-US" dirty="0" smtClean="0">
                <a:latin typeface="Traditional Arabic" pitchFamily="18" charset="-78"/>
                <a:cs typeface="B Nazanin" panose="00000400000000000000" pitchFamily="2" charset="-78"/>
              </a:rPr>
              <a:t>                 </a:t>
            </a:r>
            <a:r>
              <a:rPr lang="en-US" b="1" dirty="0" smtClean="0">
                <a:latin typeface="Traditional Arabic" pitchFamily="18" charset="-78"/>
                <a:cs typeface="B Nazanin" panose="00000400000000000000" pitchFamily="2" charset="-78"/>
              </a:rPr>
              <a:t>1964 </a:t>
            </a:r>
            <a:r>
              <a:rPr lang="ar-SA" dirty="0" smtClean="0">
                <a:latin typeface="Traditional Arabic" pitchFamily="18" charset="-78"/>
                <a:cs typeface="B Nazanin" panose="00000400000000000000" pitchFamily="2" charset="-78"/>
              </a:rPr>
              <a:t>اصلاح مفاد کنگره ی </a:t>
            </a:r>
            <a:r>
              <a:rPr lang="ar-SA" b="1" dirty="0" smtClean="0">
                <a:latin typeface="Traditional Arabic" pitchFamily="18" charset="-78"/>
                <a:cs typeface="B Nazanin" panose="00000400000000000000" pitchFamily="2" charset="-78"/>
              </a:rPr>
              <a:t>آتن </a:t>
            </a:r>
            <a:endParaRPr lang="en-US" b="1" dirty="0" smtClean="0">
              <a:latin typeface="Traditional Arabic" pitchFamily="18" charset="-78"/>
              <a:cs typeface="B Nazanin" panose="00000400000000000000" pitchFamily="2" charset="-78"/>
            </a:endParaRPr>
          </a:p>
          <a:p>
            <a:pPr algn="r" rtl="1"/>
            <a:r>
              <a:rPr lang="fa-IR" dirty="0" smtClean="0">
                <a:latin typeface="Traditional Arabic" pitchFamily="18" charset="-78"/>
                <a:cs typeface="B Nazanin" panose="00000400000000000000" pitchFamily="2" charset="-78"/>
              </a:rPr>
              <a:t>16 بند در  کنگره ونیز تصویب شد که تحت عنوان </a:t>
            </a:r>
            <a:r>
              <a:rPr lang="fa-IR" b="1" dirty="0" smtClean="0">
                <a:latin typeface="Traditional Arabic" pitchFamily="18" charset="-78"/>
                <a:cs typeface="B Nazanin" panose="00000400000000000000" pitchFamily="2" charset="-78"/>
              </a:rPr>
              <a:t>منشور ونیز </a:t>
            </a:r>
            <a:r>
              <a:rPr lang="fa-IR" dirty="0" smtClean="0">
                <a:latin typeface="Traditional Arabic" pitchFamily="18" charset="-78"/>
                <a:cs typeface="B Nazanin" panose="00000400000000000000" pitchFamily="2" charset="-78"/>
              </a:rPr>
              <a:t> به جهان ابلاغ شد</a:t>
            </a:r>
            <a:r>
              <a:rPr lang="fa-IR" b="1" dirty="0" smtClean="0">
                <a:latin typeface="Traditional Arabic" pitchFamily="18" charset="-78"/>
                <a:cs typeface="B Nazanin" panose="00000400000000000000" pitchFamily="2" charset="-78"/>
              </a:rPr>
              <a:t>.</a:t>
            </a:r>
            <a:endParaRPr lang="en-US" b="1" dirty="0" smtClean="0">
              <a:latin typeface="Traditional Arabic" pitchFamily="18" charset="-78"/>
              <a:cs typeface="B Nazanin" panose="00000400000000000000" pitchFamily="2" charset="-78"/>
            </a:endParaRPr>
          </a:p>
          <a:p>
            <a:pPr algn="r" rtl="1"/>
            <a:endParaRPr lang="en-US" b="1" dirty="0" smtClean="0">
              <a:latin typeface="Traditional Arabic" pitchFamily="18" charset="-78"/>
              <a:cs typeface="B Nazanin" panose="00000400000000000000" pitchFamily="2" charset="-78"/>
            </a:endParaRPr>
          </a:p>
        </p:txBody>
      </p:sp>
      <p:pic>
        <p:nvPicPr>
          <p:cNvPr id="7" name="Picture 3" descr="C:\Users\elnazpc\Desktop\images.jpg"/>
          <p:cNvPicPr>
            <a:picLocks noChangeAspect="1" noChangeArrowheads="1"/>
          </p:cNvPicPr>
          <p:nvPr/>
        </p:nvPicPr>
        <p:blipFill>
          <a:blip r:embed="rId2"/>
          <a:srcRect/>
          <a:stretch>
            <a:fillRect/>
          </a:stretch>
        </p:blipFill>
        <p:spPr bwMode="auto">
          <a:xfrm flipH="1">
            <a:off x="5715000" y="2514600"/>
            <a:ext cx="471487" cy="471487"/>
          </a:xfrm>
          <a:prstGeom prst="rect">
            <a:avLst/>
          </a:prstGeom>
          <a:noFill/>
        </p:spPr>
      </p:pic>
      <p:pic>
        <p:nvPicPr>
          <p:cNvPr id="1030" name="Picture 6" descr="C:\Users\elnazpc\Desktop\download.png"/>
          <p:cNvPicPr>
            <a:picLocks noChangeAspect="1" noChangeArrowheads="1"/>
          </p:cNvPicPr>
          <p:nvPr/>
        </p:nvPicPr>
        <p:blipFill>
          <a:blip r:embed="rId3"/>
          <a:srcRect/>
          <a:stretch>
            <a:fillRect/>
          </a:stretch>
        </p:blipFill>
        <p:spPr bwMode="auto">
          <a:xfrm>
            <a:off x="3276600" y="2438400"/>
            <a:ext cx="614363" cy="614363"/>
          </a:xfrm>
          <a:prstGeom prst="rect">
            <a:avLst/>
          </a:prstGeom>
          <a:noFill/>
        </p:spPr>
      </p:pic>
      <p:cxnSp>
        <p:nvCxnSpPr>
          <p:cNvPr id="12" name="Straight Arrow Connector 11"/>
          <p:cNvCxnSpPr/>
          <p:nvPr/>
        </p:nvCxnSpPr>
        <p:spPr>
          <a:xfrm rot="10800000">
            <a:off x="4267200" y="3657600"/>
            <a:ext cx="121920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29718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buClr>
                <a:schemeClr val="accent1"/>
              </a:buClr>
              <a:buFont typeface="Wingdings" pitchFamily="2" charset="2"/>
              <a:buChar char="§"/>
            </a:pPr>
            <a:r>
              <a:rPr lang="fa-IR" b="1" dirty="0" smtClean="0">
                <a:latin typeface="Traditional Arabic" pitchFamily="18" charset="-78"/>
                <a:cs typeface="B Nazanin" panose="00000400000000000000" pitchFamily="2" charset="-78"/>
              </a:rPr>
              <a:t>بند های منشور ونیز</a:t>
            </a:r>
            <a:endParaRPr lang="en-US" b="1" dirty="0">
              <a:latin typeface="Traditional Arabic" pitchFamily="18" charset="-78"/>
              <a:cs typeface="B Nazanin" panose="00000400000000000000" pitchFamily="2" charset="-78"/>
            </a:endParaRPr>
          </a:p>
        </p:txBody>
      </p:sp>
      <p:sp>
        <p:nvSpPr>
          <p:cNvPr id="3" name="Content Placeholder 2"/>
          <p:cNvSpPr>
            <a:spLocks noGrp="1"/>
          </p:cNvSpPr>
          <p:nvPr>
            <p:ph sz="quarter" idx="1"/>
          </p:nvPr>
        </p:nvSpPr>
        <p:spPr>
          <a:xfrm>
            <a:off x="990600" y="1371600"/>
            <a:ext cx="7772400" cy="4572000"/>
          </a:xfrm>
        </p:spPr>
        <p:txBody>
          <a:bodyPr/>
          <a:lstStyle/>
          <a:p>
            <a:pPr algn="r" rtl="1">
              <a:lnSpc>
                <a:spcPct val="150000"/>
              </a:lnSpc>
            </a:pPr>
            <a:r>
              <a:rPr lang="ar-SA" dirty="0" smtClean="0">
                <a:latin typeface="Traditional Arabic" pitchFamily="18" charset="-78"/>
                <a:cs typeface="B Nazanin" panose="00000400000000000000" pitchFamily="2" charset="-78"/>
              </a:rPr>
              <a:t>مواد 1 و 2 آن در خصوص تعریف مفهوم اثر تاریخی و حفظ و مرمت ابنیه ی تاریخی است</a:t>
            </a:r>
            <a:r>
              <a:rPr lang="fa-IR" dirty="0" smtClean="0">
                <a:latin typeface="Traditional Arabic" pitchFamily="18" charset="-78"/>
                <a:cs typeface="B Nazanin" panose="00000400000000000000" pitchFamily="2" charset="-78"/>
              </a:rPr>
              <a:t>.</a:t>
            </a:r>
          </a:p>
          <a:p>
            <a:pPr algn="r" rtl="1">
              <a:lnSpc>
                <a:spcPct val="150000"/>
              </a:lnSpc>
            </a:pPr>
            <a:r>
              <a:rPr lang="ar-SA" dirty="0" smtClean="0">
                <a:latin typeface="Traditional Arabic" pitchFamily="18" charset="-78"/>
                <a:cs typeface="B Nazanin" panose="00000400000000000000" pitchFamily="2" charset="-78"/>
              </a:rPr>
              <a:t>ماده ی 3 دربرگیرنده هدف کنگره است</a:t>
            </a:r>
            <a:r>
              <a:rPr lang="fa-IR" dirty="0" smtClean="0">
                <a:latin typeface="Traditional Arabic" pitchFamily="18" charset="-78"/>
                <a:cs typeface="B Nazanin" panose="00000400000000000000" pitchFamily="2" charset="-78"/>
              </a:rPr>
              <a:t>.</a:t>
            </a:r>
          </a:p>
          <a:p>
            <a:pPr algn="r" rtl="1">
              <a:lnSpc>
                <a:spcPct val="150000"/>
              </a:lnSpc>
            </a:pPr>
            <a:r>
              <a:rPr lang="ar-SA" dirty="0" smtClean="0">
                <a:latin typeface="Traditional Arabic" pitchFamily="18" charset="-78"/>
                <a:cs typeface="B Nazanin" panose="00000400000000000000" pitchFamily="2" charset="-78"/>
              </a:rPr>
              <a:t>مواد 4 الی 8 در خصوص نگهداری (حفاظت) از ابنیه ی تاریخی میباشد</a:t>
            </a:r>
            <a:r>
              <a:rPr lang="fa-IR" dirty="0" smtClean="0">
                <a:latin typeface="Traditional Arabic" pitchFamily="18" charset="-78"/>
                <a:cs typeface="B Nazanin" panose="00000400000000000000" pitchFamily="2" charset="-78"/>
              </a:rPr>
              <a:t>.</a:t>
            </a:r>
          </a:p>
          <a:p>
            <a:pPr algn="r" rtl="1">
              <a:lnSpc>
                <a:spcPct val="150000"/>
              </a:lnSpc>
            </a:pPr>
            <a:r>
              <a:rPr lang="ar-SA" dirty="0" smtClean="0">
                <a:latin typeface="Traditional Arabic" pitchFamily="18" charset="-78"/>
                <a:cs typeface="B Nazanin" panose="00000400000000000000" pitchFamily="2" charset="-78"/>
              </a:rPr>
              <a:t>ماده ی 14 بیانگر مرمت (تعمیر) بناهای تاریخی و با ارزش جوامع بوده</a:t>
            </a:r>
            <a:r>
              <a:rPr lang="fa-IR" dirty="0" smtClean="0">
                <a:latin typeface="Traditional Arabic" pitchFamily="18" charset="-78"/>
                <a:cs typeface="B Nazanin" panose="00000400000000000000" pitchFamily="2" charset="-78"/>
              </a:rPr>
              <a:t>.</a:t>
            </a:r>
          </a:p>
          <a:p>
            <a:pPr algn="r" rtl="1">
              <a:lnSpc>
                <a:spcPct val="150000"/>
              </a:lnSpc>
            </a:pPr>
            <a:r>
              <a:rPr lang="ar-SA" dirty="0" smtClean="0">
                <a:latin typeface="Traditional Arabic" pitchFamily="18" charset="-78"/>
                <a:cs typeface="B Nazanin" panose="00000400000000000000" pitchFamily="2" charset="-78"/>
              </a:rPr>
              <a:t>مواد 15 و </a:t>
            </a:r>
            <a:r>
              <a:rPr lang="en-US" dirty="0" smtClean="0">
                <a:latin typeface="Traditional Arabic" pitchFamily="18" charset="-78"/>
                <a:cs typeface="B Nazanin" panose="00000400000000000000" pitchFamily="2" charset="-78"/>
              </a:rPr>
              <a:t>16 </a:t>
            </a:r>
            <a:r>
              <a:rPr lang="ar-SA" dirty="0" smtClean="0">
                <a:latin typeface="Traditional Arabic" pitchFamily="18" charset="-78"/>
                <a:cs typeface="B Nazanin" panose="00000400000000000000" pitchFamily="2" charset="-78"/>
              </a:rPr>
              <a:t>در خصوص عملیات حفاری و کاوش است</a:t>
            </a:r>
            <a:r>
              <a:rPr lang="fa-IR" dirty="0" smtClean="0">
                <a:latin typeface="Traditional Arabic" pitchFamily="18" charset="-78"/>
                <a:cs typeface="B Nazanin" panose="00000400000000000000" pitchFamily="2" charset="-78"/>
              </a:rPr>
              <a:t>.</a:t>
            </a:r>
            <a:endParaRPr lang="en-US" dirty="0">
              <a:latin typeface="Traditional Arabic" pitchFamily="18" charset="-78"/>
              <a:cs typeface="B Nazanin" panose="00000400000000000000" pitchFamily="2" charset="-78"/>
            </a:endParaRPr>
          </a:p>
        </p:txBody>
      </p:sp>
    </p:spTree>
    <p:extLst>
      <p:ext uri="{BB962C8B-B14F-4D97-AF65-F5344CB8AC3E}">
        <p14:creationId xmlns:p14="http://schemas.microsoft.com/office/powerpoint/2010/main" val="35363334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772400" cy="1143000"/>
          </a:xfrm>
        </p:spPr>
        <p:txBody>
          <a:bodyPr/>
          <a:lstStyle/>
          <a:p>
            <a:pPr algn="r" rtl="1"/>
            <a:r>
              <a:rPr lang="fa-IR" b="1" dirty="0" smtClean="0">
                <a:effectLst>
                  <a:outerShdw blurRad="38100" dist="38100" dir="2700000" algn="tl">
                    <a:srgbClr val="000000">
                      <a:alpha val="43137"/>
                    </a:srgbClr>
                  </a:outerShdw>
                </a:effectLst>
                <a:latin typeface="Traditional Arabic" pitchFamily="18" charset="-78"/>
                <a:cs typeface="B Nazanin" panose="00000400000000000000" pitchFamily="2" charset="-78"/>
              </a:rPr>
              <a:t>بند های منشور ونیز به تفضیل</a:t>
            </a:r>
            <a:endParaRPr lang="en-US" b="1" dirty="0">
              <a:effectLst>
                <a:outerShdw blurRad="38100" dist="38100" dir="2700000" algn="tl">
                  <a:srgbClr val="000000">
                    <a:alpha val="43137"/>
                  </a:srgbClr>
                </a:outerShdw>
              </a:effectLst>
              <a:latin typeface="Traditional Arabic" pitchFamily="18" charset="-78"/>
              <a:cs typeface="B Nazanin" panose="00000400000000000000" pitchFamily="2" charset="-78"/>
            </a:endParaRPr>
          </a:p>
        </p:txBody>
      </p:sp>
      <p:sp>
        <p:nvSpPr>
          <p:cNvPr id="3" name="Content Placeholder 2"/>
          <p:cNvSpPr>
            <a:spLocks noGrp="1"/>
          </p:cNvSpPr>
          <p:nvPr>
            <p:ph sz="quarter" idx="1"/>
          </p:nvPr>
        </p:nvSpPr>
        <p:spPr>
          <a:xfrm>
            <a:off x="914400" y="1143000"/>
            <a:ext cx="7772400" cy="4953000"/>
          </a:xfrm>
        </p:spPr>
        <p:txBody>
          <a:bodyPr>
            <a:normAutofit/>
          </a:bodyPr>
          <a:lstStyle/>
          <a:p>
            <a:pPr algn="justLow" rtl="1"/>
            <a:r>
              <a:rPr lang="ar-SA" sz="2400" b="1" dirty="0" smtClean="0">
                <a:latin typeface="Traditional Arabic" pitchFamily="18" charset="-78"/>
                <a:cs typeface="B Nazanin" panose="00000400000000000000" pitchFamily="2" charset="-78"/>
              </a:rPr>
              <a:t>ماده یک </a:t>
            </a:r>
            <a:r>
              <a:rPr lang="ar-SA" sz="2400" dirty="0" smtClean="0">
                <a:latin typeface="Traditional Arabic" pitchFamily="18" charset="-78"/>
                <a:cs typeface="B Nazanin" panose="00000400000000000000" pitchFamily="2" charset="-78"/>
              </a:rPr>
              <a:t>: اشاره و توجه به فضای شهری به عنوان یک اثر تاریخی دارد (علاوه بر توجه به یادمان های تاریخی)</a:t>
            </a:r>
            <a:endParaRPr lang="en-US" sz="2400" dirty="0" smtClean="0">
              <a:latin typeface="Traditional Arabic" pitchFamily="18" charset="-78"/>
              <a:cs typeface="B Nazanin" panose="00000400000000000000" pitchFamily="2" charset="-78"/>
            </a:endParaRPr>
          </a:p>
          <a:p>
            <a:pPr algn="justLow" rtl="1"/>
            <a:r>
              <a:rPr lang="ar-SA" sz="2400" b="1" dirty="0" smtClean="0">
                <a:latin typeface="Traditional Arabic" pitchFamily="18" charset="-78"/>
                <a:cs typeface="B Nazanin" panose="00000400000000000000" pitchFamily="2" charset="-78"/>
              </a:rPr>
              <a:t>ماده دو</a:t>
            </a:r>
            <a:r>
              <a:rPr lang="ar-SA" sz="2400" dirty="0" smtClean="0">
                <a:latin typeface="Traditional Arabic" pitchFamily="18" charset="-78"/>
                <a:cs typeface="B Nazanin" panose="00000400000000000000" pitchFamily="2" charset="-78"/>
              </a:rPr>
              <a:t>:استفاده از تمام علوم وفنون روز مفید در نگهداشت میراث یادمانی را بیان می کند . </a:t>
            </a:r>
            <a:endParaRPr lang="en-US" sz="2400" dirty="0" smtClean="0">
              <a:latin typeface="Traditional Arabic" pitchFamily="18" charset="-78"/>
              <a:cs typeface="B Nazanin" panose="00000400000000000000" pitchFamily="2" charset="-78"/>
            </a:endParaRPr>
          </a:p>
          <a:p>
            <a:pPr algn="justLow" rtl="1"/>
            <a:r>
              <a:rPr lang="ar-SA" sz="2400" b="1" dirty="0" smtClean="0">
                <a:latin typeface="Traditional Arabic" pitchFamily="18" charset="-78"/>
                <a:cs typeface="B Nazanin" panose="00000400000000000000" pitchFamily="2" charset="-78"/>
              </a:rPr>
              <a:t>ماده سه </a:t>
            </a:r>
            <a:r>
              <a:rPr lang="ar-SA" sz="2400" dirty="0" smtClean="0">
                <a:latin typeface="Traditional Arabic" pitchFamily="18" charset="-78"/>
                <a:cs typeface="B Nazanin" panose="00000400000000000000" pitchFamily="2" charset="-78"/>
              </a:rPr>
              <a:t>: در این ماده هدف از حفاظت و مرمت را احیا اثر هنری و حفظ شواهد تاریخی بیان داشته می شود .</a:t>
            </a:r>
            <a:endParaRPr lang="en-US" sz="2400" dirty="0" smtClean="0">
              <a:latin typeface="Traditional Arabic" pitchFamily="18" charset="-78"/>
              <a:cs typeface="B Nazanin" panose="00000400000000000000" pitchFamily="2" charset="-78"/>
            </a:endParaRPr>
          </a:p>
          <a:p>
            <a:pPr algn="justLow" rtl="1"/>
            <a:r>
              <a:rPr lang="ar-SA" sz="2400" b="1" dirty="0" smtClean="0">
                <a:latin typeface="Traditional Arabic" pitchFamily="18" charset="-78"/>
                <a:cs typeface="B Nazanin" panose="00000400000000000000" pitchFamily="2" charset="-78"/>
              </a:rPr>
              <a:t>ماده چهار </a:t>
            </a:r>
            <a:r>
              <a:rPr lang="ar-SA" sz="2400" dirty="0" smtClean="0">
                <a:latin typeface="Traditional Arabic" pitchFamily="18" charset="-78"/>
                <a:cs typeface="B Nazanin" panose="00000400000000000000" pitchFamily="2" charset="-78"/>
              </a:rPr>
              <a:t>: مطرح کردن بحث نگهداشت مستمردر مرمت یادمان ها و وجود برنامه حساب شده جهت نگهداری و حفاظت </a:t>
            </a:r>
            <a:endParaRPr lang="en-US" sz="2400" dirty="0" smtClean="0">
              <a:latin typeface="Traditional Arabic" pitchFamily="18" charset="-78"/>
              <a:cs typeface="B Nazanin" panose="00000400000000000000" pitchFamily="2" charset="-78"/>
            </a:endParaRPr>
          </a:p>
          <a:p>
            <a:pPr algn="justLow" rtl="1"/>
            <a:r>
              <a:rPr lang="ar-SA" sz="2400" b="1" dirty="0" smtClean="0">
                <a:latin typeface="Traditional Arabic" pitchFamily="18" charset="-78"/>
                <a:cs typeface="B Nazanin" panose="00000400000000000000" pitchFamily="2" charset="-78"/>
              </a:rPr>
              <a:t>ماده پنج </a:t>
            </a:r>
            <a:r>
              <a:rPr lang="ar-SA" sz="2400" dirty="0" smtClean="0">
                <a:latin typeface="Traditional Arabic" pitchFamily="18" charset="-78"/>
                <a:cs typeface="B Nazanin" panose="00000400000000000000" pitchFamily="2" charset="-78"/>
              </a:rPr>
              <a:t>: حفظ سیمای اصلی بنا و شیوه کارکرد آن مورد توجه است ( دادن کاربری مناسب به یادمان تاریخی و احترام به سیمای کالبدی یا ریخت عمومی بنا )</a:t>
            </a:r>
            <a:endParaRPr lang="en-US" sz="2400" dirty="0" smtClean="0">
              <a:latin typeface="Traditional Arabic" pitchFamily="18" charset="-78"/>
              <a:cs typeface="B Nazanin" panose="00000400000000000000" pitchFamily="2" charset="-78"/>
            </a:endParaRPr>
          </a:p>
          <a:p>
            <a:pPr algn="justLow" rtl="1"/>
            <a:endParaRPr lang="en-US" sz="2400" dirty="0">
              <a:latin typeface="Traditional Arabic" pitchFamily="18" charset="-78"/>
              <a:cs typeface="B Nazanin" panose="00000400000000000000" pitchFamily="2" charset="-78"/>
            </a:endParaRPr>
          </a:p>
        </p:txBody>
      </p:sp>
    </p:spTree>
    <p:extLst>
      <p:ext uri="{BB962C8B-B14F-4D97-AF65-F5344CB8AC3E}">
        <p14:creationId xmlns:p14="http://schemas.microsoft.com/office/powerpoint/2010/main" val="4286164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14400" y="457200"/>
            <a:ext cx="7772400" cy="5562600"/>
          </a:xfrm>
        </p:spPr>
        <p:txBody>
          <a:bodyPr>
            <a:normAutofit lnSpcReduction="10000"/>
          </a:bodyPr>
          <a:lstStyle/>
          <a:p>
            <a:pPr algn="justLow" rtl="1"/>
            <a:r>
              <a:rPr lang="ar-SA" dirty="0" smtClean="0">
                <a:latin typeface="Traditional Arabic" pitchFamily="18" charset="-78"/>
                <a:cs typeface="B Nazanin" panose="00000400000000000000" pitchFamily="2" charset="-78"/>
              </a:rPr>
              <a:t>ماده </a:t>
            </a:r>
            <a:r>
              <a:rPr lang="ar-SA" b="1" dirty="0" smtClean="0">
                <a:latin typeface="Traditional Arabic" pitchFamily="18" charset="-78"/>
                <a:cs typeface="B Nazanin" panose="00000400000000000000" pitchFamily="2" charset="-78"/>
              </a:rPr>
              <a:t>شش </a:t>
            </a:r>
            <a:r>
              <a:rPr lang="ar-SA" dirty="0" smtClean="0">
                <a:latin typeface="Traditional Arabic" pitchFamily="18" charset="-78"/>
                <a:cs typeface="B Nazanin" panose="00000400000000000000" pitchFamily="2" charset="-78"/>
              </a:rPr>
              <a:t>: این ماده به حفاظت محیط اطراف بنای تاریخی ( بافت شهری یا منظر ) تاکید کرده و بیان می دارد که : برای از میان برداشتن هر گونه ساختمان نو ، تخریب ها و استفاده هایی که رابطه میان حجم ها و رنگ ها را در یک بافت تاریخی دگرگون کنند ، اقدام شود . </a:t>
            </a:r>
            <a:endParaRPr lang="en-US" dirty="0" smtClean="0">
              <a:latin typeface="Traditional Arabic" pitchFamily="18" charset="-78"/>
              <a:cs typeface="B Nazanin" panose="00000400000000000000" pitchFamily="2" charset="-78"/>
            </a:endParaRPr>
          </a:p>
          <a:p>
            <a:pPr algn="justLow" rtl="1"/>
            <a:r>
              <a:rPr lang="ar-SA" dirty="0" smtClean="0">
                <a:latin typeface="Traditional Arabic" pitchFamily="18" charset="-78"/>
                <a:cs typeface="B Nazanin" panose="00000400000000000000" pitchFamily="2" charset="-78"/>
              </a:rPr>
              <a:t>ماده </a:t>
            </a:r>
            <a:r>
              <a:rPr lang="ar-SA" b="1" dirty="0" smtClean="0">
                <a:latin typeface="Traditional Arabic" pitchFamily="18" charset="-78"/>
                <a:cs typeface="B Nazanin" panose="00000400000000000000" pitchFamily="2" charset="-78"/>
              </a:rPr>
              <a:t>هفت </a:t>
            </a:r>
            <a:r>
              <a:rPr lang="ar-SA" dirty="0" smtClean="0">
                <a:latin typeface="Traditional Arabic" pitchFamily="18" charset="-78"/>
                <a:cs typeface="B Nazanin" panose="00000400000000000000" pitchFamily="2" charset="-78"/>
              </a:rPr>
              <a:t>: در این ماده ، وابسته بودن بنای تاریخی به تاریخ و محیط پیرامونی آن مورد توجه است و جابجا کردن یک بخش یا تمام بنای تاریخی ممنوع می شود .، مگر جهت حفاظت و برخورداری از منافع ملی و بین المللی .</a:t>
            </a:r>
            <a:endParaRPr lang="en-US" dirty="0" smtClean="0">
              <a:latin typeface="Traditional Arabic" pitchFamily="18" charset="-78"/>
              <a:cs typeface="B Nazanin" panose="00000400000000000000" pitchFamily="2" charset="-78"/>
            </a:endParaRPr>
          </a:p>
          <a:p>
            <a:pPr algn="justLow" rtl="1"/>
            <a:r>
              <a:rPr lang="ar-SA" dirty="0" smtClean="0">
                <a:latin typeface="Traditional Arabic" pitchFamily="18" charset="-78"/>
                <a:cs typeface="B Nazanin" panose="00000400000000000000" pitchFamily="2" charset="-78"/>
              </a:rPr>
              <a:t>ماده</a:t>
            </a:r>
            <a:r>
              <a:rPr lang="ar-SA" b="1" dirty="0" smtClean="0">
                <a:latin typeface="Traditional Arabic" pitchFamily="18" charset="-78"/>
                <a:cs typeface="B Nazanin" panose="00000400000000000000" pitchFamily="2" charset="-78"/>
              </a:rPr>
              <a:t> هشت </a:t>
            </a:r>
            <a:r>
              <a:rPr lang="ar-SA" dirty="0" smtClean="0">
                <a:latin typeface="Traditional Arabic" pitchFamily="18" charset="-78"/>
                <a:cs typeface="B Nazanin" panose="00000400000000000000" pitchFamily="2" charset="-78"/>
              </a:rPr>
              <a:t>: جدا نکردن عناصری مانند مجسمه ها ، نقاشی ها و دیگر تزیینات (به عنوان بخش تکمیلی بنا) از پیکره آن ، مگر تنها شیوه تضمین حفاظت و مرمت دانسته شود . </a:t>
            </a:r>
            <a:endParaRPr lang="en-US" dirty="0" smtClean="0">
              <a:latin typeface="Traditional Arabic" pitchFamily="18" charset="-78"/>
              <a:cs typeface="B Nazanin" panose="00000400000000000000" pitchFamily="2" charset="-78"/>
            </a:endParaRPr>
          </a:p>
          <a:p>
            <a:pPr algn="justLow" rtl="1"/>
            <a:r>
              <a:rPr lang="ar-SA" dirty="0" smtClean="0">
                <a:latin typeface="Traditional Arabic" pitchFamily="18" charset="-78"/>
                <a:cs typeface="B Nazanin" panose="00000400000000000000" pitchFamily="2" charset="-78"/>
              </a:rPr>
              <a:t>ماده </a:t>
            </a:r>
            <a:r>
              <a:rPr lang="ar-SA" b="1" dirty="0" smtClean="0">
                <a:latin typeface="Traditional Arabic" pitchFamily="18" charset="-78"/>
                <a:cs typeface="B Nazanin" panose="00000400000000000000" pitchFamily="2" charset="-78"/>
              </a:rPr>
              <a:t>نه </a:t>
            </a:r>
            <a:r>
              <a:rPr lang="ar-SA" dirty="0" smtClean="0">
                <a:latin typeface="Traditional Arabic" pitchFamily="18" charset="-78"/>
                <a:cs typeface="B Nazanin" panose="00000400000000000000" pitchFamily="2" charset="-78"/>
              </a:rPr>
              <a:t>: دارای ویژگی استثنایی بودن مرمت یا به عبارتی شخصیت داشتن شیوه مرم</a:t>
            </a:r>
            <a:r>
              <a:rPr lang="fa-IR" dirty="0" smtClean="0">
                <a:latin typeface="Traditional Arabic" pitchFamily="18" charset="-78"/>
                <a:cs typeface="B Nazanin" panose="00000400000000000000" pitchFamily="2" charset="-78"/>
              </a:rPr>
              <a:t>ت</a:t>
            </a:r>
            <a:r>
              <a:rPr lang="ar-SA" dirty="0" smtClean="0">
                <a:latin typeface="Traditional Arabic" pitchFamily="18" charset="-78"/>
                <a:cs typeface="B Nazanin" panose="00000400000000000000" pitchFamily="2" charset="-78"/>
              </a:rPr>
              <a:t>(مشخص</a:t>
            </a:r>
            <a:r>
              <a:rPr lang="fa-IR" dirty="0" smtClean="0">
                <a:latin typeface="Traditional Arabic" pitchFamily="18" charset="-78"/>
                <a:cs typeface="B Nazanin" panose="00000400000000000000" pitchFamily="2" charset="-78"/>
              </a:rPr>
              <a:t> </a:t>
            </a:r>
            <a:r>
              <a:rPr lang="ar-SA" dirty="0" smtClean="0">
                <a:latin typeface="Traditional Arabic" pitchFamily="18" charset="-78"/>
                <a:cs typeface="B Nazanin" panose="00000400000000000000" pitchFamily="2" charset="-78"/>
              </a:rPr>
              <a:t>کرد</a:t>
            </a:r>
            <a:r>
              <a:rPr lang="fa-IR" dirty="0" smtClean="0">
                <a:latin typeface="Traditional Arabic" pitchFamily="18" charset="-78"/>
                <a:cs typeface="B Nazanin" panose="00000400000000000000" pitchFamily="2" charset="-78"/>
              </a:rPr>
              <a:t> </a:t>
            </a:r>
            <a:r>
              <a:rPr lang="ar-SA" dirty="0" smtClean="0">
                <a:latin typeface="Traditional Arabic" pitchFamily="18" charset="-78"/>
                <a:cs typeface="B Nazanin" panose="00000400000000000000" pitchFamily="2" charset="-78"/>
              </a:rPr>
              <a:t>نقسمت</a:t>
            </a:r>
            <a:r>
              <a:rPr lang="fa-IR" dirty="0" smtClean="0">
                <a:latin typeface="Traditional Arabic" pitchFamily="18" charset="-78"/>
                <a:cs typeface="B Nazanin" panose="00000400000000000000" pitchFamily="2" charset="-78"/>
              </a:rPr>
              <a:t> </a:t>
            </a:r>
            <a:r>
              <a:rPr lang="ar-SA" dirty="0" smtClean="0">
                <a:latin typeface="Traditional Arabic" pitchFamily="18" charset="-78"/>
                <a:cs typeface="B Nazanin" panose="00000400000000000000" pitchFamily="2" charset="-78"/>
              </a:rPr>
              <a:t>مرمت</a:t>
            </a:r>
            <a:r>
              <a:rPr lang="fa-IR" dirty="0" smtClean="0">
                <a:latin typeface="Traditional Arabic" pitchFamily="18" charset="-78"/>
                <a:cs typeface="B Nazanin" panose="00000400000000000000" pitchFamily="2" charset="-78"/>
              </a:rPr>
              <a:t> </a:t>
            </a:r>
            <a:r>
              <a:rPr lang="ar-SA" dirty="0" smtClean="0">
                <a:latin typeface="Traditional Arabic" pitchFamily="18" charset="-78"/>
                <a:cs typeface="B Nazanin" panose="00000400000000000000" pitchFamily="2" charset="-78"/>
              </a:rPr>
              <a:t>شده)هدف</a:t>
            </a:r>
            <a:r>
              <a:rPr lang="fa-IR" dirty="0" smtClean="0">
                <a:latin typeface="Traditional Arabic" pitchFamily="18" charset="-78"/>
                <a:cs typeface="B Nazanin" panose="00000400000000000000" pitchFamily="2" charset="-78"/>
              </a:rPr>
              <a:t> </a:t>
            </a:r>
            <a:r>
              <a:rPr lang="ar-SA" dirty="0" smtClean="0">
                <a:latin typeface="Traditional Arabic" pitchFamily="18" charset="-78"/>
                <a:cs typeface="B Nazanin" panose="00000400000000000000" pitchFamily="2" charset="-78"/>
              </a:rPr>
              <a:t>مرمت،نگهداشت</a:t>
            </a:r>
            <a:r>
              <a:rPr lang="fa-IR" dirty="0" smtClean="0">
                <a:latin typeface="Traditional Arabic" pitchFamily="18" charset="-78"/>
                <a:cs typeface="B Nazanin" panose="00000400000000000000" pitchFamily="2" charset="-78"/>
              </a:rPr>
              <a:t> </a:t>
            </a:r>
            <a:r>
              <a:rPr lang="ar-SA" dirty="0" smtClean="0">
                <a:latin typeface="Traditional Arabic" pitchFamily="18" charset="-78"/>
                <a:cs typeface="B Nazanin" panose="00000400000000000000" pitchFamily="2" charset="-78"/>
              </a:rPr>
              <a:t>وبیش</a:t>
            </a:r>
            <a:r>
              <a:rPr lang="fa-IR" dirty="0" smtClean="0">
                <a:latin typeface="Traditional Arabic" pitchFamily="18" charset="-78"/>
                <a:cs typeface="B Nazanin" panose="00000400000000000000" pitchFamily="2" charset="-78"/>
              </a:rPr>
              <a:t> </a:t>
            </a:r>
            <a:r>
              <a:rPr lang="ar-SA" dirty="0" smtClean="0">
                <a:latin typeface="Traditional Arabic" pitchFamily="18" charset="-78"/>
                <a:cs typeface="B Nazanin" panose="00000400000000000000" pitchFamily="2" charset="-78"/>
              </a:rPr>
              <a:t>جلوه</a:t>
            </a:r>
            <a:r>
              <a:rPr lang="fa-IR" dirty="0" smtClean="0">
                <a:latin typeface="Traditional Arabic" pitchFamily="18" charset="-78"/>
                <a:cs typeface="B Nazanin" panose="00000400000000000000" pitchFamily="2" charset="-78"/>
              </a:rPr>
              <a:t> </a:t>
            </a:r>
            <a:r>
              <a:rPr lang="ar-SA" dirty="0" smtClean="0">
                <a:latin typeface="Traditional Arabic" pitchFamily="18" charset="-78"/>
                <a:cs typeface="B Nazanin" panose="00000400000000000000" pitchFamily="2" charset="-78"/>
              </a:rPr>
              <a:t>دادن</a:t>
            </a:r>
            <a:r>
              <a:rPr lang="fa-IR" dirty="0" smtClean="0">
                <a:latin typeface="Traditional Arabic" pitchFamily="18" charset="-78"/>
                <a:cs typeface="B Nazanin" panose="00000400000000000000" pitchFamily="2" charset="-78"/>
              </a:rPr>
              <a:t> </a:t>
            </a:r>
            <a:r>
              <a:rPr lang="ar-SA" dirty="0" smtClean="0">
                <a:latin typeface="Traditional Arabic" pitchFamily="18" charset="-78"/>
                <a:cs typeface="B Nazanin" panose="00000400000000000000" pitchFamily="2" charset="-78"/>
              </a:rPr>
              <a:t>ارزشهایش</a:t>
            </a:r>
            <a:r>
              <a:rPr lang="fa-IR" dirty="0" smtClean="0">
                <a:latin typeface="Traditional Arabic" pitchFamily="18" charset="-78"/>
                <a:cs typeface="B Nazanin" panose="00000400000000000000" pitchFamily="2" charset="-78"/>
              </a:rPr>
              <a:t> </a:t>
            </a:r>
            <a:r>
              <a:rPr lang="ar-SA" dirty="0" smtClean="0">
                <a:latin typeface="Traditional Arabic" pitchFamily="18" charset="-78"/>
                <a:cs typeface="B Nazanin" panose="00000400000000000000" pitchFamily="2" charset="-78"/>
              </a:rPr>
              <a:t>کلیو</a:t>
            </a:r>
            <a:r>
              <a:rPr lang="fa-IR" dirty="0" smtClean="0">
                <a:latin typeface="Traditional Arabic" pitchFamily="18" charset="-78"/>
                <a:cs typeface="B Nazanin" panose="00000400000000000000" pitchFamily="2" charset="-78"/>
              </a:rPr>
              <a:t> </a:t>
            </a:r>
            <a:r>
              <a:rPr lang="ar-SA" dirty="0" smtClean="0">
                <a:latin typeface="Traditional Arabic" pitchFamily="18" charset="-78"/>
                <a:cs typeface="B Nazanin" panose="00000400000000000000" pitchFamily="2" charset="-78"/>
              </a:rPr>
              <a:t>تاریخی</a:t>
            </a:r>
            <a:r>
              <a:rPr lang="fa-IR" dirty="0" smtClean="0">
                <a:latin typeface="Traditional Arabic" pitchFamily="18" charset="-78"/>
                <a:cs typeface="B Nazanin" panose="00000400000000000000" pitchFamily="2" charset="-78"/>
              </a:rPr>
              <a:t> </a:t>
            </a:r>
            <a:r>
              <a:rPr lang="ar-SA" dirty="0" smtClean="0">
                <a:latin typeface="Traditional Arabic" pitchFamily="18" charset="-78"/>
                <a:cs typeface="B Nazanin" panose="00000400000000000000" pitchFamily="2" charset="-78"/>
              </a:rPr>
              <a:t>است </a:t>
            </a:r>
            <a:r>
              <a:rPr lang="fa-IR" dirty="0" smtClean="0">
                <a:latin typeface="Traditional Arabic" pitchFamily="18" charset="-78"/>
                <a:cs typeface="B Nazanin" panose="00000400000000000000" pitchFamily="2" charset="-78"/>
              </a:rPr>
              <a:t>.</a:t>
            </a:r>
            <a:endParaRPr lang="en-US" dirty="0">
              <a:latin typeface="Traditional Arabic" pitchFamily="18" charset="-78"/>
              <a:cs typeface="B Nazanin" panose="00000400000000000000" pitchFamily="2" charset="-78"/>
            </a:endParaRPr>
          </a:p>
        </p:txBody>
      </p:sp>
    </p:spTree>
    <p:extLst>
      <p:ext uri="{BB962C8B-B14F-4D97-AF65-F5344CB8AC3E}">
        <p14:creationId xmlns:p14="http://schemas.microsoft.com/office/powerpoint/2010/main" val="8606663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buClr>
                <a:schemeClr val="accent1"/>
              </a:buClr>
              <a:buFont typeface="Wingdings" pitchFamily="2" charset="2"/>
              <a:buChar char="§"/>
            </a:pPr>
            <a:r>
              <a:rPr lang="fa-IR" b="1" dirty="0" smtClean="0">
                <a:latin typeface="Traditional Arabic" pitchFamily="18" charset="-78"/>
                <a:cs typeface="B Nazanin" panose="00000400000000000000" pitchFamily="2" charset="-78"/>
              </a:rPr>
              <a:t>تاریخچه شهر ونیز</a:t>
            </a:r>
            <a:endParaRPr lang="en-US" b="1" dirty="0">
              <a:latin typeface="Traditional Arabic" pitchFamily="18" charset="-78"/>
              <a:cs typeface="B Nazanin" panose="00000400000000000000" pitchFamily="2" charset="-78"/>
            </a:endParaRPr>
          </a:p>
        </p:txBody>
      </p:sp>
      <p:sp>
        <p:nvSpPr>
          <p:cNvPr id="3" name="Content Placeholder 2"/>
          <p:cNvSpPr>
            <a:spLocks noGrp="1"/>
          </p:cNvSpPr>
          <p:nvPr>
            <p:ph sz="quarter" idx="1"/>
          </p:nvPr>
        </p:nvSpPr>
        <p:spPr>
          <a:xfrm>
            <a:off x="457200" y="1447800"/>
            <a:ext cx="8382000" cy="4572000"/>
          </a:xfrm>
        </p:spPr>
        <p:txBody>
          <a:bodyPr/>
          <a:lstStyle/>
          <a:p>
            <a:pPr algn="justLow" rtl="1"/>
            <a:r>
              <a:rPr lang="fa-IR" dirty="0" smtClean="0">
                <a:latin typeface="Traditional Arabic" pitchFamily="18" charset="-78"/>
                <a:cs typeface="B Nazanin" panose="00000400000000000000" pitchFamily="2" charset="-78"/>
              </a:rPr>
              <a:t>شهر ونیز توسط مردم شمال سواحل </a:t>
            </a:r>
            <a:r>
              <a:rPr lang="fa-IR" b="1" dirty="0" smtClean="0">
                <a:latin typeface="Traditional Arabic" pitchFamily="18" charset="-78"/>
                <a:cs typeface="B Nazanin" panose="00000400000000000000" pitchFamily="2" charset="-78"/>
              </a:rPr>
              <a:t>دریای آدریاتیک </a:t>
            </a:r>
            <a:r>
              <a:rPr lang="fa-IR" dirty="0" smtClean="0">
                <a:latin typeface="Traditional Arabic" pitchFamily="18" charset="-78"/>
                <a:cs typeface="B Nazanin" panose="00000400000000000000" pitchFamily="2" charset="-78"/>
              </a:rPr>
              <a:t>که ترس هون ها به نقطه ای امن فرار کرده بودند ایجاد شد ، ابتدا ونیز مجموعه ای از جزایر باتلاقی بود که مردم از طریق گرفتن نمک از آب دریا</a:t>
            </a:r>
            <a:r>
              <a:rPr lang="en-US" dirty="0" smtClean="0">
                <a:latin typeface="Traditional Arabic" pitchFamily="18" charset="-78"/>
                <a:cs typeface="B Nazanin" panose="00000400000000000000" pitchFamily="2" charset="-78"/>
              </a:rPr>
              <a:t> </a:t>
            </a:r>
            <a:r>
              <a:rPr lang="fa-IR" dirty="0" smtClean="0">
                <a:latin typeface="Traditional Arabic" pitchFamily="18" charset="-78"/>
                <a:cs typeface="B Nazanin" panose="00000400000000000000" pitchFamily="2" charset="-78"/>
              </a:rPr>
              <a:t>و ماهیگیری روزگار میگذرانیدند. در شمال ونیز فوزینا و در شرق ونیز مارانو قرار داشت.</a:t>
            </a:r>
            <a:endParaRPr lang="en-US" dirty="0" smtClean="0">
              <a:latin typeface="Traditional Arabic" pitchFamily="18" charset="-78"/>
              <a:cs typeface="B Nazanin" panose="00000400000000000000" pitchFamily="2" charset="-78"/>
            </a:endParaRPr>
          </a:p>
          <a:p>
            <a:pPr algn="justLow" rtl="1"/>
            <a:r>
              <a:rPr lang="fa-IR" dirty="0" smtClean="0">
                <a:latin typeface="Traditional Arabic" pitchFamily="18" charset="-78"/>
                <a:cs typeface="B Nazanin" panose="00000400000000000000" pitchFamily="2" charset="-78"/>
              </a:rPr>
              <a:t>این جزایر فقط به وسیله ی کانال های مخفی قابل دسترسی بودند و به خوبی حفاظت می شدند. ونیزی ها با تمام "بنادر خلیج ونیز " به تجارت پرداختند. </a:t>
            </a:r>
          </a:p>
          <a:p>
            <a:pPr algn="justLow" rtl="1"/>
            <a:r>
              <a:rPr lang="fa-IR" dirty="0" smtClean="0">
                <a:latin typeface="Traditional Arabic" pitchFamily="18" charset="-78"/>
                <a:cs typeface="B Nazanin" panose="00000400000000000000" pitchFamily="2" charset="-78"/>
              </a:rPr>
              <a:t>در مرکز شهر ونیز آثاری از قرن هفتم وجود دارد که هنر معماری آن دوران را ذهن زنده می کند . </a:t>
            </a:r>
          </a:p>
          <a:p>
            <a:pPr algn="justLow" rtl="1"/>
            <a:endParaRPr lang="en-US" dirty="0">
              <a:latin typeface="Traditional Arabic" pitchFamily="18" charset="-78"/>
              <a:cs typeface="B Nazanin" panose="00000400000000000000" pitchFamily="2" charset="-78"/>
            </a:endParaRPr>
          </a:p>
        </p:txBody>
      </p:sp>
    </p:spTree>
    <p:extLst>
      <p:ext uri="{BB962C8B-B14F-4D97-AF65-F5344CB8AC3E}">
        <p14:creationId xmlns:p14="http://schemas.microsoft.com/office/powerpoint/2010/main" val="37810119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33400"/>
            <a:ext cx="8229600" cy="5715000"/>
          </a:xfrm>
        </p:spPr>
        <p:txBody>
          <a:bodyPr>
            <a:normAutofit fontScale="92500"/>
          </a:bodyPr>
          <a:lstStyle/>
          <a:p>
            <a:pPr algn="justLow" rtl="1"/>
            <a:r>
              <a:rPr lang="ar-SA" sz="2400" dirty="0" smtClean="0">
                <a:latin typeface="Traditional Arabic" pitchFamily="18" charset="-78"/>
                <a:cs typeface="B Nazanin" panose="00000400000000000000" pitchFamily="2" charset="-78"/>
              </a:rPr>
              <a:t>ماده </a:t>
            </a:r>
            <a:r>
              <a:rPr lang="ar-SA" sz="2400" b="1" dirty="0" smtClean="0">
                <a:latin typeface="Traditional Arabic" pitchFamily="18" charset="-78"/>
                <a:cs typeface="B Nazanin" panose="00000400000000000000" pitchFamily="2" charset="-78"/>
              </a:rPr>
              <a:t>ده</a:t>
            </a:r>
            <a:r>
              <a:rPr lang="ar-SA" sz="2400" dirty="0" smtClean="0">
                <a:latin typeface="Traditional Arabic" pitchFamily="18" charset="-78"/>
                <a:cs typeface="B Nazanin" panose="00000400000000000000" pitchFamily="2" charset="-78"/>
              </a:rPr>
              <a:t> : کمک گرفتن از وسایل و فنون مدرن برای عملیات استحکام بخشی هنگامی که روش اصیل جوابگو نباشد .</a:t>
            </a:r>
            <a:endParaRPr lang="en-US" sz="2400" dirty="0" smtClean="0">
              <a:latin typeface="Traditional Arabic" pitchFamily="18" charset="-78"/>
              <a:cs typeface="B Nazanin" panose="00000400000000000000" pitchFamily="2" charset="-78"/>
            </a:endParaRPr>
          </a:p>
          <a:p>
            <a:pPr algn="justLow" rtl="1"/>
            <a:r>
              <a:rPr lang="ar-SA" sz="2400" dirty="0" smtClean="0">
                <a:latin typeface="Traditional Arabic" pitchFamily="18" charset="-78"/>
                <a:cs typeface="B Nazanin" panose="00000400000000000000" pitchFamily="2" charset="-78"/>
              </a:rPr>
              <a:t>ماده </a:t>
            </a:r>
            <a:r>
              <a:rPr lang="ar-SA" sz="2400" b="1" dirty="0" smtClean="0">
                <a:latin typeface="Traditional Arabic" pitchFamily="18" charset="-78"/>
                <a:cs typeface="B Nazanin" panose="00000400000000000000" pitchFamily="2" charset="-78"/>
              </a:rPr>
              <a:t>یازده </a:t>
            </a:r>
            <a:r>
              <a:rPr lang="ar-SA" sz="2400" dirty="0" smtClean="0">
                <a:latin typeface="Traditional Arabic" pitchFamily="18" charset="-78"/>
                <a:cs typeface="B Nazanin" panose="00000400000000000000" pitchFamily="2" charset="-78"/>
              </a:rPr>
              <a:t>: احترام به تمام دوره های تاریخی بکار رفته در بنای تاریخی و عدم وحدت سبکی </a:t>
            </a:r>
            <a:endParaRPr lang="en-US" sz="2400" dirty="0" smtClean="0">
              <a:latin typeface="Traditional Arabic" pitchFamily="18" charset="-78"/>
              <a:cs typeface="B Nazanin" panose="00000400000000000000" pitchFamily="2" charset="-78"/>
            </a:endParaRPr>
          </a:p>
          <a:p>
            <a:pPr algn="justLow" rtl="1"/>
            <a:r>
              <a:rPr lang="ar-SA" sz="2400" dirty="0" smtClean="0">
                <a:latin typeface="Traditional Arabic" pitchFamily="18" charset="-78"/>
                <a:cs typeface="B Nazanin" panose="00000400000000000000" pitchFamily="2" charset="-78"/>
              </a:rPr>
              <a:t>ماده </a:t>
            </a:r>
            <a:r>
              <a:rPr lang="ar-SA" sz="2400" b="1" dirty="0" smtClean="0">
                <a:latin typeface="Traditional Arabic" pitchFamily="18" charset="-78"/>
                <a:cs typeface="B Nazanin" panose="00000400000000000000" pitchFamily="2" charset="-78"/>
              </a:rPr>
              <a:t>دوازده</a:t>
            </a:r>
            <a:r>
              <a:rPr lang="ar-SA" sz="2400" dirty="0" smtClean="0">
                <a:latin typeface="Traditional Arabic" pitchFamily="18" charset="-78"/>
                <a:cs typeface="B Nazanin" panose="00000400000000000000" pitchFamily="2" charset="-78"/>
              </a:rPr>
              <a:t> : متمایز بودن قسمت های مرمت شده در عین متناسب بودن آنها با بنای تاریخی </a:t>
            </a:r>
            <a:endParaRPr lang="en-US" sz="2400" dirty="0" smtClean="0">
              <a:latin typeface="Traditional Arabic" pitchFamily="18" charset="-78"/>
              <a:cs typeface="B Nazanin" panose="00000400000000000000" pitchFamily="2" charset="-78"/>
            </a:endParaRPr>
          </a:p>
          <a:p>
            <a:pPr algn="justLow" rtl="1"/>
            <a:r>
              <a:rPr lang="ar-SA" sz="2400" dirty="0" smtClean="0">
                <a:latin typeface="Traditional Arabic" pitchFamily="18" charset="-78"/>
                <a:cs typeface="B Nazanin" panose="00000400000000000000" pitchFamily="2" charset="-78"/>
              </a:rPr>
              <a:t>ماده </a:t>
            </a:r>
            <a:r>
              <a:rPr lang="ar-SA" sz="2400" b="1" dirty="0" smtClean="0">
                <a:latin typeface="Traditional Arabic" pitchFamily="18" charset="-78"/>
                <a:cs typeface="B Nazanin" panose="00000400000000000000" pitchFamily="2" charset="-78"/>
              </a:rPr>
              <a:t>سیزده</a:t>
            </a:r>
            <a:r>
              <a:rPr lang="ar-SA" sz="2400" dirty="0" smtClean="0">
                <a:latin typeface="Traditional Arabic" pitchFamily="18" charset="-78"/>
                <a:cs typeface="B Nazanin" panose="00000400000000000000" pitchFamily="2" charset="-78"/>
              </a:rPr>
              <a:t> : ضابطه برای قسمت های الحاقی بنای تاریخی </a:t>
            </a:r>
            <a:endParaRPr lang="en-US" sz="2400" dirty="0" smtClean="0">
              <a:latin typeface="Traditional Arabic" pitchFamily="18" charset="-78"/>
              <a:cs typeface="B Nazanin" panose="00000400000000000000" pitchFamily="2" charset="-78"/>
            </a:endParaRPr>
          </a:p>
          <a:p>
            <a:pPr algn="justLow" rtl="1"/>
            <a:r>
              <a:rPr lang="ar-SA" sz="2400" dirty="0" smtClean="0">
                <a:latin typeface="Traditional Arabic" pitchFamily="18" charset="-78"/>
                <a:cs typeface="B Nazanin" panose="00000400000000000000" pitchFamily="2" charset="-78"/>
              </a:rPr>
              <a:t>ماده </a:t>
            </a:r>
            <a:r>
              <a:rPr lang="ar-SA" sz="2400" b="1" dirty="0" smtClean="0">
                <a:latin typeface="Traditional Arabic" pitchFamily="18" charset="-78"/>
                <a:cs typeface="B Nazanin" panose="00000400000000000000" pitchFamily="2" charset="-78"/>
              </a:rPr>
              <a:t>چهارده </a:t>
            </a:r>
            <a:r>
              <a:rPr lang="ar-SA" sz="2400" dirty="0" smtClean="0">
                <a:latin typeface="Traditional Arabic" pitchFamily="18" charset="-78"/>
                <a:cs typeface="B Nazanin" panose="00000400000000000000" pitchFamily="2" charset="-78"/>
              </a:rPr>
              <a:t>: توجه به مرمت محیط های در بر گیرنده آثار و ابنیه ارزشمند تاریخی ( دقت در نگهداری بافت ) و نیز در نظر گرفتن ارزش حقیقی این محیط ها مورد بحث است . همچنین نظارت و حفاظت پایدار از جامعیت آنها و تضمین بهسازی شان را بیان می کند</a:t>
            </a:r>
            <a:r>
              <a:rPr lang="fa-IR" sz="2400" dirty="0" smtClean="0">
                <a:latin typeface="Traditional Arabic" pitchFamily="18" charset="-78"/>
                <a:cs typeface="B Nazanin" panose="00000400000000000000" pitchFamily="2" charset="-78"/>
              </a:rPr>
              <a:t>.</a:t>
            </a:r>
          </a:p>
          <a:p>
            <a:pPr algn="justLow" rtl="1"/>
            <a:r>
              <a:rPr lang="ar-SA" sz="2400" dirty="0" smtClean="0">
                <a:latin typeface="Traditional Arabic" pitchFamily="18" charset="-78"/>
                <a:cs typeface="B Nazanin" panose="00000400000000000000" pitchFamily="2" charset="-78"/>
              </a:rPr>
              <a:t>ماده </a:t>
            </a:r>
            <a:r>
              <a:rPr lang="ar-SA" sz="2400" b="1" dirty="0" smtClean="0">
                <a:latin typeface="Traditional Arabic" pitchFamily="18" charset="-78"/>
                <a:cs typeface="B Nazanin" panose="00000400000000000000" pitchFamily="2" charset="-78"/>
              </a:rPr>
              <a:t>پانزده</a:t>
            </a:r>
            <a:r>
              <a:rPr lang="ar-SA" sz="2400" dirty="0" smtClean="0">
                <a:latin typeface="Traditional Arabic" pitchFamily="18" charset="-78"/>
                <a:cs typeface="B Nazanin" panose="00000400000000000000" pitchFamily="2" charset="-78"/>
              </a:rPr>
              <a:t> : صحبت از نحوه عملیات حفاری حفاظت</a:t>
            </a:r>
            <a:r>
              <a:rPr lang="fa-IR" sz="2400" dirty="0" smtClean="0">
                <a:latin typeface="Traditional Arabic" pitchFamily="18" charset="-78"/>
                <a:cs typeface="B Nazanin" panose="00000400000000000000" pitchFamily="2" charset="-78"/>
              </a:rPr>
              <a:t> </a:t>
            </a:r>
            <a:r>
              <a:rPr lang="ar-SA" sz="2400" dirty="0" smtClean="0">
                <a:latin typeface="Traditional Arabic" pitchFamily="18" charset="-78"/>
                <a:cs typeface="B Nazanin" panose="00000400000000000000" pitchFamily="2" charset="-78"/>
              </a:rPr>
              <a:t>ازآثار</a:t>
            </a:r>
            <a:r>
              <a:rPr lang="fa-IR" sz="2400" dirty="0" smtClean="0">
                <a:latin typeface="Traditional Arabic" pitchFamily="18" charset="-78"/>
                <a:cs typeface="B Nazanin" panose="00000400000000000000" pitchFamily="2" charset="-78"/>
              </a:rPr>
              <a:t> </a:t>
            </a:r>
            <a:r>
              <a:rPr lang="ar-SA" sz="2400" dirty="0" smtClean="0">
                <a:latin typeface="Traditional Arabic" pitchFamily="18" charset="-78"/>
                <a:cs typeface="B Nazanin" panose="00000400000000000000" pitchFamily="2" charset="-78"/>
              </a:rPr>
              <a:t>وخرابه</a:t>
            </a:r>
            <a:r>
              <a:rPr lang="fa-IR" sz="2400" dirty="0" smtClean="0">
                <a:latin typeface="Traditional Arabic" pitchFamily="18" charset="-78"/>
                <a:cs typeface="B Nazanin" panose="00000400000000000000" pitchFamily="2" charset="-78"/>
              </a:rPr>
              <a:t> </a:t>
            </a:r>
            <a:r>
              <a:rPr lang="ar-SA" sz="2400" dirty="0" smtClean="0">
                <a:latin typeface="Traditional Arabic" pitchFamily="18" charset="-78"/>
                <a:cs typeface="B Nazanin" panose="00000400000000000000" pitchFamily="2" charset="-78"/>
              </a:rPr>
              <a:t>هاو .... وتضمین</a:t>
            </a:r>
            <a:r>
              <a:rPr lang="fa-IR" sz="2400" dirty="0" smtClean="0">
                <a:latin typeface="Traditional Arabic" pitchFamily="18" charset="-78"/>
                <a:cs typeface="B Nazanin" panose="00000400000000000000" pitchFamily="2" charset="-78"/>
              </a:rPr>
              <a:t> </a:t>
            </a:r>
            <a:r>
              <a:rPr lang="ar-SA" sz="2400" dirty="0" smtClean="0">
                <a:latin typeface="Traditional Arabic" pitchFamily="18" charset="-78"/>
                <a:cs typeface="B Nazanin" panose="00000400000000000000" pitchFamily="2" charset="-78"/>
              </a:rPr>
              <a:t>استفاده</a:t>
            </a:r>
            <a:r>
              <a:rPr lang="fa-IR" sz="2400" dirty="0" smtClean="0">
                <a:latin typeface="Traditional Arabic" pitchFamily="18" charset="-78"/>
                <a:cs typeface="B Nazanin" panose="00000400000000000000" pitchFamily="2" charset="-78"/>
              </a:rPr>
              <a:t> </a:t>
            </a:r>
            <a:r>
              <a:rPr lang="ar-SA" sz="2400" dirty="0" smtClean="0">
                <a:latin typeface="Traditional Arabic" pitchFamily="18" charset="-78"/>
                <a:cs typeface="B Nazanin" panose="00000400000000000000" pitchFamily="2" charset="-78"/>
              </a:rPr>
              <a:t>از</a:t>
            </a:r>
            <a:r>
              <a:rPr lang="fa-IR" sz="2400" dirty="0" smtClean="0">
                <a:latin typeface="Traditional Arabic" pitchFamily="18" charset="-78"/>
                <a:cs typeface="B Nazanin" panose="00000400000000000000" pitchFamily="2" charset="-78"/>
              </a:rPr>
              <a:t> </a:t>
            </a:r>
            <a:r>
              <a:rPr lang="ar-SA" sz="2400" dirty="0" smtClean="0">
                <a:solidFill>
                  <a:srgbClr val="FF0000"/>
                </a:solidFill>
                <a:latin typeface="Traditional Arabic" pitchFamily="18" charset="-78"/>
                <a:cs typeface="B Nazanin" panose="00000400000000000000" pitchFamily="2" charset="-78"/>
              </a:rPr>
              <a:t>آنها</a:t>
            </a:r>
            <a:r>
              <a:rPr lang="fa-IR" sz="2400" dirty="0" smtClean="0">
                <a:solidFill>
                  <a:srgbClr val="FF0000"/>
                </a:solidFill>
                <a:latin typeface="Traditional Arabic" pitchFamily="18" charset="-78"/>
                <a:cs typeface="B Nazanin" panose="00000400000000000000" pitchFamily="2" charset="-78"/>
              </a:rPr>
              <a:t> </a:t>
            </a:r>
            <a:r>
              <a:rPr lang="ar-SA" sz="2400" dirty="0" smtClean="0">
                <a:solidFill>
                  <a:srgbClr val="FF0000"/>
                </a:solidFill>
                <a:latin typeface="Traditional Arabic" pitchFamily="18" charset="-78"/>
                <a:cs typeface="B Nazanin" panose="00000400000000000000" pitchFamily="2" charset="-78"/>
              </a:rPr>
              <a:t>ستودراین</a:t>
            </a:r>
            <a:r>
              <a:rPr lang="fa-IR" sz="2400" dirty="0" smtClean="0">
                <a:solidFill>
                  <a:srgbClr val="FF0000"/>
                </a:solidFill>
                <a:latin typeface="Traditional Arabic" pitchFamily="18" charset="-78"/>
                <a:cs typeface="B Nazanin" panose="00000400000000000000" pitchFamily="2" charset="-78"/>
              </a:rPr>
              <a:t> </a:t>
            </a:r>
            <a:r>
              <a:rPr lang="ar-SA" sz="2400" dirty="0" smtClean="0">
                <a:solidFill>
                  <a:srgbClr val="FF0000"/>
                </a:solidFill>
                <a:latin typeface="Traditional Arabic" pitchFamily="18" charset="-78"/>
                <a:cs typeface="B Nazanin" panose="00000400000000000000" pitchFamily="2" charset="-78"/>
              </a:rPr>
              <a:t>مورد</a:t>
            </a:r>
            <a:r>
              <a:rPr lang="fa-IR" sz="2400" dirty="0" smtClean="0">
                <a:solidFill>
                  <a:srgbClr val="FF0000"/>
                </a:solidFill>
                <a:latin typeface="Traditional Arabic" pitchFamily="18" charset="-78"/>
                <a:cs typeface="B Nazanin" panose="00000400000000000000" pitchFamily="2" charset="-78"/>
              </a:rPr>
              <a:t> </a:t>
            </a:r>
            <a:r>
              <a:rPr lang="ar-SA" sz="2400" dirty="0" smtClean="0">
                <a:solidFill>
                  <a:srgbClr val="FF0000"/>
                </a:solidFill>
                <a:latin typeface="Traditional Arabic" pitchFamily="18" charset="-78"/>
                <a:cs typeface="B Nazanin" panose="00000400000000000000" pitchFamily="2" charset="-78"/>
              </a:rPr>
              <a:t>تنها</a:t>
            </a:r>
            <a:r>
              <a:rPr lang="fa-IR" sz="2400" dirty="0" smtClean="0">
                <a:solidFill>
                  <a:srgbClr val="FF0000"/>
                </a:solidFill>
                <a:latin typeface="Traditional Arabic" pitchFamily="18" charset="-78"/>
                <a:cs typeface="B Nazanin" panose="00000400000000000000" pitchFamily="2" charset="-78"/>
              </a:rPr>
              <a:t> </a:t>
            </a:r>
            <a:r>
              <a:rPr lang="ar-SA" sz="2400" dirty="0" smtClean="0">
                <a:solidFill>
                  <a:srgbClr val="FF0000"/>
                </a:solidFill>
                <a:latin typeface="Traditional Arabic" pitchFamily="18" charset="-78"/>
                <a:cs typeface="B Nazanin" panose="00000400000000000000" pitchFamily="2" charset="-78"/>
              </a:rPr>
              <a:t>روش</a:t>
            </a:r>
            <a:r>
              <a:rPr lang="fa-IR" sz="2400" dirty="0" smtClean="0">
                <a:solidFill>
                  <a:srgbClr val="FF0000"/>
                </a:solidFill>
                <a:latin typeface="Traditional Arabic" pitchFamily="18" charset="-78"/>
                <a:cs typeface="B Nazanin" panose="00000400000000000000" pitchFamily="2" charset="-78"/>
              </a:rPr>
              <a:t> </a:t>
            </a:r>
            <a:r>
              <a:rPr lang="ar-SA" sz="2400" dirty="0" smtClean="0">
                <a:latin typeface="Traditional Arabic" pitchFamily="18" charset="-78"/>
                <a:cs typeface="B Nazanin" panose="00000400000000000000" pitchFamily="2" charset="-78"/>
              </a:rPr>
              <a:t>آناستیلو</a:t>
            </a:r>
            <a:r>
              <a:rPr lang="fa-IR" sz="2400" dirty="0" smtClean="0">
                <a:latin typeface="Traditional Arabic" pitchFamily="18" charset="-78"/>
                <a:cs typeface="B Nazanin" panose="00000400000000000000" pitchFamily="2" charset="-78"/>
              </a:rPr>
              <a:t> </a:t>
            </a:r>
            <a:r>
              <a:rPr lang="ar-SA" sz="2400" dirty="0" smtClean="0">
                <a:latin typeface="Traditional Arabic" pitchFamily="18" charset="-78"/>
                <a:cs typeface="B Nazanin" panose="00000400000000000000" pitchFamily="2" charset="-78"/>
              </a:rPr>
              <a:t>زیرا</a:t>
            </a:r>
            <a:r>
              <a:rPr lang="fa-IR" sz="2400" dirty="0" smtClean="0">
                <a:latin typeface="Traditional Arabic" pitchFamily="18" charset="-78"/>
                <a:cs typeface="B Nazanin" panose="00000400000000000000" pitchFamily="2" charset="-78"/>
              </a:rPr>
              <a:t> </a:t>
            </a:r>
            <a:r>
              <a:rPr lang="ar-SA" sz="2400" dirty="0" smtClean="0">
                <a:latin typeface="Traditional Arabic" pitchFamily="18" charset="-78"/>
                <a:cs typeface="B Nazanin" panose="00000400000000000000" pitchFamily="2" charset="-78"/>
              </a:rPr>
              <a:t>پیشنهاد</a:t>
            </a:r>
            <a:r>
              <a:rPr lang="fa-IR" sz="2400" dirty="0" smtClean="0">
                <a:latin typeface="Traditional Arabic" pitchFamily="18" charset="-78"/>
                <a:cs typeface="B Nazanin" panose="00000400000000000000" pitchFamily="2" charset="-78"/>
              </a:rPr>
              <a:t> </a:t>
            </a:r>
            <a:r>
              <a:rPr lang="ar-SA" sz="2400" dirty="0" smtClean="0">
                <a:latin typeface="Traditional Arabic" pitchFamily="18" charset="-78"/>
                <a:cs typeface="B Nazanin" panose="00000400000000000000" pitchFamily="2" charset="-78"/>
              </a:rPr>
              <a:t>میکندیعنی</a:t>
            </a:r>
            <a:r>
              <a:rPr lang="fa-IR" sz="2400" dirty="0" smtClean="0">
                <a:latin typeface="Traditional Arabic" pitchFamily="18" charset="-78"/>
                <a:cs typeface="B Nazanin" panose="00000400000000000000" pitchFamily="2" charset="-78"/>
              </a:rPr>
              <a:t> </a:t>
            </a:r>
            <a:r>
              <a:rPr lang="ar-SA" sz="2400" dirty="0" smtClean="0">
                <a:latin typeface="Traditional Arabic" pitchFamily="18" charset="-78"/>
                <a:cs typeface="B Nazanin" panose="00000400000000000000" pitchFamily="2" charset="-78"/>
              </a:rPr>
              <a:t>به</a:t>
            </a:r>
            <a:r>
              <a:rPr lang="fa-IR" sz="2400" dirty="0" smtClean="0">
                <a:latin typeface="Traditional Arabic" pitchFamily="18" charset="-78"/>
                <a:cs typeface="B Nazanin" panose="00000400000000000000" pitchFamily="2" charset="-78"/>
              </a:rPr>
              <a:t> </a:t>
            </a:r>
            <a:r>
              <a:rPr lang="ar-SA" sz="2400" dirty="0" smtClean="0">
                <a:latin typeface="Traditional Arabic" pitchFamily="18" charset="-78"/>
                <a:cs typeface="B Nazanin" panose="00000400000000000000" pitchFamily="2" charset="-78"/>
              </a:rPr>
              <a:t>نحوی</a:t>
            </a:r>
            <a:r>
              <a:rPr lang="fa-IR" sz="2400" dirty="0" smtClean="0">
                <a:latin typeface="Traditional Arabic" pitchFamily="18" charset="-78"/>
                <a:cs typeface="B Nazanin" panose="00000400000000000000" pitchFamily="2" charset="-78"/>
              </a:rPr>
              <a:t> </a:t>
            </a:r>
            <a:r>
              <a:rPr lang="ar-SA" sz="2400" dirty="0" smtClean="0">
                <a:latin typeface="Traditional Arabic" pitchFamily="18" charset="-78"/>
                <a:cs typeface="B Nazanin" panose="00000400000000000000" pitchFamily="2" charset="-78"/>
              </a:rPr>
              <a:t>نظارت و حفاظت پایدار از جامعیت آنها و تضمین بهسازی شان را مطرحسازد .</a:t>
            </a:r>
            <a:endParaRPr lang="en-US" sz="2400" dirty="0" smtClean="0">
              <a:latin typeface="Traditional Arabic" pitchFamily="18" charset="-78"/>
              <a:cs typeface="B Nazanin" panose="00000400000000000000" pitchFamily="2" charset="-78"/>
            </a:endParaRPr>
          </a:p>
          <a:p>
            <a:pPr algn="justLow" rtl="1"/>
            <a:r>
              <a:rPr lang="ar-SA" sz="2400" dirty="0" smtClean="0">
                <a:latin typeface="Traditional Arabic" pitchFamily="18" charset="-78"/>
                <a:cs typeface="B Nazanin" panose="00000400000000000000" pitchFamily="2" charset="-78"/>
              </a:rPr>
              <a:t>ماده </a:t>
            </a:r>
            <a:r>
              <a:rPr lang="ar-SA" sz="2400" b="1" dirty="0" smtClean="0">
                <a:latin typeface="Traditional Arabic" pitchFamily="18" charset="-78"/>
                <a:cs typeface="B Nazanin" panose="00000400000000000000" pitchFamily="2" charset="-78"/>
              </a:rPr>
              <a:t>شانزده </a:t>
            </a:r>
            <a:r>
              <a:rPr lang="ar-SA" sz="2400" dirty="0" smtClean="0">
                <a:latin typeface="Traditional Arabic" pitchFamily="18" charset="-78"/>
                <a:cs typeface="B Nazanin" panose="00000400000000000000" pitchFamily="2" charset="-78"/>
              </a:rPr>
              <a:t>: در این ماده به تهیه مدارک دقیق ، گزارش های تحلیلی و توجیهی و عکس -برداری از کارهای حفاظت و مرمت و کار های باستان شناختی تاکید می شود .</a:t>
            </a:r>
            <a:endParaRPr lang="en-US" sz="2400" dirty="0">
              <a:latin typeface="Traditional Arabic" pitchFamily="18" charset="-78"/>
              <a:cs typeface="B Nazanin" panose="00000400000000000000" pitchFamily="2" charset="-78"/>
            </a:endParaRPr>
          </a:p>
        </p:txBody>
      </p:sp>
    </p:spTree>
    <p:extLst>
      <p:ext uri="{BB962C8B-B14F-4D97-AF65-F5344CB8AC3E}">
        <p14:creationId xmlns:p14="http://schemas.microsoft.com/office/powerpoint/2010/main" val="7280323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09600" y="457200"/>
            <a:ext cx="8077200" cy="5562600"/>
          </a:xfrm>
        </p:spPr>
        <p:txBody>
          <a:bodyPr>
            <a:normAutofit/>
          </a:bodyPr>
          <a:lstStyle/>
          <a:p>
            <a:pPr algn="justLow" rtl="1"/>
            <a:r>
              <a:rPr lang="ar-SA" sz="2400" dirty="0" smtClean="0">
                <a:latin typeface="Traditional Arabic" pitchFamily="18" charset="-78"/>
                <a:cs typeface="B Nazanin" panose="00000400000000000000" pitchFamily="2" charset="-78"/>
              </a:rPr>
              <a:t>همانطور که گفته شد قطعنامه ونیز برای اصلاح مفاد کنگره آتن تصویب شده است اما با توجه به </a:t>
            </a:r>
            <a:r>
              <a:rPr lang="ar-SA" sz="2400" b="1" dirty="0" smtClean="0">
                <a:latin typeface="Traditional Arabic" pitchFamily="18" charset="-78"/>
                <a:cs typeface="B Nazanin" panose="00000400000000000000" pitchFamily="2" charset="-78"/>
              </a:rPr>
              <a:t>رویداد های سیاسی ، اجتماعی و تغییر اندیشه های حفاظتی و حراست بناها </a:t>
            </a:r>
            <a:r>
              <a:rPr lang="ar-SA" sz="2400" dirty="0" smtClean="0">
                <a:latin typeface="Traditional Arabic" pitchFamily="18" charset="-78"/>
                <a:cs typeface="B Nazanin" panose="00000400000000000000" pitchFamily="2" charset="-78"/>
              </a:rPr>
              <a:t>که در فاصله زمانی میان این دو قطعنامه ( آتن و ونیز ) علاوه بر اصلاح نکات مورد توجه در قطعنامه آتن ، که روی اصلی بحث آن بنا ها و یادمان های تاریخی بود ، توجه به بافت شهری و محیط اطراف بنای تاریخی نیز به عنوان یک اصل مورد توجه قرار میگیرد .</a:t>
            </a:r>
            <a:endParaRPr lang="fa-IR" sz="2400" dirty="0" smtClean="0">
              <a:latin typeface="Traditional Arabic" pitchFamily="18" charset="-78"/>
              <a:cs typeface="B Nazanin" panose="00000400000000000000" pitchFamily="2" charset="-78"/>
            </a:endParaRPr>
          </a:p>
          <a:p>
            <a:pPr algn="justLow" rtl="1"/>
            <a:endParaRPr lang="en-US" sz="2400" dirty="0" smtClean="0">
              <a:latin typeface="Traditional Arabic" pitchFamily="18" charset="-78"/>
              <a:cs typeface="B Nazanin" panose="00000400000000000000" pitchFamily="2" charset="-78"/>
            </a:endParaRPr>
          </a:p>
          <a:p>
            <a:pPr algn="justLow" rtl="1"/>
            <a:r>
              <a:rPr lang="ar-SA" sz="2400" dirty="0" smtClean="0">
                <a:latin typeface="Traditional Arabic" pitchFamily="18" charset="-78"/>
                <a:cs typeface="B Nazanin" panose="00000400000000000000" pitchFamily="2" charset="-78"/>
              </a:rPr>
              <a:t>این توجه به بافت تاریخی شهر را می توان در مواد 1، 6 ، 7 ، 14 این قطعنامه مشاهده کرد که نشان دهنده توجه بیشتر به این مقوله در ونیز نسبت به قطعنامه های پیشین می باشد توجه به محیط در بر گیرنده بنای تاریخی یعنی بافت تاریخی) . </a:t>
            </a:r>
            <a:endParaRPr lang="en-US" sz="2400" dirty="0" smtClean="0">
              <a:latin typeface="Traditional Arabic" pitchFamily="18" charset="-78"/>
              <a:cs typeface="B Nazanin" panose="00000400000000000000" pitchFamily="2" charset="-78"/>
            </a:endParaRPr>
          </a:p>
          <a:p>
            <a:pPr algn="justLow"/>
            <a:endParaRPr lang="fa-IR" sz="2400" dirty="0" smtClean="0">
              <a:latin typeface="Traditional Arabic" pitchFamily="18" charset="-78"/>
              <a:cs typeface="B Nazanin" panose="00000400000000000000" pitchFamily="2" charset="-78"/>
            </a:endParaRPr>
          </a:p>
          <a:p>
            <a:pPr algn="justLow"/>
            <a:endParaRPr lang="en-US" sz="2400" dirty="0">
              <a:latin typeface="Traditional Arabic" pitchFamily="18" charset="-78"/>
              <a:cs typeface="B Nazanin" panose="00000400000000000000" pitchFamily="2" charset="-78"/>
            </a:endParaRPr>
          </a:p>
        </p:txBody>
      </p:sp>
      <p:pic>
        <p:nvPicPr>
          <p:cNvPr id="1027" name="Picture 3" descr="C:\Users\elnazpc\Desktop\Venice.jpg"/>
          <p:cNvPicPr>
            <a:picLocks noChangeAspect="1" noChangeArrowheads="1"/>
          </p:cNvPicPr>
          <p:nvPr/>
        </p:nvPicPr>
        <p:blipFill>
          <a:blip r:embed="rId2"/>
          <a:srcRect/>
          <a:stretch>
            <a:fillRect/>
          </a:stretch>
        </p:blipFill>
        <p:spPr bwMode="auto">
          <a:xfrm>
            <a:off x="381000" y="3962400"/>
            <a:ext cx="4021666" cy="2714625"/>
          </a:xfrm>
          <a:prstGeom prst="rect">
            <a:avLst/>
          </a:prstGeom>
          <a:ln>
            <a:noFill/>
          </a:ln>
          <a:effectLst>
            <a:softEdge rad="112500"/>
          </a:effectLst>
        </p:spPr>
      </p:pic>
    </p:spTree>
    <p:extLst>
      <p:ext uri="{BB962C8B-B14F-4D97-AF65-F5344CB8AC3E}">
        <p14:creationId xmlns:p14="http://schemas.microsoft.com/office/powerpoint/2010/main" val="2246190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buClr>
                <a:schemeClr val="accent1"/>
              </a:buClr>
              <a:buFont typeface="Wingdings" pitchFamily="2" charset="2"/>
              <a:buChar char="§"/>
            </a:pPr>
            <a:r>
              <a:rPr lang="fa-IR" b="1" dirty="0" smtClean="0">
                <a:effectLst>
                  <a:outerShdw blurRad="38100" dist="38100" dir="2700000" algn="tl">
                    <a:srgbClr val="000000">
                      <a:alpha val="43137"/>
                    </a:srgbClr>
                  </a:outerShdw>
                </a:effectLst>
                <a:latin typeface="Traditional Arabic" pitchFamily="18" charset="-78"/>
                <a:cs typeface="B Nazanin" panose="00000400000000000000" pitchFamily="2" charset="-78"/>
              </a:rPr>
              <a:t>نتایج کنگره ونیز</a:t>
            </a:r>
            <a:endParaRPr lang="en-US" b="1" dirty="0">
              <a:effectLst>
                <a:outerShdw blurRad="38100" dist="38100" dir="2700000" algn="tl">
                  <a:srgbClr val="000000">
                    <a:alpha val="43137"/>
                  </a:srgbClr>
                </a:outerShdw>
              </a:effectLst>
              <a:latin typeface="Traditional Arabic" pitchFamily="18" charset="-78"/>
              <a:cs typeface="B Nazanin" panose="00000400000000000000" pitchFamily="2" charset="-78"/>
            </a:endParaRPr>
          </a:p>
        </p:txBody>
      </p:sp>
      <p:sp>
        <p:nvSpPr>
          <p:cNvPr id="3" name="Content Placeholder 2"/>
          <p:cNvSpPr>
            <a:spLocks noGrp="1"/>
          </p:cNvSpPr>
          <p:nvPr>
            <p:ph sz="quarter" idx="1"/>
          </p:nvPr>
        </p:nvSpPr>
        <p:spPr/>
        <p:txBody>
          <a:bodyPr>
            <a:normAutofit fontScale="85000" lnSpcReduction="20000"/>
          </a:bodyPr>
          <a:lstStyle/>
          <a:p>
            <a:pPr marL="514350" indent="-514350" algn="r" rtl="1">
              <a:buFont typeface="+mj-lt"/>
              <a:buAutoNum type="arabicPeriod"/>
            </a:pPr>
            <a:r>
              <a:rPr lang="ar-SA" sz="2800" dirty="0" smtClean="0">
                <a:latin typeface="Traditional Arabic" pitchFamily="18" charset="-78"/>
                <a:cs typeface="B Nazanin" panose="00000400000000000000" pitchFamily="2" charset="-78"/>
              </a:rPr>
              <a:t>هدف: بهبود کالبد</a:t>
            </a:r>
            <a:endParaRPr lang="fa-IR" sz="2800" dirty="0" smtClean="0">
              <a:latin typeface="Traditional Arabic" pitchFamily="18" charset="-78"/>
              <a:cs typeface="B Nazanin" panose="00000400000000000000" pitchFamily="2" charset="-78"/>
            </a:endParaRPr>
          </a:p>
          <a:p>
            <a:pPr marL="514350" indent="-514350" algn="r" rtl="1">
              <a:buFont typeface="+mj-lt"/>
              <a:buAutoNum type="arabicPeriod"/>
            </a:pPr>
            <a:r>
              <a:rPr lang="ar-SA" sz="2800" dirty="0" smtClean="0">
                <a:latin typeface="Traditional Arabic" pitchFamily="18" charset="-78"/>
                <a:cs typeface="B Nazanin" panose="00000400000000000000" pitchFamily="2" charset="-78"/>
              </a:rPr>
              <a:t>کاربری پیشنهادی بناهای تاریخی: تداوم کاربری تاریخی</a:t>
            </a:r>
            <a:endParaRPr lang="fa-IR" sz="2800" dirty="0" smtClean="0">
              <a:latin typeface="Traditional Arabic" pitchFamily="18" charset="-78"/>
              <a:cs typeface="B Nazanin" panose="00000400000000000000" pitchFamily="2" charset="-78"/>
            </a:endParaRPr>
          </a:p>
          <a:p>
            <a:pPr marL="514350" indent="-514350" algn="r" rtl="1">
              <a:buFont typeface="+mj-lt"/>
              <a:buAutoNum type="arabicPeriod"/>
            </a:pPr>
            <a:r>
              <a:rPr lang="ar-SA" sz="2800" dirty="0" smtClean="0">
                <a:latin typeface="Traditional Arabic" pitchFamily="18" charset="-78"/>
                <a:cs typeface="B Nazanin" panose="00000400000000000000" pitchFamily="2" charset="-78"/>
              </a:rPr>
              <a:t>حوزه ی مداخله: فراتر از ابنیه و ساختمان های با ارزش_ به طوری که نه تنها آثار منفرد</a:t>
            </a:r>
            <a:endParaRPr lang="fa-IR" sz="2800" dirty="0" smtClean="0">
              <a:latin typeface="Traditional Arabic" pitchFamily="18" charset="-78"/>
              <a:cs typeface="B Nazanin" panose="00000400000000000000" pitchFamily="2" charset="-78"/>
            </a:endParaRPr>
          </a:p>
          <a:p>
            <a:pPr algn="r" rtl="1">
              <a:buNone/>
            </a:pPr>
            <a:r>
              <a:rPr lang="ar-SA" sz="2800" dirty="0" smtClean="0">
                <a:latin typeface="Traditional Arabic" pitchFamily="18" charset="-78"/>
                <a:cs typeface="B Nazanin" panose="00000400000000000000" pitchFamily="2" charset="-78"/>
              </a:rPr>
              <a:t>معماری بلکه مجموعه های شهری و روستایی را نیز دربر گرفته است</a:t>
            </a:r>
            <a:r>
              <a:rPr lang="en-US" sz="2800" dirty="0" smtClean="0">
                <a:latin typeface="Traditional Arabic" pitchFamily="18" charset="-78"/>
                <a:cs typeface="B Nazanin" panose="00000400000000000000" pitchFamily="2" charset="-78"/>
              </a:rPr>
              <a:t>.</a:t>
            </a:r>
            <a:endParaRPr lang="fa-IR" sz="2800" dirty="0" smtClean="0">
              <a:latin typeface="Traditional Arabic" pitchFamily="18" charset="-78"/>
              <a:cs typeface="B Nazanin" panose="00000400000000000000" pitchFamily="2" charset="-78"/>
            </a:endParaRPr>
          </a:p>
          <a:p>
            <a:pPr marL="514350" indent="-514350" algn="r" rtl="1">
              <a:buFont typeface="+mj-lt"/>
              <a:buAutoNum type="arabicPeriod" startAt="4"/>
            </a:pPr>
            <a:r>
              <a:rPr lang="ar-SA" sz="2800" dirty="0" smtClean="0">
                <a:latin typeface="Traditional Arabic" pitchFamily="18" charset="-78"/>
                <a:cs typeface="B Nazanin" panose="00000400000000000000" pitchFamily="2" charset="-78"/>
              </a:rPr>
              <a:t>شیوه ی اقدام: نوسازی</a:t>
            </a:r>
            <a:endParaRPr lang="fa-IR" sz="2800" dirty="0" smtClean="0">
              <a:latin typeface="Traditional Arabic" pitchFamily="18" charset="-78"/>
              <a:cs typeface="B Nazanin" panose="00000400000000000000" pitchFamily="2" charset="-78"/>
            </a:endParaRPr>
          </a:p>
          <a:p>
            <a:pPr marL="514350" indent="-514350" algn="r" rtl="1">
              <a:buFont typeface="+mj-lt"/>
              <a:buAutoNum type="arabicPeriod" startAt="5"/>
            </a:pPr>
            <a:r>
              <a:rPr lang="ar-SA" sz="2800" dirty="0" smtClean="0">
                <a:latin typeface="Traditional Arabic" pitchFamily="18" charset="-78"/>
                <a:cs typeface="B Nazanin" panose="00000400000000000000" pitchFamily="2" charset="-78"/>
              </a:rPr>
              <a:t>روش مداخله: حفاظتی –تزیینی</a:t>
            </a:r>
            <a:endParaRPr lang="fa-IR" sz="2800" dirty="0" smtClean="0">
              <a:latin typeface="Traditional Arabic" pitchFamily="18" charset="-78"/>
              <a:cs typeface="B Nazanin" panose="00000400000000000000" pitchFamily="2" charset="-78"/>
            </a:endParaRPr>
          </a:p>
          <a:p>
            <a:pPr marL="514350" indent="-514350" algn="r" rtl="1">
              <a:buFont typeface="+mj-lt"/>
              <a:buAutoNum type="arabicPeriod" startAt="6"/>
            </a:pPr>
            <a:r>
              <a:rPr lang="ar-SA" sz="2800" dirty="0" smtClean="0">
                <a:latin typeface="Traditional Arabic" pitchFamily="18" charset="-78"/>
                <a:cs typeface="B Nazanin" panose="00000400000000000000" pitchFamily="2" charset="-78"/>
              </a:rPr>
              <a:t>اصول پیشنهادی</a:t>
            </a:r>
            <a:r>
              <a:rPr lang="en-US" sz="2800" dirty="0" smtClean="0">
                <a:latin typeface="Traditional Arabic" pitchFamily="18" charset="-78"/>
                <a:cs typeface="B Nazanin" panose="00000400000000000000" pitchFamily="2" charset="-78"/>
              </a:rPr>
              <a:t/>
            </a:r>
            <a:br>
              <a:rPr lang="en-US" sz="2800" dirty="0" smtClean="0">
                <a:latin typeface="Traditional Arabic" pitchFamily="18" charset="-78"/>
                <a:cs typeface="B Nazanin" panose="00000400000000000000" pitchFamily="2" charset="-78"/>
              </a:rPr>
            </a:br>
            <a:r>
              <a:rPr lang="ar-SA" sz="2800" dirty="0" smtClean="0">
                <a:latin typeface="Traditional Arabic" pitchFamily="18" charset="-78"/>
                <a:cs typeface="B Nazanin" panose="00000400000000000000" pitchFamily="2" charset="-78"/>
              </a:rPr>
              <a:t>الف- پرهیز از مداخله در منظر و سیما</a:t>
            </a:r>
            <a:r>
              <a:rPr lang="en-US" sz="2800" dirty="0" smtClean="0">
                <a:latin typeface="Traditional Arabic" pitchFamily="18" charset="-78"/>
                <a:cs typeface="B Nazanin" panose="00000400000000000000" pitchFamily="2" charset="-78"/>
              </a:rPr>
              <a:t/>
            </a:r>
            <a:br>
              <a:rPr lang="en-US" sz="2800" dirty="0" smtClean="0">
                <a:latin typeface="Traditional Arabic" pitchFamily="18" charset="-78"/>
                <a:cs typeface="B Nazanin" panose="00000400000000000000" pitchFamily="2" charset="-78"/>
              </a:rPr>
            </a:br>
            <a:r>
              <a:rPr lang="ar-SA" sz="2800" dirty="0" smtClean="0">
                <a:latin typeface="Traditional Arabic" pitchFamily="18" charset="-78"/>
                <a:cs typeface="B Nazanin" panose="00000400000000000000" pitchFamily="2" charset="-78"/>
              </a:rPr>
              <a:t>ب- انجام مداخله بر اساس مستندات</a:t>
            </a:r>
            <a:r>
              <a:rPr lang="en-US" sz="2800" dirty="0" smtClean="0">
                <a:latin typeface="Traditional Arabic" pitchFamily="18" charset="-78"/>
                <a:cs typeface="B Nazanin" panose="00000400000000000000" pitchFamily="2" charset="-78"/>
              </a:rPr>
              <a:t/>
            </a:r>
            <a:br>
              <a:rPr lang="en-US" sz="2800" dirty="0" smtClean="0">
                <a:latin typeface="Traditional Arabic" pitchFamily="18" charset="-78"/>
                <a:cs typeface="B Nazanin" panose="00000400000000000000" pitchFamily="2" charset="-78"/>
              </a:rPr>
            </a:br>
            <a:r>
              <a:rPr lang="ar-SA" sz="2800" dirty="0" smtClean="0">
                <a:latin typeface="Traditional Arabic" pitchFamily="18" charset="-78"/>
                <a:cs typeface="B Nazanin" panose="00000400000000000000" pitchFamily="2" charset="-78"/>
              </a:rPr>
              <a:t>ج- تجویز مداخله در بافت</a:t>
            </a:r>
            <a:r>
              <a:rPr lang="en-US" sz="2800" dirty="0" smtClean="0">
                <a:latin typeface="Traditional Arabic" pitchFamily="18" charset="-78"/>
                <a:cs typeface="B Nazanin" panose="00000400000000000000" pitchFamily="2" charset="-78"/>
              </a:rPr>
              <a:t/>
            </a:r>
            <a:br>
              <a:rPr lang="en-US" sz="2800" dirty="0" smtClean="0">
                <a:latin typeface="Traditional Arabic" pitchFamily="18" charset="-78"/>
                <a:cs typeface="B Nazanin" panose="00000400000000000000" pitchFamily="2" charset="-78"/>
              </a:rPr>
            </a:br>
            <a:r>
              <a:rPr lang="ar-SA" sz="2800" dirty="0" smtClean="0">
                <a:latin typeface="Traditional Arabic" pitchFamily="18" charset="-78"/>
                <a:cs typeface="B Nazanin" panose="00000400000000000000" pitchFamily="2" charset="-78"/>
              </a:rPr>
              <a:t>د- اقدام دارای علامتی از زمان مداخله باشد</a:t>
            </a:r>
            <a:r>
              <a:rPr lang="en-US" sz="2800" dirty="0" smtClean="0">
                <a:latin typeface="Traditional Arabic" pitchFamily="18" charset="-78"/>
                <a:cs typeface="B Nazanin" panose="00000400000000000000" pitchFamily="2" charset="-78"/>
              </a:rPr>
              <a:t/>
            </a:r>
            <a:br>
              <a:rPr lang="en-US" sz="2800" dirty="0" smtClean="0">
                <a:latin typeface="Traditional Arabic" pitchFamily="18" charset="-78"/>
                <a:cs typeface="B Nazanin" panose="00000400000000000000" pitchFamily="2" charset="-78"/>
              </a:rPr>
            </a:br>
            <a:r>
              <a:rPr lang="ar-SA" sz="2800" dirty="0" smtClean="0">
                <a:latin typeface="Traditional Arabic" pitchFamily="18" charset="-78"/>
                <a:cs typeface="B Nazanin" panose="00000400000000000000" pitchFamily="2" charset="-78"/>
              </a:rPr>
              <a:t>ه- احترام به ملحقات بنا </a:t>
            </a:r>
            <a:endParaRPr lang="en-US" dirty="0"/>
          </a:p>
        </p:txBody>
      </p:sp>
      <p:pic>
        <p:nvPicPr>
          <p:cNvPr id="4" name="Picture 2" descr="C:\Users\elnazpc\Desktop\LG_138.jpg"/>
          <p:cNvPicPr>
            <a:picLocks noChangeAspect="1" noChangeArrowheads="1"/>
          </p:cNvPicPr>
          <p:nvPr/>
        </p:nvPicPr>
        <p:blipFill>
          <a:blip r:embed="rId2"/>
          <a:srcRect/>
          <a:stretch>
            <a:fillRect/>
          </a:stretch>
        </p:blipFill>
        <p:spPr bwMode="auto">
          <a:xfrm>
            <a:off x="152400" y="3124200"/>
            <a:ext cx="4342771" cy="289662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687300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elnazpc\Desktop\800px-Provinces_of_Veneto_map.png"/>
          <p:cNvPicPr>
            <a:picLocks noChangeAspect="1" noChangeArrowheads="1"/>
          </p:cNvPicPr>
          <p:nvPr/>
        </p:nvPicPr>
        <p:blipFill>
          <a:blip r:embed="rId2"/>
          <a:srcRect/>
          <a:stretch>
            <a:fillRect/>
          </a:stretch>
        </p:blipFill>
        <p:spPr bwMode="auto">
          <a:xfrm>
            <a:off x="304800" y="304800"/>
            <a:ext cx="6539734" cy="5468937"/>
          </a:xfrm>
          <a:prstGeom prst="rect">
            <a:avLst/>
          </a:prstGeom>
          <a:noFill/>
        </p:spPr>
      </p:pic>
      <p:pic>
        <p:nvPicPr>
          <p:cNvPr id="2051" name="Picture 3" descr="C:\Users\elnazpc\Desktop\venice (1).jpg"/>
          <p:cNvPicPr>
            <a:picLocks noChangeAspect="1" noChangeArrowheads="1"/>
          </p:cNvPicPr>
          <p:nvPr/>
        </p:nvPicPr>
        <p:blipFill>
          <a:blip r:embed="rId3"/>
          <a:srcRect/>
          <a:stretch>
            <a:fillRect/>
          </a:stretch>
        </p:blipFill>
        <p:spPr bwMode="auto">
          <a:xfrm>
            <a:off x="5943600" y="2812493"/>
            <a:ext cx="3200400" cy="40455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327838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14400" y="304800"/>
            <a:ext cx="7772400" cy="5715000"/>
          </a:xfrm>
        </p:spPr>
        <p:txBody>
          <a:bodyPr/>
          <a:lstStyle/>
          <a:p>
            <a:pPr algn="r" rtl="1"/>
            <a:r>
              <a:rPr lang="fa-IR" dirty="0" smtClean="0">
                <a:latin typeface="Traditional Arabic" pitchFamily="18" charset="-78"/>
                <a:cs typeface="B Nazanin" panose="00000400000000000000" pitchFamily="2" charset="-78"/>
              </a:rPr>
              <a:t>حرفه ی مردم ونیز تا سال 697 میلادی تجارت و ماهی گیری بود .</a:t>
            </a:r>
            <a:endParaRPr lang="en-US" dirty="0" smtClean="0">
              <a:latin typeface="Traditional Arabic" pitchFamily="18" charset="-78"/>
              <a:cs typeface="B Nazanin" panose="00000400000000000000" pitchFamily="2" charset="-78"/>
            </a:endParaRPr>
          </a:p>
          <a:p>
            <a:pPr algn="r" rtl="1"/>
            <a:endParaRPr lang="fa-IR" dirty="0" smtClean="0">
              <a:latin typeface="Traditional Arabic" pitchFamily="18" charset="-78"/>
              <a:cs typeface="B Nazanin" panose="00000400000000000000" pitchFamily="2" charset="-78"/>
            </a:endParaRPr>
          </a:p>
          <a:p>
            <a:pPr marL="514350" indent="-514350" algn="r" rtl="1">
              <a:buFont typeface="+mj-lt"/>
              <a:buAutoNum type="arabicPeriod"/>
            </a:pPr>
            <a:r>
              <a:rPr lang="fa-IR" dirty="0" smtClean="0">
                <a:latin typeface="Traditional Arabic" pitchFamily="18" charset="-78"/>
                <a:cs typeface="B Nazanin" panose="00000400000000000000" pitchFamily="2" charset="-78"/>
              </a:rPr>
              <a:t>810</a:t>
            </a:r>
            <a:r>
              <a:rPr lang="fa-IR" b="1" dirty="0" smtClean="0">
                <a:solidFill>
                  <a:schemeClr val="accent1"/>
                </a:solidFill>
                <a:latin typeface="Traditional Arabic" pitchFamily="18" charset="-78"/>
                <a:cs typeface="B Nazanin" panose="00000400000000000000" pitchFamily="2" charset="-78"/>
                <a:sym typeface="Wingdings 2"/>
              </a:rPr>
              <a:t></a:t>
            </a:r>
            <a:r>
              <a:rPr lang="fa-IR" dirty="0" smtClean="0">
                <a:latin typeface="Traditional Arabic" pitchFamily="18" charset="-78"/>
                <a:cs typeface="B Nazanin" panose="00000400000000000000" pitchFamily="2" charset="-78"/>
                <a:sym typeface="Wingdings 2"/>
              </a:rPr>
              <a:t>تشکیل هسته مرکزی ونیز</a:t>
            </a:r>
          </a:p>
          <a:p>
            <a:pPr marL="514350" indent="-514350" algn="r" rtl="1">
              <a:buFont typeface="+mj-lt"/>
              <a:buAutoNum type="arabicPeriod"/>
            </a:pPr>
            <a:r>
              <a:rPr lang="fa-IR" dirty="0" smtClean="0">
                <a:latin typeface="Traditional Arabic" pitchFamily="18" charset="-78"/>
                <a:cs typeface="B Nazanin" panose="00000400000000000000" pitchFamily="2" charset="-78"/>
              </a:rPr>
              <a:t>887</a:t>
            </a:r>
            <a:r>
              <a:rPr lang="fa-IR" b="1" dirty="0" smtClean="0">
                <a:solidFill>
                  <a:schemeClr val="accent1"/>
                </a:solidFill>
                <a:latin typeface="Traditional Arabic" pitchFamily="18" charset="-78"/>
                <a:cs typeface="B Nazanin" panose="00000400000000000000" pitchFamily="2" charset="-78"/>
                <a:sym typeface="Wingdings 2"/>
              </a:rPr>
              <a:t></a:t>
            </a:r>
            <a:r>
              <a:rPr lang="fa-IR" dirty="0" smtClean="0">
                <a:latin typeface="Traditional Arabic" pitchFamily="18" charset="-78"/>
                <a:cs typeface="B Nazanin" panose="00000400000000000000" pitchFamily="2" charset="-78"/>
              </a:rPr>
              <a:t>به تصرف یونانیان درآمد</a:t>
            </a:r>
          </a:p>
          <a:p>
            <a:pPr marL="514350" indent="-514350" algn="r" rtl="1">
              <a:buFont typeface="+mj-lt"/>
              <a:buAutoNum type="arabicPeriod"/>
            </a:pPr>
            <a:r>
              <a:rPr lang="fa-IR" dirty="0" smtClean="0">
                <a:latin typeface="Traditional Arabic" pitchFamily="18" charset="-78"/>
                <a:cs typeface="B Nazanin" panose="00000400000000000000" pitchFamily="2" charset="-78"/>
              </a:rPr>
              <a:t>923</a:t>
            </a:r>
            <a:r>
              <a:rPr lang="fa-IR" b="1" dirty="0" smtClean="0">
                <a:solidFill>
                  <a:schemeClr val="accent1"/>
                </a:solidFill>
                <a:latin typeface="Traditional Arabic" pitchFamily="18" charset="-78"/>
                <a:cs typeface="B Nazanin" panose="00000400000000000000" pitchFamily="2" charset="-78"/>
                <a:sym typeface="Wingdings 2"/>
              </a:rPr>
              <a:t></a:t>
            </a:r>
            <a:r>
              <a:rPr lang="fa-IR" dirty="0" smtClean="0">
                <a:latin typeface="Traditional Arabic" pitchFamily="18" charset="-78"/>
                <a:cs typeface="B Nazanin" panose="00000400000000000000" pitchFamily="2" charset="-78"/>
              </a:rPr>
              <a:t>دروازه های ساحلی</a:t>
            </a:r>
          </a:p>
          <a:p>
            <a:pPr marL="514350" indent="-514350" algn="r" rtl="1">
              <a:buFont typeface="+mj-lt"/>
              <a:buAutoNum type="arabicPeriod"/>
            </a:pPr>
            <a:r>
              <a:rPr lang="fa-IR" dirty="0" smtClean="0">
                <a:latin typeface="Traditional Arabic" pitchFamily="18" charset="-78"/>
                <a:cs typeface="B Nazanin" panose="00000400000000000000" pitchFamily="2" charset="-78"/>
                <a:sym typeface="Wingdings 2"/>
              </a:rPr>
              <a:t>1000</a:t>
            </a:r>
            <a:r>
              <a:rPr lang="fa-IR" b="1" dirty="0" smtClean="0">
                <a:solidFill>
                  <a:schemeClr val="accent1"/>
                </a:solidFill>
                <a:latin typeface="Traditional Arabic" pitchFamily="18" charset="-78"/>
                <a:cs typeface="B Nazanin" panose="00000400000000000000" pitchFamily="2" charset="-78"/>
                <a:sym typeface="Wingdings 2"/>
              </a:rPr>
              <a:t></a:t>
            </a:r>
            <a:r>
              <a:rPr lang="fa-IR" dirty="0" smtClean="0">
                <a:latin typeface="Traditional Arabic" pitchFamily="18" charset="-78"/>
                <a:cs typeface="B Nazanin" panose="00000400000000000000" pitchFamily="2" charset="-78"/>
              </a:rPr>
              <a:t>بخش اصلی شهر "ونیز" از تسلط بیگانگان خارج می شود.</a:t>
            </a:r>
          </a:p>
          <a:p>
            <a:pPr marL="514350" indent="-514350" algn="r" rtl="1">
              <a:buFont typeface="+mj-lt"/>
              <a:buAutoNum type="arabicPeriod"/>
            </a:pPr>
            <a:r>
              <a:rPr lang="fa-IR" dirty="0" smtClean="0">
                <a:latin typeface="Traditional Arabic" pitchFamily="18" charset="-78"/>
                <a:cs typeface="B Nazanin" panose="00000400000000000000" pitchFamily="2" charset="-78"/>
              </a:rPr>
              <a:t>1204</a:t>
            </a:r>
            <a:r>
              <a:rPr lang="fa-IR" b="1" dirty="0" smtClean="0">
                <a:solidFill>
                  <a:schemeClr val="accent1"/>
                </a:solidFill>
                <a:latin typeface="Traditional Arabic" pitchFamily="18" charset="-78"/>
                <a:cs typeface="B Nazanin" panose="00000400000000000000" pitchFamily="2" charset="-78"/>
                <a:sym typeface="Wingdings 2"/>
              </a:rPr>
              <a:t></a:t>
            </a:r>
            <a:r>
              <a:rPr lang="fa-IR" dirty="0" smtClean="0">
                <a:latin typeface="Traditional Arabic" pitchFamily="18" charset="-78"/>
                <a:cs typeface="B Nazanin" panose="00000400000000000000" pitchFamily="2" charset="-78"/>
              </a:rPr>
              <a:t>میلادی ونیز مرکزی به جزایر دیگر نزدیک خود مانند ایگئو و کمدی دست برده و صاحب آن می گردد .</a:t>
            </a:r>
          </a:p>
          <a:p>
            <a:pPr marL="514350" indent="-514350" algn="r" rtl="1">
              <a:buFont typeface="+mj-lt"/>
              <a:buAutoNum type="arabicPeriod"/>
            </a:pPr>
            <a:r>
              <a:rPr lang="fa-IR" dirty="0" smtClean="0">
                <a:latin typeface="Traditional Arabic" pitchFamily="18" charset="-78"/>
                <a:cs typeface="B Nazanin" panose="00000400000000000000" pitchFamily="2" charset="-78"/>
              </a:rPr>
              <a:t>1400</a:t>
            </a:r>
            <a:r>
              <a:rPr lang="fa-IR" b="1" dirty="0" smtClean="0">
                <a:solidFill>
                  <a:schemeClr val="accent1"/>
                </a:solidFill>
                <a:latin typeface="Traditional Arabic" pitchFamily="18" charset="-78"/>
                <a:cs typeface="B Nazanin" panose="00000400000000000000" pitchFamily="2" charset="-78"/>
                <a:sym typeface="Wingdings 2"/>
              </a:rPr>
              <a:t></a:t>
            </a:r>
            <a:r>
              <a:rPr lang="fa-IR" dirty="0" smtClean="0">
                <a:latin typeface="Traditional Arabic" pitchFamily="18" charset="-78"/>
                <a:cs typeface="B Nazanin" panose="00000400000000000000" pitchFamily="2" charset="-78"/>
              </a:rPr>
              <a:t> ترکان عثمانی به ونیز حمله کرده و آن را تصرف میکنند و موجب از بین رفتن آثار تاریخی و غارت آن می شوند.</a:t>
            </a:r>
            <a:endParaRPr lang="en-US" dirty="0" smtClean="0">
              <a:latin typeface="Traditional Arabic" pitchFamily="18" charset="-78"/>
              <a:cs typeface="B Nazanin" panose="00000400000000000000" pitchFamily="2" charset="-78"/>
            </a:endParaRPr>
          </a:p>
          <a:p>
            <a:pPr marL="514350" indent="-514350" algn="r" rtl="1">
              <a:buFont typeface="+mj-lt"/>
              <a:buAutoNum type="arabicPeriod"/>
            </a:pPr>
            <a:endParaRPr lang="en-US" b="1" dirty="0">
              <a:solidFill>
                <a:schemeClr val="accent1"/>
              </a:solidFill>
              <a:latin typeface="Traditional Arabic" pitchFamily="18" charset="-78"/>
              <a:cs typeface="B Nazanin" panose="00000400000000000000" pitchFamily="2" charset="-78"/>
            </a:endParaRPr>
          </a:p>
        </p:txBody>
      </p:sp>
      <p:sp>
        <p:nvSpPr>
          <p:cNvPr id="4" name="Left Arrow 3"/>
          <p:cNvSpPr/>
          <p:nvPr/>
        </p:nvSpPr>
        <p:spPr>
          <a:xfrm rot="19030737">
            <a:off x="4419600" y="2133600"/>
            <a:ext cx="838200" cy="228600"/>
          </a:xfrm>
          <a:prstGeom prst="lef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rtl="0"/>
            <a:endParaRPr lang="en-US">
              <a:ln w="57150">
                <a:solidFill>
                  <a:srgbClr val="F0AD00"/>
                </a:solidFill>
                <a:prstDash val="solid"/>
              </a:ln>
              <a:solidFill>
                <a:srgbClr val="FFFFFF"/>
              </a:solidFill>
              <a:effectLst>
                <a:outerShdw blurRad="38100" dist="32000" dir="5400000" algn="tl">
                  <a:srgbClr val="000000">
                    <a:alpha val="30000"/>
                  </a:srgbClr>
                </a:outerShdw>
              </a:effectLst>
            </a:endParaRPr>
          </a:p>
        </p:txBody>
      </p:sp>
      <p:sp>
        <p:nvSpPr>
          <p:cNvPr id="5" name="Left Arrow 4"/>
          <p:cNvSpPr/>
          <p:nvPr/>
        </p:nvSpPr>
        <p:spPr>
          <a:xfrm>
            <a:off x="4343400" y="1828800"/>
            <a:ext cx="838200" cy="228600"/>
          </a:xfrm>
          <a:prstGeom prst="lef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rtl="0"/>
            <a:endParaRPr lang="en-US">
              <a:ln w="57150">
                <a:solidFill>
                  <a:srgbClr val="F0AD00"/>
                </a:solidFill>
                <a:prstDash val="solid"/>
              </a:ln>
              <a:solidFill>
                <a:srgbClr val="FFFFFF"/>
              </a:solidFill>
              <a:effectLst>
                <a:outerShdw blurRad="38100" dist="32000" dir="5400000" algn="tl">
                  <a:srgbClr val="000000">
                    <a:alpha val="30000"/>
                  </a:srgbClr>
                </a:outerShdw>
              </a:effectLst>
            </a:endParaRPr>
          </a:p>
        </p:txBody>
      </p:sp>
      <p:sp>
        <p:nvSpPr>
          <p:cNvPr id="6" name="TextBox 5"/>
          <p:cNvSpPr txBox="1"/>
          <p:nvPr/>
        </p:nvSpPr>
        <p:spPr>
          <a:xfrm>
            <a:off x="2362200" y="1752600"/>
            <a:ext cx="2265364" cy="461665"/>
          </a:xfrm>
          <a:prstGeom prst="rect">
            <a:avLst/>
          </a:prstGeom>
          <a:noFill/>
        </p:spPr>
        <p:txBody>
          <a:bodyPr wrap="none" rtlCol="0">
            <a:spAutoFit/>
          </a:bodyPr>
          <a:lstStyle/>
          <a:p>
            <a:pPr algn="l" rtl="0"/>
            <a:r>
              <a:rPr lang="fa-IR" sz="2400" dirty="0">
                <a:solidFill>
                  <a:prstClr val="black"/>
                </a:solidFill>
                <a:latin typeface="Traditional Arabic" pitchFamily="18" charset="-78"/>
                <a:cs typeface="B Nazanin" panose="00000400000000000000" pitchFamily="2" charset="-78"/>
              </a:rPr>
              <a:t>قصر پالازو – پاکالهکه </a:t>
            </a:r>
            <a:endParaRPr lang="en-US" sz="2400" dirty="0">
              <a:solidFill>
                <a:prstClr val="black"/>
              </a:solidFill>
              <a:latin typeface="Traditional Arabic" pitchFamily="18" charset="-78"/>
              <a:cs typeface="B Nazanin" panose="00000400000000000000" pitchFamily="2" charset="-78"/>
            </a:endParaRPr>
          </a:p>
        </p:txBody>
      </p:sp>
      <p:sp>
        <p:nvSpPr>
          <p:cNvPr id="7" name="TextBox 6"/>
          <p:cNvSpPr txBox="1"/>
          <p:nvPr/>
        </p:nvSpPr>
        <p:spPr>
          <a:xfrm>
            <a:off x="2819400" y="2209800"/>
            <a:ext cx="1866217" cy="461665"/>
          </a:xfrm>
          <a:prstGeom prst="rect">
            <a:avLst/>
          </a:prstGeom>
          <a:noFill/>
        </p:spPr>
        <p:txBody>
          <a:bodyPr wrap="none" rtlCol="0">
            <a:spAutoFit/>
          </a:bodyPr>
          <a:lstStyle/>
          <a:p>
            <a:pPr algn="l" rtl="0"/>
            <a:r>
              <a:rPr lang="fa-IR" sz="2400" dirty="0">
                <a:solidFill>
                  <a:prstClr val="black"/>
                </a:solidFill>
                <a:latin typeface="Traditional Arabic" pitchFamily="18" charset="-78"/>
                <a:cs typeface="B Nazanin" panose="00000400000000000000" pitchFamily="2" charset="-78"/>
              </a:rPr>
              <a:t>کلیسای سن پیرو </a:t>
            </a:r>
            <a:endParaRPr lang="en-US" sz="2400" dirty="0">
              <a:solidFill>
                <a:prstClr val="black"/>
              </a:solidFill>
              <a:latin typeface="Traditional Arabic" pitchFamily="18" charset="-78"/>
              <a:cs typeface="B Nazanin" panose="00000400000000000000" pitchFamily="2" charset="-78"/>
            </a:endParaRPr>
          </a:p>
        </p:txBody>
      </p:sp>
    </p:spTree>
    <p:extLst>
      <p:ext uri="{BB962C8B-B14F-4D97-AF65-F5344CB8AC3E}">
        <p14:creationId xmlns:p14="http://schemas.microsoft.com/office/powerpoint/2010/main" val="26175029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838200" y="304800"/>
            <a:ext cx="7772400" cy="5486400"/>
          </a:xfrm>
        </p:spPr>
        <p:txBody>
          <a:bodyPr>
            <a:normAutofit/>
          </a:bodyPr>
          <a:lstStyle/>
          <a:p>
            <a:pPr algn="r" rtl="1">
              <a:buFont typeface="Wingdings" pitchFamily="2" charset="2"/>
              <a:buChar char="§"/>
            </a:pPr>
            <a:r>
              <a:rPr lang="fa-IR" sz="4800" b="1" dirty="0" smtClean="0">
                <a:effectLst>
                  <a:outerShdw blurRad="38100" dist="38100" dir="2700000" algn="tl">
                    <a:srgbClr val="000000">
                      <a:alpha val="43137"/>
                    </a:srgbClr>
                  </a:outerShdw>
                </a:effectLst>
                <a:latin typeface="Traditional Arabic" pitchFamily="18" charset="-78"/>
                <a:cs typeface="B Nazanin" panose="00000400000000000000" pitchFamily="2" charset="-78"/>
              </a:rPr>
              <a:t>ونیز</a:t>
            </a:r>
            <a:endParaRPr lang="en-US" sz="4800" b="1" dirty="0">
              <a:effectLst>
                <a:outerShdw blurRad="38100" dist="38100" dir="2700000" algn="tl">
                  <a:srgbClr val="000000">
                    <a:alpha val="43137"/>
                  </a:srgbClr>
                </a:outerShdw>
              </a:effectLst>
              <a:latin typeface="Traditional Arabic" pitchFamily="18" charset="-78"/>
              <a:cs typeface="B Nazanin" panose="00000400000000000000" pitchFamily="2" charset="-78"/>
            </a:endParaRPr>
          </a:p>
        </p:txBody>
      </p:sp>
      <p:cxnSp>
        <p:nvCxnSpPr>
          <p:cNvPr id="5" name="Straight Arrow Connector 4"/>
          <p:cNvCxnSpPr/>
          <p:nvPr/>
        </p:nvCxnSpPr>
        <p:spPr>
          <a:xfrm rot="10800000">
            <a:off x="5334000" y="1447800"/>
            <a:ext cx="213360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848442" y="2457358"/>
            <a:ext cx="3239294" cy="97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a:off x="5334000" y="1905000"/>
            <a:ext cx="213360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a:off x="5334000" y="2362200"/>
            <a:ext cx="213360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a:off x="5334000" y="2819400"/>
            <a:ext cx="213360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0800000">
            <a:off x="5334000" y="3276600"/>
            <a:ext cx="213360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0800000">
            <a:off x="5334000" y="3733800"/>
            <a:ext cx="213360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514600" y="1219200"/>
            <a:ext cx="3414717" cy="492443"/>
          </a:xfrm>
          <a:prstGeom prst="rect">
            <a:avLst/>
          </a:prstGeom>
          <a:noFill/>
        </p:spPr>
        <p:txBody>
          <a:bodyPr wrap="none" rtlCol="0">
            <a:spAutoFit/>
          </a:bodyPr>
          <a:lstStyle/>
          <a:p>
            <a:pPr algn="l" rtl="0"/>
            <a:r>
              <a:rPr lang="fa-IR" sz="2600" dirty="0">
                <a:solidFill>
                  <a:prstClr val="black"/>
                </a:solidFill>
                <a:latin typeface="Traditional Arabic" pitchFamily="18" charset="-78"/>
                <a:cs typeface="B Nazanin" panose="00000400000000000000" pitchFamily="2" charset="-78"/>
              </a:rPr>
              <a:t>جامعه رو به گسترش و ثروتمند </a:t>
            </a:r>
            <a:endParaRPr lang="en-US" sz="2600" dirty="0">
              <a:solidFill>
                <a:prstClr val="black"/>
              </a:solidFill>
              <a:latin typeface="Traditional Arabic" pitchFamily="18" charset="-78"/>
              <a:cs typeface="B Nazanin" panose="00000400000000000000" pitchFamily="2" charset="-78"/>
            </a:endParaRPr>
          </a:p>
        </p:txBody>
      </p:sp>
      <p:sp>
        <p:nvSpPr>
          <p:cNvPr id="20" name="TextBox 19"/>
          <p:cNvSpPr txBox="1"/>
          <p:nvPr/>
        </p:nvSpPr>
        <p:spPr>
          <a:xfrm>
            <a:off x="1981200" y="1676400"/>
            <a:ext cx="3690434" cy="492443"/>
          </a:xfrm>
          <a:prstGeom prst="rect">
            <a:avLst/>
          </a:prstGeom>
          <a:noFill/>
        </p:spPr>
        <p:txBody>
          <a:bodyPr wrap="none" rtlCol="0">
            <a:spAutoFit/>
          </a:bodyPr>
          <a:lstStyle/>
          <a:p>
            <a:pPr algn="l" rtl="0"/>
            <a:r>
              <a:rPr lang="fa-IR" sz="2600" dirty="0">
                <a:solidFill>
                  <a:prstClr val="black"/>
                </a:solidFill>
                <a:latin typeface="Traditional Arabic" pitchFamily="18" charset="-78"/>
                <a:cs typeface="B Nazanin" panose="00000400000000000000" pitchFamily="2" charset="-78"/>
              </a:rPr>
              <a:t>شبکه کانال ها و خیابان های تنگ </a:t>
            </a:r>
            <a:endParaRPr lang="en-US" sz="2600" dirty="0">
              <a:solidFill>
                <a:prstClr val="black"/>
              </a:solidFill>
              <a:latin typeface="Traditional Arabic" pitchFamily="18" charset="-78"/>
              <a:cs typeface="B Nazanin" panose="00000400000000000000" pitchFamily="2" charset="-78"/>
            </a:endParaRPr>
          </a:p>
        </p:txBody>
      </p:sp>
      <p:sp>
        <p:nvSpPr>
          <p:cNvPr id="21" name="TextBox 20"/>
          <p:cNvSpPr txBox="1"/>
          <p:nvPr/>
        </p:nvSpPr>
        <p:spPr>
          <a:xfrm>
            <a:off x="2819400" y="3505200"/>
            <a:ext cx="2957861" cy="492443"/>
          </a:xfrm>
          <a:prstGeom prst="rect">
            <a:avLst/>
          </a:prstGeom>
          <a:noFill/>
        </p:spPr>
        <p:txBody>
          <a:bodyPr wrap="none" rtlCol="0">
            <a:spAutoFit/>
          </a:bodyPr>
          <a:lstStyle/>
          <a:p>
            <a:pPr algn="l" rtl="0"/>
            <a:r>
              <a:rPr lang="fa-IR" sz="2600" dirty="0">
                <a:solidFill>
                  <a:prstClr val="black"/>
                </a:solidFill>
                <a:latin typeface="Traditional Arabic" pitchFamily="18" charset="-78"/>
                <a:cs typeface="B Nazanin" panose="00000400000000000000" pitchFamily="2" charset="-78"/>
              </a:rPr>
              <a:t>پل ریالتو عامل ارتباط شهر </a:t>
            </a:r>
            <a:endParaRPr lang="en-US" sz="2600" dirty="0">
              <a:solidFill>
                <a:prstClr val="black"/>
              </a:solidFill>
              <a:latin typeface="Traditional Arabic" pitchFamily="18" charset="-78"/>
              <a:cs typeface="B Nazanin" panose="00000400000000000000" pitchFamily="2" charset="-78"/>
            </a:endParaRPr>
          </a:p>
        </p:txBody>
      </p:sp>
      <p:sp>
        <p:nvSpPr>
          <p:cNvPr id="28" name="TextBox 27"/>
          <p:cNvSpPr txBox="1"/>
          <p:nvPr/>
        </p:nvSpPr>
        <p:spPr>
          <a:xfrm>
            <a:off x="3276600" y="2133600"/>
            <a:ext cx="2236510" cy="492443"/>
          </a:xfrm>
          <a:prstGeom prst="rect">
            <a:avLst/>
          </a:prstGeom>
          <a:noFill/>
        </p:spPr>
        <p:txBody>
          <a:bodyPr wrap="none" rtlCol="0">
            <a:spAutoFit/>
          </a:bodyPr>
          <a:lstStyle/>
          <a:p>
            <a:pPr algn="l" rtl="0"/>
            <a:r>
              <a:rPr lang="fa-IR" sz="2600" dirty="0">
                <a:solidFill>
                  <a:prstClr val="black"/>
                </a:solidFill>
                <a:latin typeface="Traditional Arabic" pitchFamily="18" charset="-78"/>
                <a:cs typeface="B Nazanin" panose="00000400000000000000" pitchFamily="2" charset="-78"/>
              </a:rPr>
              <a:t>فضاهای باز و روشن </a:t>
            </a:r>
            <a:endParaRPr lang="en-US" sz="2600" dirty="0">
              <a:solidFill>
                <a:prstClr val="black"/>
              </a:solidFill>
              <a:latin typeface="Traditional Arabic" pitchFamily="18" charset="-78"/>
              <a:cs typeface="B Nazanin" panose="00000400000000000000" pitchFamily="2" charset="-78"/>
            </a:endParaRPr>
          </a:p>
        </p:txBody>
      </p:sp>
      <p:sp>
        <p:nvSpPr>
          <p:cNvPr id="29" name="TextBox 28"/>
          <p:cNvSpPr txBox="1"/>
          <p:nvPr/>
        </p:nvSpPr>
        <p:spPr>
          <a:xfrm>
            <a:off x="3886200" y="2590800"/>
            <a:ext cx="1731564" cy="492443"/>
          </a:xfrm>
          <a:prstGeom prst="rect">
            <a:avLst/>
          </a:prstGeom>
          <a:noFill/>
        </p:spPr>
        <p:txBody>
          <a:bodyPr wrap="none" rtlCol="0">
            <a:spAutoFit/>
          </a:bodyPr>
          <a:lstStyle/>
          <a:p>
            <a:pPr algn="l" rtl="0"/>
            <a:r>
              <a:rPr lang="fa-IR" sz="2600" dirty="0">
                <a:solidFill>
                  <a:prstClr val="black"/>
                </a:solidFill>
                <a:latin typeface="Traditional Arabic" pitchFamily="18" charset="-78"/>
                <a:cs typeface="B Nazanin" panose="00000400000000000000" pitchFamily="2" charset="-78"/>
              </a:rPr>
              <a:t>افق شهر پایین </a:t>
            </a:r>
            <a:endParaRPr lang="en-US" sz="2600" dirty="0">
              <a:solidFill>
                <a:prstClr val="black"/>
              </a:solidFill>
              <a:latin typeface="Traditional Arabic" pitchFamily="18" charset="-78"/>
              <a:cs typeface="B Nazanin" panose="00000400000000000000" pitchFamily="2" charset="-78"/>
            </a:endParaRPr>
          </a:p>
        </p:txBody>
      </p:sp>
      <p:sp>
        <p:nvSpPr>
          <p:cNvPr id="30" name="TextBox 29"/>
          <p:cNvSpPr txBox="1"/>
          <p:nvPr/>
        </p:nvSpPr>
        <p:spPr>
          <a:xfrm>
            <a:off x="2362200" y="3048000"/>
            <a:ext cx="3555782" cy="492443"/>
          </a:xfrm>
          <a:prstGeom prst="rect">
            <a:avLst/>
          </a:prstGeom>
          <a:noFill/>
        </p:spPr>
        <p:txBody>
          <a:bodyPr wrap="none" rtlCol="0">
            <a:spAutoFit/>
          </a:bodyPr>
          <a:lstStyle/>
          <a:p>
            <a:pPr algn="l" rtl="0"/>
            <a:r>
              <a:rPr lang="fa-IR" sz="2600" dirty="0">
                <a:solidFill>
                  <a:prstClr val="black"/>
                </a:solidFill>
                <a:latin typeface="Traditional Arabic" pitchFamily="18" charset="-78"/>
                <a:cs typeface="B Nazanin" panose="00000400000000000000" pitchFamily="2" charset="-78"/>
              </a:rPr>
              <a:t>مردابی با دورنمایی مخلوط از آب </a:t>
            </a:r>
            <a:endParaRPr lang="en-US" sz="2600" dirty="0">
              <a:solidFill>
                <a:prstClr val="black"/>
              </a:solidFill>
              <a:latin typeface="Traditional Arabic" pitchFamily="18" charset="-78"/>
              <a:cs typeface="B Nazanin" panose="00000400000000000000" pitchFamily="2" charset="-78"/>
            </a:endParaRPr>
          </a:p>
        </p:txBody>
      </p:sp>
      <p:pic>
        <p:nvPicPr>
          <p:cNvPr id="1026" name="Picture 2" descr="C:\Users\elnazpc\Desktop\images.jpg"/>
          <p:cNvPicPr>
            <a:picLocks noChangeAspect="1" noChangeArrowheads="1"/>
          </p:cNvPicPr>
          <p:nvPr/>
        </p:nvPicPr>
        <p:blipFill>
          <a:blip r:embed="rId2"/>
          <a:srcRect/>
          <a:stretch>
            <a:fillRect/>
          </a:stretch>
        </p:blipFill>
        <p:spPr bwMode="auto">
          <a:xfrm>
            <a:off x="990600" y="4191000"/>
            <a:ext cx="6895350" cy="22002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995509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772400" cy="1143000"/>
          </a:xfrm>
        </p:spPr>
        <p:txBody>
          <a:bodyPr/>
          <a:lstStyle/>
          <a:p>
            <a:pPr algn="justLow" rtl="1"/>
            <a:r>
              <a:rPr lang="fa-IR" b="1" dirty="0" smtClean="0">
                <a:latin typeface="Traditional Arabic" pitchFamily="18" charset="-78"/>
                <a:cs typeface="B Nazanin" panose="00000400000000000000" pitchFamily="2" charset="-78"/>
              </a:rPr>
              <a:t>سیری در تجارب مرمت شهری ونیز</a:t>
            </a:r>
            <a:endParaRPr lang="en-US" b="1" dirty="0">
              <a:latin typeface="Traditional Arabic" pitchFamily="18" charset="-78"/>
              <a:cs typeface="B Nazanin" panose="00000400000000000000" pitchFamily="2" charset="-78"/>
            </a:endParaRPr>
          </a:p>
        </p:txBody>
      </p:sp>
      <p:sp>
        <p:nvSpPr>
          <p:cNvPr id="3" name="Content Placeholder 2"/>
          <p:cNvSpPr>
            <a:spLocks noGrp="1"/>
          </p:cNvSpPr>
          <p:nvPr>
            <p:ph sz="quarter" idx="1"/>
          </p:nvPr>
        </p:nvSpPr>
        <p:spPr>
          <a:xfrm>
            <a:off x="457200" y="1447800"/>
            <a:ext cx="8229600" cy="4572000"/>
          </a:xfrm>
        </p:spPr>
        <p:txBody>
          <a:bodyPr>
            <a:normAutofit lnSpcReduction="10000"/>
          </a:bodyPr>
          <a:lstStyle/>
          <a:p>
            <a:pPr algn="justLow" rtl="1"/>
            <a:r>
              <a:rPr lang="fa-IR" sz="2400" dirty="0" smtClean="0">
                <a:latin typeface="Traditional Arabic" pitchFamily="18" charset="-78"/>
                <a:cs typeface="B Nazanin" panose="00000400000000000000" pitchFamily="2" charset="-78"/>
              </a:rPr>
              <a:t>شهر ونیز می تواد مثال جالبی از سلسله تجارب اروپائیان در امر حفاظت و حراست مراکز مسکونی تاریخی باشد.</a:t>
            </a:r>
          </a:p>
          <a:p>
            <a:pPr algn="justLow" rtl="1"/>
            <a:r>
              <a:rPr lang="fa-IR" sz="2400" dirty="0" smtClean="0">
                <a:latin typeface="Traditional Arabic" pitchFamily="18" charset="-78"/>
                <a:cs typeface="B Nazanin" panose="00000400000000000000" pitchFamily="2" charset="-78"/>
              </a:rPr>
              <a:t>شهر قدیمی ونیز در محیط طبیعی – جغرافیائی خاصی قرار گرفته است.</a:t>
            </a:r>
          </a:p>
          <a:p>
            <a:pPr algn="justLow" rtl="1"/>
            <a:endParaRPr lang="fa-IR" sz="2400" dirty="0" smtClean="0">
              <a:latin typeface="Traditional Arabic" pitchFamily="18" charset="-78"/>
              <a:cs typeface="B Nazanin" panose="00000400000000000000" pitchFamily="2" charset="-78"/>
            </a:endParaRPr>
          </a:p>
          <a:p>
            <a:pPr algn="justLow" rtl="1"/>
            <a:endParaRPr lang="fa-IR" sz="2400" dirty="0" smtClean="0">
              <a:latin typeface="Traditional Arabic" pitchFamily="18" charset="-78"/>
              <a:cs typeface="B Nazanin" panose="00000400000000000000" pitchFamily="2" charset="-78"/>
            </a:endParaRPr>
          </a:p>
          <a:p>
            <a:pPr algn="justLow" rtl="1"/>
            <a:endParaRPr lang="fa-IR" sz="2400" dirty="0" smtClean="0">
              <a:latin typeface="Traditional Arabic" pitchFamily="18" charset="-78"/>
              <a:cs typeface="B Nazanin" panose="00000400000000000000" pitchFamily="2" charset="-78"/>
            </a:endParaRPr>
          </a:p>
          <a:p>
            <a:pPr algn="justLow" rtl="1"/>
            <a:r>
              <a:rPr lang="fa-IR" sz="2400" dirty="0" smtClean="0">
                <a:latin typeface="Traditional Arabic" pitchFamily="18" charset="-78"/>
                <a:cs typeface="B Nazanin" panose="00000400000000000000" pitchFamily="2" charset="-78"/>
              </a:rPr>
              <a:t>طی قرن های متمادی ، تالاب ونیز ، جزایر و مجمع الجزایر ونیز بصورت منطقه مسکونی در آمدند.</a:t>
            </a:r>
          </a:p>
          <a:p>
            <a:pPr algn="justLow" rtl="1"/>
            <a:r>
              <a:rPr lang="fa-IR" sz="2400" dirty="0" smtClean="0">
                <a:latin typeface="Traditional Arabic" pitchFamily="18" charset="-78"/>
                <a:cs typeface="B Nazanin" panose="00000400000000000000" pitchFamily="2" charset="-78"/>
              </a:rPr>
              <a:t>مجموعه شرایطی در این شهر بوجود آمد که ، متفاوت با آمستردام ، بیشتر آرامش و تفکر را میسر میساخت تا تحرک و تولید را  : مهدی بود برای برای نویسندگان ، موسیقی سازان ، شاعران و نقاشان  ومتفکران تر از اولی که ، در زمینه سیاست و اقتصاد ، شهرت جهانی یافته اند.</a:t>
            </a:r>
          </a:p>
          <a:p>
            <a:pPr algn="justLow" rtl="1"/>
            <a:endParaRPr lang="fa-IR" sz="2400" dirty="0" smtClean="0">
              <a:latin typeface="Traditional Arabic" pitchFamily="18" charset="-78"/>
              <a:cs typeface="B Nazanin" panose="00000400000000000000" pitchFamily="2" charset="-78"/>
            </a:endParaRPr>
          </a:p>
          <a:p>
            <a:pPr algn="justLow" rtl="1"/>
            <a:endParaRPr lang="fa-IR" sz="2400" dirty="0" smtClean="0">
              <a:latin typeface="Traditional Arabic" pitchFamily="18" charset="-78"/>
              <a:cs typeface="B Nazanin" panose="00000400000000000000" pitchFamily="2" charset="-78"/>
            </a:endParaRPr>
          </a:p>
        </p:txBody>
      </p:sp>
      <p:cxnSp>
        <p:nvCxnSpPr>
          <p:cNvPr id="5" name="Straight Arrow Connector 4"/>
          <p:cNvCxnSpPr/>
          <p:nvPr/>
        </p:nvCxnSpPr>
        <p:spPr>
          <a:xfrm rot="10800000">
            <a:off x="2286000" y="2514600"/>
            <a:ext cx="533400"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a:off x="2286000" y="2819400"/>
            <a:ext cx="533400"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62000" y="2286000"/>
            <a:ext cx="152400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l" rtl="0"/>
            <a:r>
              <a:rPr lang="fa-IR" dirty="0">
                <a:solidFill>
                  <a:prstClr val="black"/>
                </a:solidFill>
                <a:latin typeface="Traditional Arabic" pitchFamily="18" charset="-78"/>
                <a:cs typeface="B Nazanin" panose="00000400000000000000" pitchFamily="2" charset="-78"/>
              </a:rPr>
              <a:t>عرضهء زیبائی محیطی </a:t>
            </a:r>
            <a:endParaRPr lang="en-US" dirty="0">
              <a:solidFill>
                <a:prstClr val="black"/>
              </a:solidFill>
            </a:endParaRPr>
          </a:p>
        </p:txBody>
      </p:sp>
      <p:sp>
        <p:nvSpPr>
          <p:cNvPr id="19" name="TextBox 18"/>
          <p:cNvSpPr txBox="1"/>
          <p:nvPr/>
        </p:nvSpPr>
        <p:spPr>
          <a:xfrm>
            <a:off x="152400" y="2667000"/>
            <a:ext cx="213360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l" rtl="0"/>
            <a:r>
              <a:rPr lang="fa-IR" dirty="0">
                <a:solidFill>
                  <a:prstClr val="black"/>
                </a:solidFill>
                <a:latin typeface="Traditional Arabic" pitchFamily="18" charset="-78"/>
                <a:cs typeface="B Nazanin" panose="00000400000000000000" pitchFamily="2" charset="-78"/>
              </a:rPr>
              <a:t>ممکن داشتن تغذیه و کار تولیدی </a:t>
            </a:r>
            <a:endParaRPr lang="en-US" dirty="0">
              <a:solidFill>
                <a:prstClr val="black"/>
              </a:solidFill>
            </a:endParaRPr>
          </a:p>
        </p:txBody>
      </p:sp>
      <p:sp>
        <p:nvSpPr>
          <p:cNvPr id="20" name="TextBox 19"/>
          <p:cNvSpPr txBox="1"/>
          <p:nvPr/>
        </p:nvSpPr>
        <p:spPr>
          <a:xfrm>
            <a:off x="152400" y="3048000"/>
            <a:ext cx="274320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l" rtl="0"/>
            <a:r>
              <a:rPr lang="fa-IR" dirty="0">
                <a:solidFill>
                  <a:prstClr val="black"/>
                </a:solidFill>
                <a:latin typeface="Traditional Arabic" pitchFamily="18" charset="-78"/>
                <a:cs typeface="B Nazanin" panose="00000400000000000000" pitchFamily="2" charset="-78"/>
              </a:rPr>
              <a:t>وجود مسايل و مشکلات برای شهروندان</a:t>
            </a:r>
            <a:endParaRPr lang="en-US" dirty="0">
              <a:solidFill>
                <a:prstClr val="black"/>
              </a:solidFill>
              <a:latin typeface="Traditional Arabic" pitchFamily="18" charset="-78"/>
              <a:cs typeface="B Nazanin" panose="00000400000000000000" pitchFamily="2" charset="-78"/>
            </a:endParaRPr>
          </a:p>
        </p:txBody>
      </p:sp>
      <p:cxnSp>
        <p:nvCxnSpPr>
          <p:cNvPr id="22" name="Straight Arrow Connector 21"/>
          <p:cNvCxnSpPr/>
          <p:nvPr/>
        </p:nvCxnSpPr>
        <p:spPr>
          <a:xfrm rot="5400000">
            <a:off x="2553494" y="2781300"/>
            <a:ext cx="532606" cy="79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a:off x="2400300" y="3543300"/>
            <a:ext cx="228600"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52400" y="3657600"/>
            <a:ext cx="419100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l" rtl="0"/>
            <a:r>
              <a:rPr lang="fa-IR" dirty="0">
                <a:solidFill>
                  <a:prstClr val="black"/>
                </a:solidFill>
                <a:latin typeface="Traditional Arabic" pitchFamily="18" charset="-78"/>
                <a:cs typeface="B Nazanin" panose="00000400000000000000" pitchFamily="2" charset="-78"/>
              </a:rPr>
              <a:t>باعث خالی شدن این شهر از سکنه علاقه مند  واصیل آن </a:t>
            </a:r>
            <a:endParaRPr lang="en-US" dirty="0">
              <a:solidFill>
                <a:prstClr val="black"/>
              </a:solidFill>
              <a:latin typeface="Traditional Arabic" pitchFamily="18" charset="-78"/>
              <a:cs typeface="B Nazanin" panose="00000400000000000000" pitchFamily="2" charset="-78"/>
            </a:endParaRPr>
          </a:p>
        </p:txBody>
      </p:sp>
    </p:spTree>
    <p:extLst>
      <p:ext uri="{BB962C8B-B14F-4D97-AF65-F5344CB8AC3E}">
        <p14:creationId xmlns:p14="http://schemas.microsoft.com/office/powerpoint/2010/main" val="24647758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914400" y="381000"/>
            <a:ext cx="7772400" cy="5638800"/>
          </a:xfrm>
        </p:spPr>
        <p:txBody>
          <a:bodyPr>
            <a:normAutofit/>
          </a:bodyPr>
          <a:lstStyle/>
          <a:p>
            <a:pPr algn="justLow" rtl="1"/>
            <a:r>
              <a:rPr lang="fa-IR" sz="2400" dirty="0" smtClean="0">
                <a:latin typeface="Traditional Arabic" pitchFamily="18" charset="-78"/>
                <a:cs typeface="B Nazanin" panose="00000400000000000000" pitchFamily="2" charset="-78"/>
              </a:rPr>
              <a:t>ونیز در سال های بین جنگ اول و دوم جهانی ، در شرایط سیاسی خاصی که کشور ایتالیا اداره می شد ، اولین قدم ها را برای تغییر اوضاع و احوال خود برداشت.</a:t>
            </a:r>
          </a:p>
          <a:p>
            <a:pPr marL="457200" indent="-457200" algn="justLow" rtl="1">
              <a:buFont typeface="+mj-lt"/>
              <a:buAutoNum type="arabicPeriod"/>
            </a:pPr>
            <a:r>
              <a:rPr lang="fa-IR" sz="2400" dirty="0" smtClean="0">
                <a:latin typeface="Traditional Arabic" pitchFamily="18" charset="-78"/>
                <a:cs typeface="B Nazanin" panose="00000400000000000000" pitchFamily="2" charset="-78"/>
              </a:rPr>
              <a:t>دسترسی به آب زیاد برای تأسیسات صنعتی </a:t>
            </a:r>
          </a:p>
          <a:p>
            <a:pPr marL="457200" indent="-457200" algn="justLow" rtl="1">
              <a:buFont typeface="+mj-lt"/>
              <a:buAutoNum type="arabicPeriod"/>
            </a:pPr>
            <a:r>
              <a:rPr lang="fa-IR" sz="2400" dirty="0" smtClean="0">
                <a:latin typeface="Traditional Arabic" pitchFamily="18" charset="-78"/>
                <a:cs typeface="B Nazanin" panose="00000400000000000000" pitchFamily="2" charset="-78"/>
              </a:rPr>
              <a:t>برخورداری از بندر ونیز و امکانات حمل ونقل ارزان از راه دریا وتماس در یک نقطه ی کلیدی و مساعد با شبکه های  ارتباطی خشکی (جاده های اصلی و خط راه آهن که تا نزدیکی ونیز در خشکی پیش آمده بودند) </a:t>
            </a:r>
          </a:p>
          <a:p>
            <a:pPr marL="457200" indent="-457200" algn="justLow" rtl="1">
              <a:buFont typeface="+mj-lt"/>
              <a:buAutoNum type="arabicPeriod"/>
            </a:pPr>
            <a:r>
              <a:rPr lang="fa-IR" sz="2400" dirty="0" smtClean="0">
                <a:latin typeface="Traditional Arabic" pitchFamily="18" charset="-78"/>
                <a:cs typeface="B Nazanin" panose="00000400000000000000" pitchFamily="2" charset="-78"/>
              </a:rPr>
              <a:t>بهره گیری ازنیروی انسانی غنی ای که چه در شهر ونیز و چه در شهر ها و روستاهای اطراف آن در بخش خشکی وجود داشت </a:t>
            </a:r>
          </a:p>
          <a:p>
            <a:pPr marL="457200" indent="-457200" algn="justLow" rtl="1">
              <a:buNone/>
            </a:pPr>
            <a:r>
              <a:rPr lang="fa-IR" sz="2400" dirty="0" smtClean="0">
                <a:latin typeface="Traditional Arabic" pitchFamily="18" charset="-78"/>
                <a:cs typeface="B Nazanin" panose="00000400000000000000" pitchFamily="2" charset="-78"/>
              </a:rPr>
              <a:t> بعنوان دلایل اولیه ای عنوان شدند که ، از نظر قانون ویژه ای که از تصویب مجلس کشور گذشت ، تاسیس مجمع های بزرگ صنعتی را در حاشیهء تالاب ونیز لازم و مفید تشخیص می دادند.</a:t>
            </a:r>
            <a:endParaRPr lang="en-US" sz="2400" dirty="0" smtClean="0">
              <a:latin typeface="Traditional Arabic" pitchFamily="18" charset="-78"/>
              <a:cs typeface="B Nazanin" panose="00000400000000000000" pitchFamily="2" charset="-78"/>
            </a:endParaRPr>
          </a:p>
          <a:p>
            <a:pPr algn="justLow" rtl="1"/>
            <a:endParaRPr lang="en-US" sz="2400" dirty="0">
              <a:latin typeface="Traditional Arabic" pitchFamily="18" charset="-78"/>
              <a:cs typeface="B Nazanin" panose="00000400000000000000" pitchFamily="2" charset="-78"/>
            </a:endParaRPr>
          </a:p>
        </p:txBody>
      </p:sp>
    </p:spTree>
    <p:extLst>
      <p:ext uri="{BB962C8B-B14F-4D97-AF65-F5344CB8AC3E}">
        <p14:creationId xmlns:p14="http://schemas.microsoft.com/office/powerpoint/2010/main" val="5166944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elnazpc\Desktop\296F344300000578-0-image-a-23_1433735318853.jpg"/>
          <p:cNvPicPr>
            <a:picLocks noChangeAspect="1" noChangeArrowheads="1"/>
          </p:cNvPicPr>
          <p:nvPr/>
        </p:nvPicPr>
        <p:blipFill>
          <a:blip r:embed="rId2"/>
          <a:srcRect/>
          <a:stretch>
            <a:fillRect/>
          </a:stretch>
        </p:blipFill>
        <p:spPr bwMode="auto">
          <a:xfrm>
            <a:off x="-9525" y="523875"/>
            <a:ext cx="9163050" cy="5810250"/>
          </a:xfrm>
          <a:prstGeom prst="rect">
            <a:avLst/>
          </a:prstGeom>
          <a:ln>
            <a:noFill/>
          </a:ln>
          <a:effectLst>
            <a:softEdge rad="112500"/>
          </a:effectLst>
        </p:spPr>
      </p:pic>
    </p:spTree>
    <p:extLst>
      <p:ext uri="{BB962C8B-B14F-4D97-AF65-F5344CB8AC3E}">
        <p14:creationId xmlns:p14="http://schemas.microsoft.com/office/powerpoint/2010/main" val="379864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30200"/>
            <a:ext cx="8458200" cy="5562600"/>
          </a:xfrm>
        </p:spPr>
        <p:txBody>
          <a:bodyPr>
            <a:normAutofit/>
          </a:bodyPr>
          <a:lstStyle/>
          <a:p>
            <a:pPr algn="justLow" rtl="1"/>
            <a:r>
              <a:rPr lang="fa-IR" sz="2400" dirty="0" smtClean="0">
                <a:latin typeface="Arabic Typesetting" pitchFamily="66" charset="-78"/>
                <a:cs typeface="B Nazanin" panose="00000400000000000000" pitchFamily="2" charset="-78"/>
              </a:rPr>
              <a:t>بر هم خوردن تعادل بین محیط اجتماعی و محیط کالبدی این شهر کهن</a:t>
            </a:r>
          </a:p>
          <a:p>
            <a:pPr algn="justLow" rtl="1">
              <a:buNone/>
            </a:pPr>
            <a:r>
              <a:rPr lang="fa-IR" sz="2400" dirty="0" smtClean="0">
                <a:latin typeface="Arabic Typesetting" pitchFamily="66" charset="-78"/>
                <a:cs typeface="B Nazanin" panose="00000400000000000000" pitchFamily="2" charset="-78"/>
              </a:rPr>
              <a:t> </a:t>
            </a:r>
          </a:p>
          <a:p>
            <a:pPr marL="514350" indent="-514350" algn="justLow" rtl="1">
              <a:buFont typeface="+mj-lt"/>
              <a:buAutoNum type="arabicPeriod"/>
            </a:pPr>
            <a:r>
              <a:rPr lang="fa-IR" sz="2400" dirty="0" smtClean="0">
                <a:latin typeface="Arabic Typesetting" pitchFamily="66" charset="-78"/>
                <a:cs typeface="B Nazanin" panose="00000400000000000000" pitchFamily="2" charset="-78"/>
              </a:rPr>
              <a:t>وجود آمدن محل کار در «خشکی» برای افرادی که در شهر قدیمی ونیز سکونت داشتند.</a:t>
            </a:r>
          </a:p>
          <a:p>
            <a:pPr marL="514350" indent="-514350" algn="justLow" rtl="1">
              <a:buFont typeface="+mj-lt"/>
              <a:buAutoNum type="arabicPeriod"/>
            </a:pPr>
            <a:endParaRPr lang="fa-IR" sz="2400" dirty="0" smtClean="0">
              <a:latin typeface="Arabic Typesetting" pitchFamily="66" charset="-78"/>
              <a:cs typeface="B Nazanin" panose="00000400000000000000" pitchFamily="2" charset="-78"/>
            </a:endParaRPr>
          </a:p>
          <a:p>
            <a:pPr marL="514350" lvl="0" indent="-514350" algn="justLow" rtl="1">
              <a:buNone/>
            </a:pPr>
            <a:r>
              <a:rPr lang="fa-IR" sz="2400" dirty="0" smtClean="0">
                <a:latin typeface="Arabic Typesetting" pitchFamily="66" charset="-78"/>
                <a:cs typeface="B Nazanin" panose="00000400000000000000" pitchFamily="2" charset="-78"/>
              </a:rPr>
              <a:t>انتقال و ترک محلات قدیمی از جانب خانواده های ساکن شهر ونیز </a:t>
            </a:r>
          </a:p>
          <a:p>
            <a:pPr marL="514350" lvl="0" indent="-514350" algn="justLow" rtl="1">
              <a:buNone/>
            </a:pPr>
            <a:r>
              <a:rPr lang="fa-IR" sz="2400" dirty="0" smtClean="0">
                <a:latin typeface="Arabic Typesetting" pitchFamily="66" charset="-78"/>
                <a:cs typeface="B Nazanin" panose="00000400000000000000" pitchFamily="2" charset="-78"/>
              </a:rPr>
              <a:t>(یا اهالی اصیل این شهر) از اعتبار اجتماعی و تولیدی و قدرت مالی شهر کهن کاست . </a:t>
            </a:r>
            <a:endParaRPr lang="en-US" sz="2400" dirty="0" smtClean="0">
              <a:latin typeface="Arabic Typesetting" pitchFamily="66" charset="-78"/>
              <a:cs typeface="B Nazanin" panose="00000400000000000000" pitchFamily="2" charset="-78"/>
            </a:endParaRPr>
          </a:p>
          <a:p>
            <a:pPr marL="514350" indent="-514350" algn="justLow" rtl="1">
              <a:buFont typeface="+mj-lt"/>
              <a:buAutoNum type="arabicPeriod" startAt="2"/>
            </a:pPr>
            <a:r>
              <a:rPr lang="fa-IR" sz="2400" dirty="0" smtClean="0">
                <a:latin typeface="Arabic Typesetting" pitchFamily="66" charset="-78"/>
                <a:cs typeface="B Nazanin" panose="00000400000000000000" pitchFamily="2" charset="-78"/>
              </a:rPr>
              <a:t>توجه به خشکی از جانب سرمایه گذاران بزرگ و دولت         ایجاد رقابت مخفی بین ونیز و مستره</a:t>
            </a:r>
          </a:p>
          <a:p>
            <a:pPr marL="514350" indent="-514350" algn="justLow" rtl="1">
              <a:buFont typeface="+mj-lt"/>
              <a:buAutoNum type="arabicPeriod" startAt="2"/>
            </a:pPr>
            <a:endParaRPr lang="fa-IR" sz="1000" dirty="0" smtClean="0">
              <a:latin typeface="Arabic Typesetting" pitchFamily="66" charset="-78"/>
              <a:cs typeface="B Nazanin" panose="00000400000000000000" pitchFamily="2" charset="-78"/>
            </a:endParaRPr>
          </a:p>
          <a:p>
            <a:pPr marL="514350" indent="-514350" algn="justLow" rtl="1">
              <a:buFont typeface="+mj-lt"/>
              <a:buAutoNum type="arabicPeriod" startAt="2"/>
            </a:pPr>
            <a:r>
              <a:rPr lang="fa-IR" sz="2400" dirty="0" smtClean="0">
                <a:latin typeface="Arabic Typesetting" pitchFamily="66" charset="-78"/>
                <a:cs typeface="B Nazanin" panose="00000400000000000000" pitchFamily="2" charset="-78"/>
              </a:rPr>
              <a:t> در همین زمان «طرح باز سازی شهر ونیز» که مورد تصویب قرار گرفته بود به همراه طرح جامع ونیز که هیچگاه شکل مشخص و راه قاطعی را عرضه نمیکرد وارد عمل شدند .</a:t>
            </a:r>
          </a:p>
          <a:p>
            <a:pPr marL="514350" indent="-514350" algn="justLow" rtl="1">
              <a:buFont typeface="+mj-lt"/>
              <a:buAutoNum type="arabicPeriod" startAt="2"/>
            </a:pPr>
            <a:endParaRPr lang="fa-IR" sz="2400" dirty="0" smtClean="0">
              <a:latin typeface="Arabic Typesetting" pitchFamily="66" charset="-78"/>
              <a:cs typeface="B Nazanin" panose="00000400000000000000" pitchFamily="2" charset="-78"/>
            </a:endParaRPr>
          </a:p>
          <a:p>
            <a:pPr marL="514350" indent="-514350" algn="justLow" rtl="1">
              <a:buFont typeface="+mj-lt"/>
              <a:buAutoNum type="arabicPeriod" startAt="2"/>
            </a:pPr>
            <a:endParaRPr lang="fa-IR" sz="2400" dirty="0" smtClean="0">
              <a:latin typeface="Arabic Typesetting" pitchFamily="66" charset="-78"/>
              <a:cs typeface="B Nazanin" panose="00000400000000000000" pitchFamily="2" charset="-78"/>
            </a:endParaRPr>
          </a:p>
          <a:p>
            <a:pPr marL="514350" indent="-514350" algn="justLow" rtl="1">
              <a:buFont typeface="+mj-lt"/>
              <a:buAutoNum type="arabicPeriod" startAt="2"/>
            </a:pPr>
            <a:endParaRPr lang="fa-IR" sz="2400" dirty="0" smtClean="0">
              <a:latin typeface="Arabic Typesetting" pitchFamily="66" charset="-78"/>
              <a:cs typeface="B Nazanin" panose="00000400000000000000" pitchFamily="2" charset="-78"/>
            </a:endParaRPr>
          </a:p>
          <a:p>
            <a:pPr algn="justLow" rtl="1">
              <a:buNone/>
            </a:pPr>
            <a:endParaRPr lang="en-US" sz="2400" dirty="0">
              <a:latin typeface="Arabic Typesetting" pitchFamily="66" charset="-78"/>
              <a:cs typeface="B Nazanin" panose="00000400000000000000" pitchFamily="2" charset="-78"/>
            </a:endParaRPr>
          </a:p>
        </p:txBody>
      </p:sp>
      <p:cxnSp>
        <p:nvCxnSpPr>
          <p:cNvPr id="13" name="Elbow Connector 12"/>
          <p:cNvCxnSpPr/>
          <p:nvPr/>
        </p:nvCxnSpPr>
        <p:spPr>
          <a:xfrm rot="5400000">
            <a:off x="609600" y="1600200"/>
            <a:ext cx="685800" cy="6858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Elbow Connector 24"/>
          <p:cNvCxnSpPr/>
          <p:nvPr/>
        </p:nvCxnSpPr>
        <p:spPr>
          <a:xfrm>
            <a:off x="1295400" y="1676400"/>
            <a:ext cx="1257300" cy="5334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Elbow Connector 28"/>
          <p:cNvCxnSpPr/>
          <p:nvPr/>
        </p:nvCxnSpPr>
        <p:spPr>
          <a:xfrm rot="16200000" flipH="1">
            <a:off x="1066800" y="1981200"/>
            <a:ext cx="838200" cy="3810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752600" y="2133600"/>
            <a:ext cx="1600200" cy="646331"/>
          </a:xfrm>
          <a:prstGeom prst="rect">
            <a:avLst/>
          </a:prstGeom>
          <a:noFill/>
        </p:spPr>
        <p:txBody>
          <a:bodyPr wrap="square" rtlCol="0">
            <a:spAutoFit/>
          </a:bodyPr>
          <a:lstStyle/>
          <a:p>
            <a:pPr rtl="0"/>
            <a:r>
              <a:rPr lang="fa-IR" dirty="0">
                <a:solidFill>
                  <a:prstClr val="black"/>
                </a:solidFill>
                <a:latin typeface="Traditional Arabic" pitchFamily="18" charset="-78"/>
                <a:cs typeface="B Nazanin" panose="00000400000000000000" pitchFamily="2" charset="-78"/>
              </a:rPr>
              <a:t>کمبود وسائل ارتباطی </a:t>
            </a:r>
            <a:endParaRPr lang="en-US" dirty="0">
              <a:solidFill>
                <a:prstClr val="black"/>
              </a:solidFill>
              <a:latin typeface="Traditional Arabic" pitchFamily="18" charset="-78"/>
              <a:cs typeface="B Nazanin" panose="00000400000000000000" pitchFamily="2" charset="-78"/>
            </a:endParaRPr>
          </a:p>
        </p:txBody>
      </p:sp>
      <p:sp>
        <p:nvSpPr>
          <p:cNvPr id="31" name="TextBox 30"/>
          <p:cNvSpPr txBox="1"/>
          <p:nvPr/>
        </p:nvSpPr>
        <p:spPr>
          <a:xfrm>
            <a:off x="457200" y="2514600"/>
            <a:ext cx="1905000" cy="646331"/>
          </a:xfrm>
          <a:prstGeom prst="rect">
            <a:avLst/>
          </a:prstGeom>
          <a:noFill/>
        </p:spPr>
        <p:txBody>
          <a:bodyPr wrap="square" rtlCol="0">
            <a:spAutoFit/>
          </a:bodyPr>
          <a:lstStyle/>
          <a:p>
            <a:r>
              <a:rPr lang="fa-IR" dirty="0">
                <a:solidFill>
                  <a:prstClr val="black"/>
                </a:solidFill>
                <a:latin typeface="Traditional Arabic" pitchFamily="18" charset="-78"/>
                <a:cs typeface="B Nazanin" panose="00000400000000000000" pitchFamily="2" charset="-78"/>
              </a:rPr>
              <a:t>سیمای خوابگاهی محلات</a:t>
            </a:r>
            <a:endParaRPr lang="en-US" dirty="0">
              <a:solidFill>
                <a:prstClr val="black"/>
              </a:solidFill>
              <a:latin typeface="Traditional Arabic" pitchFamily="18" charset="-78"/>
              <a:cs typeface="B Nazanin" panose="00000400000000000000" pitchFamily="2" charset="-78"/>
            </a:endParaRPr>
          </a:p>
        </p:txBody>
      </p:sp>
      <p:sp>
        <p:nvSpPr>
          <p:cNvPr id="32" name="TextBox 31"/>
          <p:cNvSpPr txBox="1"/>
          <p:nvPr/>
        </p:nvSpPr>
        <p:spPr>
          <a:xfrm>
            <a:off x="0" y="2133600"/>
            <a:ext cx="1752600" cy="646331"/>
          </a:xfrm>
          <a:prstGeom prst="rect">
            <a:avLst/>
          </a:prstGeom>
          <a:noFill/>
        </p:spPr>
        <p:txBody>
          <a:bodyPr wrap="square" rtlCol="0">
            <a:spAutoFit/>
          </a:bodyPr>
          <a:lstStyle/>
          <a:p>
            <a:r>
              <a:rPr lang="fa-IR" dirty="0">
                <a:solidFill>
                  <a:prstClr val="black"/>
                </a:solidFill>
                <a:latin typeface="Traditional Arabic" pitchFamily="18" charset="-78"/>
                <a:cs typeface="B Nazanin" panose="00000400000000000000" pitchFamily="2" charset="-78"/>
              </a:rPr>
              <a:t>مهاجرت به شهرک مستره</a:t>
            </a:r>
            <a:endParaRPr lang="en-US" dirty="0">
              <a:solidFill>
                <a:prstClr val="black"/>
              </a:solidFill>
              <a:latin typeface="Traditional Arabic" pitchFamily="18" charset="-78"/>
              <a:cs typeface="B Nazanin" panose="00000400000000000000" pitchFamily="2" charset="-78"/>
            </a:endParaRPr>
          </a:p>
        </p:txBody>
      </p:sp>
      <p:cxnSp>
        <p:nvCxnSpPr>
          <p:cNvPr id="10" name="Straight Arrow Connector 9"/>
          <p:cNvCxnSpPr/>
          <p:nvPr/>
        </p:nvCxnSpPr>
        <p:spPr>
          <a:xfrm rot="10800000">
            <a:off x="4114800" y="33528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5122" name="Picture 2" descr="C:\Users\elnazpc\Desktop\296F39E000000578-0-image-a-27_1433735326648.jpg"/>
          <p:cNvPicPr>
            <a:picLocks noChangeAspect="1" noChangeArrowheads="1"/>
          </p:cNvPicPr>
          <p:nvPr/>
        </p:nvPicPr>
        <p:blipFill>
          <a:blip r:embed="rId2"/>
          <a:srcRect/>
          <a:stretch>
            <a:fillRect/>
          </a:stretch>
        </p:blipFill>
        <p:spPr bwMode="auto">
          <a:xfrm>
            <a:off x="304800" y="4343400"/>
            <a:ext cx="3667125" cy="2298624"/>
          </a:xfrm>
          <a:prstGeom prst="rect">
            <a:avLst/>
          </a:prstGeom>
          <a:ln>
            <a:noFill/>
          </a:ln>
          <a:effectLst>
            <a:softEdge rad="112500"/>
          </a:effectLst>
        </p:spPr>
      </p:pic>
    </p:spTree>
    <p:extLst>
      <p:ext uri="{BB962C8B-B14F-4D97-AF65-F5344CB8AC3E}">
        <p14:creationId xmlns:p14="http://schemas.microsoft.com/office/powerpoint/2010/main" val="313749193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Equity">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1761</Words>
  <Application>Microsoft Office PowerPoint</Application>
  <PresentationFormat>On-screen Show (4:3)</PresentationFormat>
  <Paragraphs>114</Paragraphs>
  <Slides>22</Slides>
  <Notes>2</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22</vt:i4>
      </vt:variant>
    </vt:vector>
  </HeadingPairs>
  <TitlesOfParts>
    <vt:vector size="38" baseType="lpstr">
      <vt:lpstr>Arabic Typesetting</vt:lpstr>
      <vt:lpstr>Arial</vt:lpstr>
      <vt:lpstr>B Nazanin</vt:lpstr>
      <vt:lpstr>Calibri</vt:lpstr>
      <vt:lpstr>Calibri Light</vt:lpstr>
      <vt:lpstr>Cooper Black</vt:lpstr>
      <vt:lpstr>Estrangelo Edessa</vt:lpstr>
      <vt:lpstr>Franklin Gothic Book</vt:lpstr>
      <vt:lpstr>Perpetua</vt:lpstr>
      <vt:lpstr>Times New Roman</vt:lpstr>
      <vt:lpstr>Traditional Arabic</vt:lpstr>
      <vt:lpstr>Urdu Typesetting</vt:lpstr>
      <vt:lpstr>Wingdings</vt:lpstr>
      <vt:lpstr>Wingdings 2</vt:lpstr>
      <vt:lpstr>Office Theme</vt:lpstr>
      <vt:lpstr>Equity</vt:lpstr>
      <vt:lpstr>سیر مرمت شهری در ونیز  </vt:lpstr>
      <vt:lpstr>تاریخچه شهر ونیز</vt:lpstr>
      <vt:lpstr>PowerPoint Presentation</vt:lpstr>
      <vt:lpstr>PowerPoint Presentation</vt:lpstr>
      <vt:lpstr>PowerPoint Presentation</vt:lpstr>
      <vt:lpstr>سیری در تجارب مرمت شهری ونیز</vt:lpstr>
      <vt:lpstr>PowerPoint Presentation</vt:lpstr>
      <vt:lpstr>PowerPoint Presentation</vt:lpstr>
      <vt:lpstr>PowerPoint Presentation</vt:lpstr>
      <vt:lpstr>PowerPoint Presentation</vt:lpstr>
      <vt:lpstr>PowerPoint Presentation</vt:lpstr>
      <vt:lpstr>وضع موجود ونیز در سال 1973</vt:lpstr>
      <vt:lpstr>PowerPoint Presentation</vt:lpstr>
      <vt:lpstr>PowerPoint Presentation</vt:lpstr>
      <vt:lpstr>کنگره ها و قطعنامه ها </vt:lpstr>
      <vt:lpstr>PowerPoint Presentation</vt:lpstr>
      <vt:lpstr>بند های منشور ونیز</vt:lpstr>
      <vt:lpstr>بند های منشور ونیز به تفضیل</vt:lpstr>
      <vt:lpstr>PowerPoint Presentation</vt:lpstr>
      <vt:lpstr>PowerPoint Presentation</vt:lpstr>
      <vt:lpstr>PowerPoint Presentation</vt:lpstr>
      <vt:lpstr>نتایج کنگره ونیز</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سیر مرمت شهری در ونیز  </dc:title>
  <dc:creator>Mohammad</dc:creator>
  <cp:lastModifiedBy>Mohammad</cp:lastModifiedBy>
  <cp:revision>1</cp:revision>
  <dcterms:created xsi:type="dcterms:W3CDTF">2020-11-10T17:32:05Z</dcterms:created>
  <dcterms:modified xsi:type="dcterms:W3CDTF">2020-11-10T17:34:36Z</dcterms:modified>
</cp:coreProperties>
</file>