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28373A-99E2-426C-B24F-AB83158AB09E}" type="doc">
      <dgm:prSet loTypeId="urn:microsoft.com/office/officeart/2008/layout/VerticalCurvedLis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5AB46BC-A34C-41EA-874E-F14ED5365B5F}">
      <dgm:prSet phldrT="[Text]" custT="1"/>
      <dgm:spPr/>
      <dgm:t>
        <a:bodyPr/>
        <a:lstStyle/>
        <a:p>
          <a:pPr algn="justLow" rtl="1"/>
          <a:r>
            <a:rPr lang="fa-IR" sz="2000" b="1" dirty="0" smtClean="0">
              <a:cs typeface="B Nazanin" panose="00000400000000000000" pitchFamily="2" charset="-78"/>
            </a:rPr>
            <a:t>خریداری ساختمان های مورد نیاز برای تخریب و اجرای برنامه شهرسازی</a:t>
          </a:r>
          <a:endParaRPr lang="en-US" sz="2000" b="1" dirty="0">
            <a:cs typeface="B Nazanin" panose="00000400000000000000" pitchFamily="2" charset="-78"/>
          </a:endParaRPr>
        </a:p>
      </dgm:t>
    </dgm:pt>
    <dgm:pt modelId="{3AADBBAA-91B9-462A-BF4E-5BB758AF3D13}" type="sibTrans" cxnId="{C62E0D96-2754-4068-8C85-C542C2B4E519}">
      <dgm:prSet/>
      <dgm:spPr/>
      <dgm:t>
        <a:bodyPr/>
        <a:lstStyle/>
        <a:p>
          <a:endParaRPr lang="en-US"/>
        </a:p>
      </dgm:t>
    </dgm:pt>
    <dgm:pt modelId="{8827F065-5AFD-49FE-A1B4-54D962ABC183}" type="parTrans" cxnId="{C62E0D96-2754-4068-8C85-C542C2B4E519}">
      <dgm:prSet/>
      <dgm:spPr/>
      <dgm:t>
        <a:bodyPr/>
        <a:lstStyle/>
        <a:p>
          <a:endParaRPr lang="en-US"/>
        </a:p>
      </dgm:t>
    </dgm:pt>
    <dgm:pt modelId="{6453E094-E1EB-4B7F-B410-BDC3C05A5BF5}">
      <dgm:prSet phldrT="[Text]" custT="1"/>
      <dgm:spPr/>
      <dgm:t>
        <a:bodyPr/>
        <a:lstStyle/>
        <a:p>
          <a:pPr algn="justLow" rtl="1"/>
          <a:r>
            <a:rPr lang="fa-IR" sz="2000" b="1" dirty="0" smtClean="0">
              <a:cs typeface="B Nazanin" panose="00000400000000000000" pitchFamily="2" charset="-78"/>
            </a:rPr>
            <a:t>همه ی شهرها باید علاوه بر نقشه های جامع دارای نقشه های اجرایی دقیق نیز باشد.</a:t>
          </a:r>
          <a:endParaRPr lang="en-US" sz="2000" b="1" dirty="0">
            <a:cs typeface="B Nazanin" panose="00000400000000000000" pitchFamily="2" charset="-78"/>
          </a:endParaRPr>
        </a:p>
      </dgm:t>
    </dgm:pt>
    <dgm:pt modelId="{5EFA26B2-1541-4253-978A-68FD61DB4DFB}" type="sibTrans" cxnId="{B8D7C1AA-2733-429E-90EB-53C859A2F610}">
      <dgm:prSet/>
      <dgm:spPr/>
      <dgm:t>
        <a:bodyPr/>
        <a:lstStyle/>
        <a:p>
          <a:endParaRPr lang="en-US"/>
        </a:p>
      </dgm:t>
    </dgm:pt>
    <dgm:pt modelId="{0D150DAF-7AF2-4531-8002-A7C4494C58BC}" type="parTrans" cxnId="{B8D7C1AA-2733-429E-90EB-53C859A2F610}">
      <dgm:prSet/>
      <dgm:spPr/>
      <dgm:t>
        <a:bodyPr/>
        <a:lstStyle/>
        <a:p>
          <a:endParaRPr lang="en-US"/>
        </a:p>
      </dgm:t>
    </dgm:pt>
    <dgm:pt modelId="{318023C4-48CD-455E-83A0-275C17E4BAFC}">
      <dgm:prSet custT="1"/>
      <dgm:spPr/>
      <dgm:t>
        <a:bodyPr/>
        <a:lstStyle/>
        <a:p>
          <a:pPr algn="justLow" rtl="1"/>
          <a:r>
            <a:rPr lang="fa-IR" sz="2000" b="1" dirty="0" smtClean="0">
              <a:cs typeface="B Nazanin" panose="00000400000000000000" pitchFamily="2" charset="-78"/>
            </a:rPr>
            <a:t>الزامی بودن برنامه توسعه آینده برای شهرهای بیش از ده هزار نفر</a:t>
          </a:r>
        </a:p>
      </dgm:t>
    </dgm:pt>
    <dgm:pt modelId="{493A5154-0500-4B10-8DD2-9B5E3F735EAD}" type="sibTrans" cxnId="{51C9C75D-0072-412C-9CCE-68C7E8A9241F}">
      <dgm:prSet/>
      <dgm:spPr/>
      <dgm:t>
        <a:bodyPr/>
        <a:lstStyle/>
        <a:p>
          <a:endParaRPr lang="en-US"/>
        </a:p>
      </dgm:t>
    </dgm:pt>
    <dgm:pt modelId="{223E328E-CD44-4637-BC63-28903EFFDFF8}" type="parTrans" cxnId="{51C9C75D-0072-412C-9CCE-68C7E8A9241F}">
      <dgm:prSet/>
      <dgm:spPr/>
      <dgm:t>
        <a:bodyPr/>
        <a:lstStyle/>
        <a:p>
          <a:endParaRPr lang="en-US"/>
        </a:p>
      </dgm:t>
    </dgm:pt>
    <dgm:pt modelId="{CB16249A-BD1D-4594-8B81-B19A2C6D0F21}">
      <dgm:prSet custT="1"/>
      <dgm:spPr/>
      <dgm:t>
        <a:bodyPr/>
        <a:lstStyle/>
        <a:p>
          <a:pPr algn="justLow" rtl="1"/>
          <a:r>
            <a:rPr lang="fa-IR" sz="2000" b="1" dirty="0" smtClean="0">
              <a:cs typeface="B Nazanin" panose="00000400000000000000" pitchFamily="2" charset="-78"/>
            </a:rPr>
            <a:t>مقیاس های گوناگونی برای برنامه ریزی و طراحی پیش بینی می کرد.(تفصیلی جامع و پروژه های معماری)</a:t>
          </a:r>
          <a:endParaRPr lang="en-US" sz="2000" b="1" dirty="0">
            <a:cs typeface="B Nazanin" panose="00000400000000000000" pitchFamily="2" charset="-78"/>
          </a:endParaRPr>
        </a:p>
      </dgm:t>
    </dgm:pt>
    <dgm:pt modelId="{45126115-19CF-42AF-BC11-608AC2F18D8F}" type="sibTrans" cxnId="{3E97CE97-C536-4C2A-AF9E-A75AF8F4F439}">
      <dgm:prSet/>
      <dgm:spPr/>
      <dgm:t>
        <a:bodyPr/>
        <a:lstStyle/>
        <a:p>
          <a:endParaRPr lang="en-US"/>
        </a:p>
      </dgm:t>
    </dgm:pt>
    <dgm:pt modelId="{6D26123A-5B1A-406C-81C5-2151FA1F56A7}" type="parTrans" cxnId="{3E97CE97-C536-4C2A-AF9E-A75AF8F4F439}">
      <dgm:prSet/>
      <dgm:spPr/>
      <dgm:t>
        <a:bodyPr/>
        <a:lstStyle/>
        <a:p>
          <a:endParaRPr lang="en-US"/>
        </a:p>
      </dgm:t>
    </dgm:pt>
    <dgm:pt modelId="{142EC8F9-4017-4926-83EF-73AF952DAA13}">
      <dgm:prSet phldrT="[Text]" custT="1"/>
      <dgm:spPr/>
      <dgm:t>
        <a:bodyPr/>
        <a:lstStyle/>
        <a:p>
          <a:pPr algn="justLow" rtl="1"/>
          <a:r>
            <a:rPr lang="fa-IR" sz="2000" b="1" dirty="0" smtClean="0">
              <a:cs typeface="B Nazanin" panose="00000400000000000000" pitchFamily="2" charset="-78"/>
            </a:rPr>
            <a:t>از جامع ترین و پیشرو ترین قوانین شهرسازی و خانه سازی در جهان بود.</a:t>
          </a:r>
          <a:endParaRPr lang="en-US" sz="2000" b="1" dirty="0">
            <a:cs typeface="B Nazanin" panose="00000400000000000000" pitchFamily="2" charset="-78"/>
          </a:endParaRPr>
        </a:p>
      </dgm:t>
    </dgm:pt>
    <dgm:pt modelId="{109B3482-D1FC-4EF7-8390-E92F1C3F1028}" type="sibTrans" cxnId="{E84740F6-D75E-4926-80BD-E1450BA690C9}">
      <dgm:prSet/>
      <dgm:spPr/>
      <dgm:t>
        <a:bodyPr/>
        <a:lstStyle/>
        <a:p>
          <a:endParaRPr lang="en-US"/>
        </a:p>
      </dgm:t>
    </dgm:pt>
    <dgm:pt modelId="{B14139E5-D1A4-4916-9BD1-5B41B505D5A8}" type="parTrans" cxnId="{E84740F6-D75E-4926-80BD-E1450BA690C9}">
      <dgm:prSet/>
      <dgm:spPr/>
      <dgm:t>
        <a:bodyPr/>
        <a:lstStyle/>
        <a:p>
          <a:endParaRPr lang="en-US"/>
        </a:p>
      </dgm:t>
    </dgm:pt>
    <dgm:pt modelId="{6F37D016-378A-4D5E-A79D-528EB6ABAB60}" type="pres">
      <dgm:prSet presAssocID="{BD28373A-99E2-426C-B24F-AB83158AB09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F8E8442B-FC88-4945-B820-108F07E67DD9}" type="pres">
      <dgm:prSet presAssocID="{BD28373A-99E2-426C-B24F-AB83158AB09E}" presName="Name1" presStyleCnt="0"/>
      <dgm:spPr/>
    </dgm:pt>
    <dgm:pt modelId="{3C8BD9E7-D824-4D44-80A2-20B9873EBEAB}" type="pres">
      <dgm:prSet presAssocID="{BD28373A-99E2-426C-B24F-AB83158AB09E}" presName="cycle" presStyleCnt="0"/>
      <dgm:spPr/>
    </dgm:pt>
    <dgm:pt modelId="{6881E747-D396-4837-8612-68107B1BCC75}" type="pres">
      <dgm:prSet presAssocID="{BD28373A-99E2-426C-B24F-AB83158AB09E}" presName="srcNode" presStyleLbl="node1" presStyleIdx="0" presStyleCnt="5"/>
      <dgm:spPr/>
    </dgm:pt>
    <dgm:pt modelId="{22F69312-7945-4D82-B460-6BC055BBF2A4}" type="pres">
      <dgm:prSet presAssocID="{BD28373A-99E2-426C-B24F-AB83158AB09E}" presName="conn" presStyleLbl="parChTrans1D2" presStyleIdx="0" presStyleCnt="1"/>
      <dgm:spPr/>
      <dgm:t>
        <a:bodyPr/>
        <a:lstStyle/>
        <a:p>
          <a:endParaRPr lang="en-US"/>
        </a:p>
      </dgm:t>
    </dgm:pt>
    <dgm:pt modelId="{BEE3BA6E-BFAB-40C7-A679-4CC04DB880B9}" type="pres">
      <dgm:prSet presAssocID="{BD28373A-99E2-426C-B24F-AB83158AB09E}" presName="extraNode" presStyleLbl="node1" presStyleIdx="0" presStyleCnt="5"/>
      <dgm:spPr/>
    </dgm:pt>
    <dgm:pt modelId="{5B215DB3-F7C3-44DF-9364-3DAAD72CC509}" type="pres">
      <dgm:prSet presAssocID="{BD28373A-99E2-426C-B24F-AB83158AB09E}" presName="dstNode" presStyleLbl="node1" presStyleIdx="0" presStyleCnt="5"/>
      <dgm:spPr/>
    </dgm:pt>
    <dgm:pt modelId="{9870C1BE-52FB-42A7-8C0A-165FF1E92F68}" type="pres">
      <dgm:prSet presAssocID="{142EC8F9-4017-4926-83EF-73AF952DAA13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A35BF1-3D7F-442B-84A4-E7C653E23914}" type="pres">
      <dgm:prSet presAssocID="{142EC8F9-4017-4926-83EF-73AF952DAA13}" presName="accent_1" presStyleCnt="0"/>
      <dgm:spPr/>
    </dgm:pt>
    <dgm:pt modelId="{F348EF14-6DF6-481E-BE66-D956DB13507D}" type="pres">
      <dgm:prSet presAssocID="{142EC8F9-4017-4926-83EF-73AF952DAA13}" presName="accentRepeatNode" presStyleLbl="solidFgAcc1" presStyleIdx="0" presStyleCnt="5" custLinFactNeighborX="-8666" custLinFactNeighborY="-4138"/>
      <dgm:spPr/>
    </dgm:pt>
    <dgm:pt modelId="{077629F7-2AB7-454C-B2ED-59C72538937A}" type="pres">
      <dgm:prSet presAssocID="{CB16249A-BD1D-4594-8B81-B19A2C6D0F21}" presName="text_2" presStyleLbl="node1" presStyleIdx="1" presStyleCnt="5" custLinFactNeighborY="84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3BD68C-A78F-464A-B774-669220492187}" type="pres">
      <dgm:prSet presAssocID="{CB16249A-BD1D-4594-8B81-B19A2C6D0F21}" presName="accent_2" presStyleCnt="0"/>
      <dgm:spPr/>
    </dgm:pt>
    <dgm:pt modelId="{DEA13105-4216-4A07-9891-A9CD00D954B2}" type="pres">
      <dgm:prSet presAssocID="{CB16249A-BD1D-4594-8B81-B19A2C6D0F21}" presName="accentRepeatNode" presStyleLbl="solidFgAcc1" presStyleIdx="1" presStyleCnt="5"/>
      <dgm:spPr/>
    </dgm:pt>
    <dgm:pt modelId="{46C98DF6-33D4-4DAB-B4E8-29A62F8BA6A1}" type="pres">
      <dgm:prSet presAssocID="{318023C4-48CD-455E-83A0-275C17E4BAF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A7FC04-8833-4962-A057-D04A9E5580B9}" type="pres">
      <dgm:prSet presAssocID="{318023C4-48CD-455E-83A0-275C17E4BAFC}" presName="accent_3" presStyleCnt="0"/>
      <dgm:spPr/>
    </dgm:pt>
    <dgm:pt modelId="{4A92281C-FE23-4B38-839E-EDA7227A622D}" type="pres">
      <dgm:prSet presAssocID="{318023C4-48CD-455E-83A0-275C17E4BAFC}" presName="accentRepeatNode" presStyleLbl="solidFgAcc1" presStyleIdx="2" presStyleCnt="5"/>
      <dgm:spPr/>
    </dgm:pt>
    <dgm:pt modelId="{27CDEAF0-9E85-430B-A87F-991E59B86A71}" type="pres">
      <dgm:prSet presAssocID="{6453E094-E1EB-4B7F-B410-BDC3C05A5BF5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407CF2-55B0-4A5D-9F07-1727D17B14C1}" type="pres">
      <dgm:prSet presAssocID="{6453E094-E1EB-4B7F-B410-BDC3C05A5BF5}" presName="accent_4" presStyleCnt="0"/>
      <dgm:spPr/>
    </dgm:pt>
    <dgm:pt modelId="{3A23DF63-632C-4E35-A65B-586186D74678}" type="pres">
      <dgm:prSet presAssocID="{6453E094-E1EB-4B7F-B410-BDC3C05A5BF5}" presName="accentRepeatNode" presStyleLbl="solidFgAcc1" presStyleIdx="3" presStyleCnt="5"/>
      <dgm:spPr/>
    </dgm:pt>
    <dgm:pt modelId="{02DCBEBD-F574-49F8-8815-61EDD2357566}" type="pres">
      <dgm:prSet presAssocID="{65AB46BC-A34C-41EA-874E-F14ED5365B5F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8D84E4-16B2-4A12-9008-F7EFF79E3892}" type="pres">
      <dgm:prSet presAssocID="{65AB46BC-A34C-41EA-874E-F14ED5365B5F}" presName="accent_5" presStyleCnt="0"/>
      <dgm:spPr/>
    </dgm:pt>
    <dgm:pt modelId="{02C37A4E-FA0A-4794-A6A2-416C7AF61C53}" type="pres">
      <dgm:prSet presAssocID="{65AB46BC-A34C-41EA-874E-F14ED5365B5F}" presName="accentRepeatNode" presStyleLbl="solidFgAcc1" presStyleIdx="4" presStyleCnt="5"/>
      <dgm:spPr/>
    </dgm:pt>
  </dgm:ptLst>
  <dgm:cxnLst>
    <dgm:cxn modelId="{F5F18E77-861B-40EF-8F47-F1661B81AB78}" type="presOf" srcId="{BD28373A-99E2-426C-B24F-AB83158AB09E}" destId="{6F37D016-378A-4D5E-A79D-528EB6ABAB60}" srcOrd="0" destOrd="0" presId="urn:microsoft.com/office/officeart/2008/layout/VerticalCurvedList"/>
    <dgm:cxn modelId="{CE3F5B79-D940-4DC7-9392-D215A68F33F9}" type="presOf" srcId="{65AB46BC-A34C-41EA-874E-F14ED5365B5F}" destId="{02DCBEBD-F574-49F8-8815-61EDD2357566}" srcOrd="0" destOrd="0" presId="urn:microsoft.com/office/officeart/2008/layout/VerticalCurvedList"/>
    <dgm:cxn modelId="{E84740F6-D75E-4926-80BD-E1450BA690C9}" srcId="{BD28373A-99E2-426C-B24F-AB83158AB09E}" destId="{142EC8F9-4017-4926-83EF-73AF952DAA13}" srcOrd="0" destOrd="0" parTransId="{B14139E5-D1A4-4916-9BD1-5B41B505D5A8}" sibTransId="{109B3482-D1FC-4EF7-8390-E92F1C3F1028}"/>
    <dgm:cxn modelId="{4C768720-8D40-4E17-B579-E731360BDA8D}" type="presOf" srcId="{318023C4-48CD-455E-83A0-275C17E4BAFC}" destId="{46C98DF6-33D4-4DAB-B4E8-29A62F8BA6A1}" srcOrd="0" destOrd="0" presId="urn:microsoft.com/office/officeart/2008/layout/VerticalCurvedList"/>
    <dgm:cxn modelId="{C62E0D96-2754-4068-8C85-C542C2B4E519}" srcId="{BD28373A-99E2-426C-B24F-AB83158AB09E}" destId="{65AB46BC-A34C-41EA-874E-F14ED5365B5F}" srcOrd="4" destOrd="0" parTransId="{8827F065-5AFD-49FE-A1B4-54D962ABC183}" sibTransId="{3AADBBAA-91B9-462A-BF4E-5BB758AF3D13}"/>
    <dgm:cxn modelId="{3E97CE97-C536-4C2A-AF9E-A75AF8F4F439}" srcId="{BD28373A-99E2-426C-B24F-AB83158AB09E}" destId="{CB16249A-BD1D-4594-8B81-B19A2C6D0F21}" srcOrd="1" destOrd="0" parTransId="{6D26123A-5B1A-406C-81C5-2151FA1F56A7}" sibTransId="{45126115-19CF-42AF-BC11-608AC2F18D8F}"/>
    <dgm:cxn modelId="{51C9C75D-0072-412C-9CCE-68C7E8A9241F}" srcId="{BD28373A-99E2-426C-B24F-AB83158AB09E}" destId="{318023C4-48CD-455E-83A0-275C17E4BAFC}" srcOrd="2" destOrd="0" parTransId="{223E328E-CD44-4637-BC63-28903EFFDFF8}" sibTransId="{493A5154-0500-4B10-8DD2-9B5E3F735EAD}"/>
    <dgm:cxn modelId="{4CC5F883-4730-4784-9B7E-1DAA30B9E7A3}" type="presOf" srcId="{109B3482-D1FC-4EF7-8390-E92F1C3F1028}" destId="{22F69312-7945-4D82-B460-6BC055BBF2A4}" srcOrd="0" destOrd="0" presId="urn:microsoft.com/office/officeart/2008/layout/VerticalCurvedList"/>
    <dgm:cxn modelId="{2196090D-925E-41A2-91C4-0673BE1FD06F}" type="presOf" srcId="{6453E094-E1EB-4B7F-B410-BDC3C05A5BF5}" destId="{27CDEAF0-9E85-430B-A87F-991E59B86A71}" srcOrd="0" destOrd="0" presId="urn:microsoft.com/office/officeart/2008/layout/VerticalCurvedList"/>
    <dgm:cxn modelId="{B8D7C1AA-2733-429E-90EB-53C859A2F610}" srcId="{BD28373A-99E2-426C-B24F-AB83158AB09E}" destId="{6453E094-E1EB-4B7F-B410-BDC3C05A5BF5}" srcOrd="3" destOrd="0" parTransId="{0D150DAF-7AF2-4531-8002-A7C4494C58BC}" sibTransId="{5EFA26B2-1541-4253-978A-68FD61DB4DFB}"/>
    <dgm:cxn modelId="{C79F5EE8-E40B-45F9-8E58-838894E3EE1F}" type="presOf" srcId="{CB16249A-BD1D-4594-8B81-B19A2C6D0F21}" destId="{077629F7-2AB7-454C-B2ED-59C72538937A}" srcOrd="0" destOrd="0" presId="urn:microsoft.com/office/officeart/2008/layout/VerticalCurvedList"/>
    <dgm:cxn modelId="{AFEA5140-D6EC-4FF9-8D27-FC053C8498DF}" type="presOf" srcId="{142EC8F9-4017-4926-83EF-73AF952DAA13}" destId="{9870C1BE-52FB-42A7-8C0A-165FF1E92F68}" srcOrd="0" destOrd="0" presId="urn:microsoft.com/office/officeart/2008/layout/VerticalCurvedList"/>
    <dgm:cxn modelId="{37E93575-D153-4117-9D46-871B7D1EE784}" type="presParOf" srcId="{6F37D016-378A-4D5E-A79D-528EB6ABAB60}" destId="{F8E8442B-FC88-4945-B820-108F07E67DD9}" srcOrd="0" destOrd="0" presId="urn:microsoft.com/office/officeart/2008/layout/VerticalCurvedList"/>
    <dgm:cxn modelId="{8FD46681-2C3E-4219-BE3F-2B1AE8BF5FBB}" type="presParOf" srcId="{F8E8442B-FC88-4945-B820-108F07E67DD9}" destId="{3C8BD9E7-D824-4D44-80A2-20B9873EBEAB}" srcOrd="0" destOrd="0" presId="urn:microsoft.com/office/officeart/2008/layout/VerticalCurvedList"/>
    <dgm:cxn modelId="{E1E5F332-E173-4E88-B215-502FAEF493F2}" type="presParOf" srcId="{3C8BD9E7-D824-4D44-80A2-20B9873EBEAB}" destId="{6881E747-D396-4837-8612-68107B1BCC75}" srcOrd="0" destOrd="0" presId="urn:microsoft.com/office/officeart/2008/layout/VerticalCurvedList"/>
    <dgm:cxn modelId="{74B3CFAC-4B46-4D99-ADB3-3B10F3D343AC}" type="presParOf" srcId="{3C8BD9E7-D824-4D44-80A2-20B9873EBEAB}" destId="{22F69312-7945-4D82-B460-6BC055BBF2A4}" srcOrd="1" destOrd="0" presId="urn:microsoft.com/office/officeart/2008/layout/VerticalCurvedList"/>
    <dgm:cxn modelId="{A268B0B8-160D-4009-B920-750050EE0006}" type="presParOf" srcId="{3C8BD9E7-D824-4D44-80A2-20B9873EBEAB}" destId="{BEE3BA6E-BFAB-40C7-A679-4CC04DB880B9}" srcOrd="2" destOrd="0" presId="urn:microsoft.com/office/officeart/2008/layout/VerticalCurvedList"/>
    <dgm:cxn modelId="{393F8AB9-6C30-4D70-955F-6C780005ED26}" type="presParOf" srcId="{3C8BD9E7-D824-4D44-80A2-20B9873EBEAB}" destId="{5B215DB3-F7C3-44DF-9364-3DAAD72CC509}" srcOrd="3" destOrd="0" presId="urn:microsoft.com/office/officeart/2008/layout/VerticalCurvedList"/>
    <dgm:cxn modelId="{AE11F22A-CA0D-4267-BB6E-938106D95C77}" type="presParOf" srcId="{F8E8442B-FC88-4945-B820-108F07E67DD9}" destId="{9870C1BE-52FB-42A7-8C0A-165FF1E92F68}" srcOrd="1" destOrd="0" presId="urn:microsoft.com/office/officeart/2008/layout/VerticalCurvedList"/>
    <dgm:cxn modelId="{FA4BCAC7-47A6-4AD8-834D-DFAFB9CA6659}" type="presParOf" srcId="{F8E8442B-FC88-4945-B820-108F07E67DD9}" destId="{08A35BF1-3D7F-442B-84A4-E7C653E23914}" srcOrd="2" destOrd="0" presId="urn:microsoft.com/office/officeart/2008/layout/VerticalCurvedList"/>
    <dgm:cxn modelId="{DA0F7029-F727-4B1D-AE20-B09C27A08318}" type="presParOf" srcId="{08A35BF1-3D7F-442B-84A4-E7C653E23914}" destId="{F348EF14-6DF6-481E-BE66-D956DB13507D}" srcOrd="0" destOrd="0" presId="urn:microsoft.com/office/officeart/2008/layout/VerticalCurvedList"/>
    <dgm:cxn modelId="{AFFAC07E-0FFD-4F3E-AD49-B9683923D87A}" type="presParOf" srcId="{F8E8442B-FC88-4945-B820-108F07E67DD9}" destId="{077629F7-2AB7-454C-B2ED-59C72538937A}" srcOrd="3" destOrd="0" presId="urn:microsoft.com/office/officeart/2008/layout/VerticalCurvedList"/>
    <dgm:cxn modelId="{8BD28CC4-0BC0-435B-88C7-34C0E020406F}" type="presParOf" srcId="{F8E8442B-FC88-4945-B820-108F07E67DD9}" destId="{B13BD68C-A78F-464A-B774-669220492187}" srcOrd="4" destOrd="0" presId="urn:microsoft.com/office/officeart/2008/layout/VerticalCurvedList"/>
    <dgm:cxn modelId="{95FDE987-3820-4888-B94D-4F67EC68E4E1}" type="presParOf" srcId="{B13BD68C-A78F-464A-B774-669220492187}" destId="{DEA13105-4216-4A07-9891-A9CD00D954B2}" srcOrd="0" destOrd="0" presId="urn:microsoft.com/office/officeart/2008/layout/VerticalCurvedList"/>
    <dgm:cxn modelId="{EF7C61D3-A124-4D2A-9828-A1E9C599DD61}" type="presParOf" srcId="{F8E8442B-FC88-4945-B820-108F07E67DD9}" destId="{46C98DF6-33D4-4DAB-B4E8-29A62F8BA6A1}" srcOrd="5" destOrd="0" presId="urn:microsoft.com/office/officeart/2008/layout/VerticalCurvedList"/>
    <dgm:cxn modelId="{8DF61D40-3397-4A6E-9AC7-3FF7461A4608}" type="presParOf" srcId="{F8E8442B-FC88-4945-B820-108F07E67DD9}" destId="{0BA7FC04-8833-4962-A057-D04A9E5580B9}" srcOrd="6" destOrd="0" presId="urn:microsoft.com/office/officeart/2008/layout/VerticalCurvedList"/>
    <dgm:cxn modelId="{AC3452B5-BEEB-439B-AF6B-E966830555BE}" type="presParOf" srcId="{0BA7FC04-8833-4962-A057-D04A9E5580B9}" destId="{4A92281C-FE23-4B38-839E-EDA7227A622D}" srcOrd="0" destOrd="0" presId="urn:microsoft.com/office/officeart/2008/layout/VerticalCurvedList"/>
    <dgm:cxn modelId="{ABCFE626-486A-4E89-98BE-2081F61294DD}" type="presParOf" srcId="{F8E8442B-FC88-4945-B820-108F07E67DD9}" destId="{27CDEAF0-9E85-430B-A87F-991E59B86A71}" srcOrd="7" destOrd="0" presId="urn:microsoft.com/office/officeart/2008/layout/VerticalCurvedList"/>
    <dgm:cxn modelId="{942AA941-109E-4F42-B601-FFA6538E3A6C}" type="presParOf" srcId="{F8E8442B-FC88-4945-B820-108F07E67DD9}" destId="{B5407CF2-55B0-4A5D-9F07-1727D17B14C1}" srcOrd="8" destOrd="0" presId="urn:microsoft.com/office/officeart/2008/layout/VerticalCurvedList"/>
    <dgm:cxn modelId="{38BB27C4-F7D3-4427-A8E5-20EF66C4FAC9}" type="presParOf" srcId="{B5407CF2-55B0-4A5D-9F07-1727D17B14C1}" destId="{3A23DF63-632C-4E35-A65B-586186D74678}" srcOrd="0" destOrd="0" presId="urn:microsoft.com/office/officeart/2008/layout/VerticalCurvedList"/>
    <dgm:cxn modelId="{5DFDCAA6-5965-4F65-BD85-C62675C8069C}" type="presParOf" srcId="{F8E8442B-FC88-4945-B820-108F07E67DD9}" destId="{02DCBEBD-F574-49F8-8815-61EDD2357566}" srcOrd="9" destOrd="0" presId="urn:microsoft.com/office/officeart/2008/layout/VerticalCurvedList"/>
    <dgm:cxn modelId="{4479D831-1D25-4423-A217-87F8D05DD2CF}" type="presParOf" srcId="{F8E8442B-FC88-4945-B820-108F07E67DD9}" destId="{368D84E4-16B2-4A12-9008-F7EFF79E3892}" srcOrd="10" destOrd="0" presId="urn:microsoft.com/office/officeart/2008/layout/VerticalCurvedList"/>
    <dgm:cxn modelId="{9A5DB67C-AB19-4542-BAF9-EDC4CFAE7070}" type="presParOf" srcId="{368D84E4-16B2-4A12-9008-F7EFF79E3892}" destId="{02C37A4E-FA0A-4794-A6A2-416C7AF61C5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D65EA6-C743-4170-9F33-89CA196F9388}" type="doc">
      <dgm:prSet loTypeId="urn:microsoft.com/office/officeart/2005/8/layout/chevron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A3F6F37-A60C-4F62-B19B-AAAADAC076A7}">
      <dgm:prSet phldrT="[Text]" phldr="1"/>
      <dgm:spPr/>
      <dgm:t>
        <a:bodyPr/>
        <a:lstStyle/>
        <a:p>
          <a:endParaRPr lang="en-US" dirty="0"/>
        </a:p>
      </dgm:t>
    </dgm:pt>
    <dgm:pt modelId="{3B381691-6991-4884-B7B1-1569F89B02CD}" type="parTrans" cxnId="{E96A6C3E-D960-4FFF-B560-8009B25D27A8}">
      <dgm:prSet/>
      <dgm:spPr/>
      <dgm:t>
        <a:bodyPr/>
        <a:lstStyle/>
        <a:p>
          <a:endParaRPr lang="en-US"/>
        </a:p>
      </dgm:t>
    </dgm:pt>
    <dgm:pt modelId="{3C2156F0-C8EC-405A-A77D-ACE6BA236A28}" type="sibTrans" cxnId="{E96A6C3E-D960-4FFF-B560-8009B25D27A8}">
      <dgm:prSet/>
      <dgm:spPr/>
      <dgm:t>
        <a:bodyPr/>
        <a:lstStyle/>
        <a:p>
          <a:endParaRPr lang="en-US"/>
        </a:p>
      </dgm:t>
    </dgm:pt>
    <dgm:pt modelId="{E0B073D6-FC28-4D46-A77D-B49EC7212CF5}">
      <dgm:prSet phldrT="[Text]" phldr="1"/>
      <dgm:spPr/>
      <dgm:t>
        <a:bodyPr/>
        <a:lstStyle/>
        <a:p>
          <a:endParaRPr lang="en-US" dirty="0"/>
        </a:p>
      </dgm:t>
    </dgm:pt>
    <dgm:pt modelId="{C0A4B20B-428A-426C-9B13-B9851D582EED}" type="parTrans" cxnId="{EE2F7CA6-66D2-4C70-BED2-04F75A8065B5}">
      <dgm:prSet/>
      <dgm:spPr/>
      <dgm:t>
        <a:bodyPr/>
        <a:lstStyle/>
        <a:p>
          <a:endParaRPr lang="en-US"/>
        </a:p>
      </dgm:t>
    </dgm:pt>
    <dgm:pt modelId="{EF376B95-18E1-4A5D-9307-A27B759B9A43}" type="sibTrans" cxnId="{EE2F7CA6-66D2-4C70-BED2-04F75A8065B5}">
      <dgm:prSet/>
      <dgm:spPr/>
      <dgm:t>
        <a:bodyPr/>
        <a:lstStyle/>
        <a:p>
          <a:endParaRPr lang="en-US"/>
        </a:p>
      </dgm:t>
    </dgm:pt>
    <dgm:pt modelId="{74E9DA2B-689A-4275-8D66-96FCF3A761CE}">
      <dgm:prSet phldrT="[Text]" phldr="1"/>
      <dgm:spPr/>
      <dgm:t>
        <a:bodyPr/>
        <a:lstStyle/>
        <a:p>
          <a:endParaRPr lang="en-US" dirty="0"/>
        </a:p>
      </dgm:t>
    </dgm:pt>
    <dgm:pt modelId="{0B0F8C0A-BA55-4902-B889-FE6FD19BE335}" type="parTrans" cxnId="{5273F123-0E8F-490B-AB9B-3ECA4AE77F92}">
      <dgm:prSet/>
      <dgm:spPr/>
      <dgm:t>
        <a:bodyPr/>
        <a:lstStyle/>
        <a:p>
          <a:endParaRPr lang="en-US"/>
        </a:p>
      </dgm:t>
    </dgm:pt>
    <dgm:pt modelId="{5BCE3F41-446E-465E-A4AB-9938038C4DF9}" type="sibTrans" cxnId="{5273F123-0E8F-490B-AB9B-3ECA4AE77F92}">
      <dgm:prSet/>
      <dgm:spPr/>
      <dgm:t>
        <a:bodyPr/>
        <a:lstStyle/>
        <a:p>
          <a:endParaRPr lang="en-US"/>
        </a:p>
      </dgm:t>
    </dgm:pt>
    <dgm:pt modelId="{07B6726A-0025-4AFE-9B87-7690C17D095D}">
      <dgm:prSet/>
      <dgm:spPr/>
      <dgm:t>
        <a:bodyPr/>
        <a:lstStyle/>
        <a:p>
          <a:endParaRPr lang="en-US"/>
        </a:p>
      </dgm:t>
    </dgm:pt>
    <dgm:pt modelId="{66E7071A-CF3A-46F4-9B57-C4D2651FB014}" type="parTrans" cxnId="{36C95389-BD47-4DE0-AB8A-88C0E844C01B}">
      <dgm:prSet/>
      <dgm:spPr/>
      <dgm:t>
        <a:bodyPr/>
        <a:lstStyle/>
        <a:p>
          <a:endParaRPr lang="en-US"/>
        </a:p>
      </dgm:t>
    </dgm:pt>
    <dgm:pt modelId="{6B52029F-C7CC-48F3-9A45-F06D0FBFDC6B}" type="sibTrans" cxnId="{36C95389-BD47-4DE0-AB8A-88C0E844C01B}">
      <dgm:prSet/>
      <dgm:spPr/>
      <dgm:t>
        <a:bodyPr/>
        <a:lstStyle/>
        <a:p>
          <a:endParaRPr lang="en-US"/>
        </a:p>
      </dgm:t>
    </dgm:pt>
    <dgm:pt modelId="{51A79BDD-17BC-4A9E-8AF2-DC83DDC26E3C}">
      <dgm:prSet/>
      <dgm:spPr/>
      <dgm:t>
        <a:bodyPr/>
        <a:lstStyle/>
        <a:p>
          <a:pPr algn="just" rtl="1"/>
          <a:r>
            <a:rPr lang="ar-SA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نمای ساختمان های بدنه ی</a:t>
          </a:r>
          <a:r>
            <a:rPr lang="fa-IR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خیابان همسان اند و</a:t>
          </a:r>
          <a:r>
            <a:rPr lang="fa-IR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انسان را به یاد</a:t>
          </a:r>
          <a:r>
            <a:rPr lang="fa-IR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طرح های سده ی نوزده</a:t>
          </a:r>
          <a:r>
            <a:rPr lang="fa-IR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می </a:t>
          </a:r>
          <a:r>
            <a:rPr lang="ar-SA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اوسمان می اندازد</a:t>
          </a:r>
          <a:r>
            <a:rPr lang="fa-IR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. </a:t>
          </a:r>
          <a:endParaRPr lang="en-US" dirty="0">
            <a:cs typeface="B Nazanin" panose="00000400000000000000" pitchFamily="2" charset="-78"/>
          </a:endParaRPr>
        </a:p>
      </dgm:t>
    </dgm:pt>
    <dgm:pt modelId="{769DD0E8-4DCF-4948-85B1-1E16E0E148B9}" type="parTrans" cxnId="{57252F53-8DA0-41F4-AC70-1B6CFCAAB914}">
      <dgm:prSet/>
      <dgm:spPr/>
      <dgm:t>
        <a:bodyPr/>
        <a:lstStyle/>
        <a:p>
          <a:endParaRPr lang="en-US"/>
        </a:p>
      </dgm:t>
    </dgm:pt>
    <dgm:pt modelId="{59F09517-824C-4D69-8027-F3E5B35B6379}" type="sibTrans" cxnId="{57252F53-8DA0-41F4-AC70-1B6CFCAAB914}">
      <dgm:prSet/>
      <dgm:spPr/>
      <dgm:t>
        <a:bodyPr/>
        <a:lstStyle/>
        <a:p>
          <a:endParaRPr lang="en-US"/>
        </a:p>
      </dgm:t>
    </dgm:pt>
    <dgm:pt modelId="{8B4E414D-A1C0-440E-B3D6-1735632E6366}">
      <dgm:prSet/>
      <dgm:spPr/>
      <dgm:t>
        <a:bodyPr/>
        <a:lstStyle/>
        <a:p>
          <a:pPr algn="just" rtl="1"/>
          <a:r>
            <a:rPr lang="ar-SA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هماهنگی و یکپارچگی به جای نماهای ناهمگن بقیه شهرها </a:t>
          </a:r>
          <a:r>
            <a:rPr lang="fa-IR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ن</a:t>
          </a:r>
          <a:r>
            <a:rPr lang="ar-SA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شسته است</a:t>
          </a:r>
          <a:endParaRPr lang="en-US" dirty="0"/>
        </a:p>
      </dgm:t>
    </dgm:pt>
    <dgm:pt modelId="{3352B694-A359-4E23-AC1F-0FFAE6765D6E}" type="parTrans" cxnId="{5A6F8B12-0EC7-46C4-88C5-1B1B4601AA38}">
      <dgm:prSet/>
      <dgm:spPr/>
      <dgm:t>
        <a:bodyPr/>
        <a:lstStyle/>
        <a:p>
          <a:endParaRPr lang="en-US"/>
        </a:p>
      </dgm:t>
    </dgm:pt>
    <dgm:pt modelId="{85D69BDB-4FA4-4702-8F46-FB00F820FD31}" type="sibTrans" cxnId="{5A6F8B12-0EC7-46C4-88C5-1B1B4601AA38}">
      <dgm:prSet/>
      <dgm:spPr/>
      <dgm:t>
        <a:bodyPr/>
        <a:lstStyle/>
        <a:p>
          <a:endParaRPr lang="en-US"/>
        </a:p>
      </dgm:t>
    </dgm:pt>
    <dgm:pt modelId="{3CEE619C-2DF3-4AD5-A433-A4FA11DC1BC5}">
      <dgm:prSet/>
      <dgm:spPr/>
      <dgm:t>
        <a:bodyPr/>
        <a:lstStyle/>
        <a:p>
          <a:pPr algn="justLow" rtl="1"/>
          <a:r>
            <a:rPr lang="ar-SA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دیوار ساختمان ها اگر چه هنوز گران پیکرند.اما فرورفتگی و پیش آمدگی مصنوعی ندارد.</a:t>
          </a:r>
          <a:r>
            <a:rPr lang="fa-IR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رویه ی صاف و</a:t>
          </a:r>
          <a:r>
            <a:rPr lang="fa-IR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ساده</a:t>
          </a:r>
          <a:r>
            <a:rPr lang="fa-IR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ی آن نشان از آغاز یک معماری نوگراست</a:t>
          </a:r>
          <a:r>
            <a:rPr lang="en-US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.</a:t>
          </a:r>
          <a:endParaRPr lang="en-US" dirty="0"/>
        </a:p>
      </dgm:t>
    </dgm:pt>
    <dgm:pt modelId="{49D689C1-1B2F-4673-9EAC-371E07D09DDA}" type="parTrans" cxnId="{36E4DEA7-149A-4248-AE46-C806DABCFCB7}">
      <dgm:prSet/>
      <dgm:spPr/>
      <dgm:t>
        <a:bodyPr/>
        <a:lstStyle/>
        <a:p>
          <a:endParaRPr lang="en-US"/>
        </a:p>
      </dgm:t>
    </dgm:pt>
    <dgm:pt modelId="{37700EC8-09F6-4A10-8A91-B06A38E2325F}" type="sibTrans" cxnId="{36E4DEA7-149A-4248-AE46-C806DABCFCB7}">
      <dgm:prSet/>
      <dgm:spPr/>
      <dgm:t>
        <a:bodyPr/>
        <a:lstStyle/>
        <a:p>
          <a:endParaRPr lang="en-US"/>
        </a:p>
      </dgm:t>
    </dgm:pt>
    <dgm:pt modelId="{C1F6FD37-AEC8-4E5E-AB5B-ED716CFB405B}">
      <dgm:prSet phldrT="[Text]" custT="1"/>
      <dgm:spPr/>
      <dgm:t>
        <a:bodyPr/>
        <a:lstStyle/>
        <a:p>
          <a:pPr algn="justLow" rtl="1"/>
          <a:r>
            <a:rPr lang="ar-SA" sz="2200" b="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خیابان ها از</a:t>
          </a:r>
          <a:r>
            <a:rPr lang="fa-IR" sz="2200" b="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200" b="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روحیه ای موافق طبع آدمی برخوردارندکه نمی توان آن را با خیابان</a:t>
          </a:r>
          <a:r>
            <a:rPr lang="fa-IR" sz="2200" b="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200" b="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ها ی آشفته ی چند دهه </a:t>
          </a:r>
          <a:r>
            <a:rPr lang="fa-IR" sz="2200" b="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ی </a:t>
          </a:r>
          <a:r>
            <a:rPr lang="ar-SA" sz="2200" b="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گذشته سنجید</a:t>
          </a:r>
          <a:r>
            <a:rPr lang="fa-IR" sz="2200" b="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. </a:t>
          </a:r>
          <a:endParaRPr lang="en-US" sz="2200" b="0" dirty="0">
            <a:cs typeface="B Nazanin" panose="00000400000000000000" pitchFamily="2" charset="-78"/>
          </a:endParaRPr>
        </a:p>
      </dgm:t>
    </dgm:pt>
    <dgm:pt modelId="{9E6A6997-5615-410E-AEE5-A3D82CDAA087}" type="sibTrans" cxnId="{1CAB8F91-D3CA-4AC2-A9C2-65655B7265E6}">
      <dgm:prSet/>
      <dgm:spPr/>
      <dgm:t>
        <a:bodyPr/>
        <a:lstStyle/>
        <a:p>
          <a:endParaRPr lang="en-US"/>
        </a:p>
      </dgm:t>
    </dgm:pt>
    <dgm:pt modelId="{605F7AFD-E514-4B8A-A4B2-C4469F94F6E5}" type="parTrans" cxnId="{1CAB8F91-D3CA-4AC2-A9C2-65655B7265E6}">
      <dgm:prSet/>
      <dgm:spPr/>
      <dgm:t>
        <a:bodyPr/>
        <a:lstStyle/>
        <a:p>
          <a:endParaRPr lang="en-US"/>
        </a:p>
      </dgm:t>
    </dgm:pt>
    <dgm:pt modelId="{827BEF00-E85C-4C31-B238-91B584AB415B}" type="pres">
      <dgm:prSet presAssocID="{07D65EA6-C743-4170-9F33-89CA196F938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76E67C-1C51-4311-B16F-FF0FA5D35FB7}" type="pres">
      <dgm:prSet presAssocID="{AA3F6F37-A60C-4F62-B19B-AAAADAC076A7}" presName="composite" presStyleCnt="0"/>
      <dgm:spPr/>
    </dgm:pt>
    <dgm:pt modelId="{31C2BAA6-A690-4BAC-B520-45283C95B435}" type="pres">
      <dgm:prSet presAssocID="{AA3F6F37-A60C-4F62-B19B-AAAADAC076A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7C50F-7267-462E-94C9-815C9D276FFF}" type="pres">
      <dgm:prSet presAssocID="{AA3F6F37-A60C-4F62-B19B-AAAADAC076A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133AE-D367-474F-897A-E7DF9AA44FD1}" type="pres">
      <dgm:prSet presAssocID="{3C2156F0-C8EC-405A-A77D-ACE6BA236A28}" presName="sp" presStyleCnt="0"/>
      <dgm:spPr/>
    </dgm:pt>
    <dgm:pt modelId="{68359A6B-2169-4C67-9B5A-2ECADBC96B4D}" type="pres">
      <dgm:prSet presAssocID="{07B6726A-0025-4AFE-9B87-7690C17D095D}" presName="composite" presStyleCnt="0"/>
      <dgm:spPr/>
    </dgm:pt>
    <dgm:pt modelId="{0E0453D0-8D15-4238-8DB6-775D9D4A1CDC}" type="pres">
      <dgm:prSet presAssocID="{07B6726A-0025-4AFE-9B87-7690C17D095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5AC1C0-CF4D-48BD-BBC2-3009CFE85920}" type="pres">
      <dgm:prSet presAssocID="{07B6726A-0025-4AFE-9B87-7690C17D095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A61280-F4C6-4185-8937-E882852F3790}" type="pres">
      <dgm:prSet presAssocID="{6B52029F-C7CC-48F3-9A45-F06D0FBFDC6B}" presName="sp" presStyleCnt="0"/>
      <dgm:spPr/>
    </dgm:pt>
    <dgm:pt modelId="{B4B42653-1A6A-4395-B7F1-180494990C21}" type="pres">
      <dgm:prSet presAssocID="{E0B073D6-FC28-4D46-A77D-B49EC7212CF5}" presName="composite" presStyleCnt="0"/>
      <dgm:spPr/>
    </dgm:pt>
    <dgm:pt modelId="{52C5B631-695D-47BB-A14E-217A5680611F}" type="pres">
      <dgm:prSet presAssocID="{E0B073D6-FC28-4D46-A77D-B49EC7212CF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EC2BA-C4F0-485C-A7DB-3526C8C5B384}" type="pres">
      <dgm:prSet presAssocID="{E0B073D6-FC28-4D46-A77D-B49EC7212CF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C6CADC-41AB-4377-BC50-2CBF11A8B097}" type="pres">
      <dgm:prSet presAssocID="{EF376B95-18E1-4A5D-9307-A27B759B9A43}" presName="sp" presStyleCnt="0"/>
      <dgm:spPr/>
    </dgm:pt>
    <dgm:pt modelId="{89E4683C-7413-4CC0-8425-CD61DB63E636}" type="pres">
      <dgm:prSet presAssocID="{74E9DA2B-689A-4275-8D66-96FCF3A761CE}" presName="composite" presStyleCnt="0"/>
      <dgm:spPr/>
    </dgm:pt>
    <dgm:pt modelId="{FB166967-FAF0-420A-9CC6-3E38AA0C09C4}" type="pres">
      <dgm:prSet presAssocID="{74E9DA2B-689A-4275-8D66-96FCF3A761C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0633E5-D156-4559-BF8A-0623C9D5A28C}" type="pres">
      <dgm:prSet presAssocID="{74E9DA2B-689A-4275-8D66-96FCF3A761CE}" presName="descendantText" presStyleLbl="alignAcc1" presStyleIdx="3" presStyleCnt="4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252F53-8DA0-41F4-AC70-1B6CFCAAB914}" srcId="{07B6726A-0025-4AFE-9B87-7690C17D095D}" destId="{51A79BDD-17BC-4A9E-8AF2-DC83DDC26E3C}" srcOrd="0" destOrd="0" parTransId="{769DD0E8-4DCF-4948-85B1-1E16E0E148B9}" sibTransId="{59F09517-824C-4D69-8027-F3E5B35B6379}"/>
    <dgm:cxn modelId="{5273F123-0E8F-490B-AB9B-3ECA4AE77F92}" srcId="{07D65EA6-C743-4170-9F33-89CA196F9388}" destId="{74E9DA2B-689A-4275-8D66-96FCF3A761CE}" srcOrd="3" destOrd="0" parTransId="{0B0F8C0A-BA55-4902-B889-FE6FD19BE335}" sibTransId="{5BCE3F41-446E-465E-A4AB-9938038C4DF9}"/>
    <dgm:cxn modelId="{54DD2F10-0191-4797-ADD9-40DF40ED24DD}" type="presOf" srcId="{AA3F6F37-A60C-4F62-B19B-AAAADAC076A7}" destId="{31C2BAA6-A690-4BAC-B520-45283C95B435}" srcOrd="0" destOrd="0" presId="urn:microsoft.com/office/officeart/2005/8/layout/chevron2"/>
    <dgm:cxn modelId="{6BAB7443-6F6A-403A-A671-F37339E26F40}" type="presOf" srcId="{07B6726A-0025-4AFE-9B87-7690C17D095D}" destId="{0E0453D0-8D15-4238-8DB6-775D9D4A1CDC}" srcOrd="0" destOrd="0" presId="urn:microsoft.com/office/officeart/2005/8/layout/chevron2"/>
    <dgm:cxn modelId="{EE2F7CA6-66D2-4C70-BED2-04F75A8065B5}" srcId="{07D65EA6-C743-4170-9F33-89CA196F9388}" destId="{E0B073D6-FC28-4D46-A77D-B49EC7212CF5}" srcOrd="2" destOrd="0" parTransId="{C0A4B20B-428A-426C-9B13-B9851D582EED}" sibTransId="{EF376B95-18E1-4A5D-9307-A27B759B9A43}"/>
    <dgm:cxn modelId="{93E83B9F-B9DA-43B2-8541-3905858DB946}" type="presOf" srcId="{8B4E414D-A1C0-440E-B3D6-1735632E6366}" destId="{E00EC2BA-C4F0-485C-A7DB-3526C8C5B384}" srcOrd="0" destOrd="0" presId="urn:microsoft.com/office/officeart/2005/8/layout/chevron2"/>
    <dgm:cxn modelId="{D5EC14D3-7025-46B1-9E8E-03C264A394AF}" type="presOf" srcId="{51A79BDD-17BC-4A9E-8AF2-DC83DDC26E3C}" destId="{125AC1C0-CF4D-48BD-BBC2-3009CFE85920}" srcOrd="0" destOrd="0" presId="urn:microsoft.com/office/officeart/2005/8/layout/chevron2"/>
    <dgm:cxn modelId="{1CAB8F91-D3CA-4AC2-A9C2-65655B7265E6}" srcId="{AA3F6F37-A60C-4F62-B19B-AAAADAC076A7}" destId="{C1F6FD37-AEC8-4E5E-AB5B-ED716CFB405B}" srcOrd="0" destOrd="0" parTransId="{605F7AFD-E514-4B8A-A4B2-C4469F94F6E5}" sibTransId="{9E6A6997-5615-410E-AEE5-A3D82CDAA087}"/>
    <dgm:cxn modelId="{E540ED88-9E9B-4665-A0DD-7FAFE0C75FAA}" type="presOf" srcId="{74E9DA2B-689A-4275-8D66-96FCF3A761CE}" destId="{FB166967-FAF0-420A-9CC6-3E38AA0C09C4}" srcOrd="0" destOrd="0" presId="urn:microsoft.com/office/officeart/2005/8/layout/chevron2"/>
    <dgm:cxn modelId="{5A6F8B12-0EC7-46C4-88C5-1B1B4601AA38}" srcId="{E0B073D6-FC28-4D46-A77D-B49EC7212CF5}" destId="{8B4E414D-A1C0-440E-B3D6-1735632E6366}" srcOrd="0" destOrd="0" parTransId="{3352B694-A359-4E23-AC1F-0FFAE6765D6E}" sibTransId="{85D69BDB-4FA4-4702-8F46-FB00F820FD31}"/>
    <dgm:cxn modelId="{924F9B9D-0E0C-4F8A-A898-0FEE5D554C6F}" type="presOf" srcId="{3CEE619C-2DF3-4AD5-A433-A4FA11DC1BC5}" destId="{F50633E5-D156-4559-BF8A-0623C9D5A28C}" srcOrd="0" destOrd="0" presId="urn:microsoft.com/office/officeart/2005/8/layout/chevron2"/>
    <dgm:cxn modelId="{B483F38D-DEDF-45F1-A287-98D3BEA092CE}" type="presOf" srcId="{C1F6FD37-AEC8-4E5E-AB5B-ED716CFB405B}" destId="{7DC7C50F-7267-462E-94C9-815C9D276FFF}" srcOrd="0" destOrd="0" presId="urn:microsoft.com/office/officeart/2005/8/layout/chevron2"/>
    <dgm:cxn modelId="{36E4DEA7-149A-4248-AE46-C806DABCFCB7}" srcId="{74E9DA2B-689A-4275-8D66-96FCF3A761CE}" destId="{3CEE619C-2DF3-4AD5-A433-A4FA11DC1BC5}" srcOrd="0" destOrd="0" parTransId="{49D689C1-1B2F-4673-9EAC-371E07D09DDA}" sibTransId="{37700EC8-09F6-4A10-8A91-B06A38E2325F}"/>
    <dgm:cxn modelId="{6DA2BE4F-005B-49A1-9F4E-9D47040F0FA4}" type="presOf" srcId="{E0B073D6-FC28-4D46-A77D-B49EC7212CF5}" destId="{52C5B631-695D-47BB-A14E-217A5680611F}" srcOrd="0" destOrd="0" presId="urn:microsoft.com/office/officeart/2005/8/layout/chevron2"/>
    <dgm:cxn modelId="{C4193843-F9ED-4A20-A9D7-5ABDA7A95E7B}" type="presOf" srcId="{07D65EA6-C743-4170-9F33-89CA196F9388}" destId="{827BEF00-E85C-4C31-B238-91B584AB415B}" srcOrd="0" destOrd="0" presId="urn:microsoft.com/office/officeart/2005/8/layout/chevron2"/>
    <dgm:cxn modelId="{E96A6C3E-D960-4FFF-B560-8009B25D27A8}" srcId="{07D65EA6-C743-4170-9F33-89CA196F9388}" destId="{AA3F6F37-A60C-4F62-B19B-AAAADAC076A7}" srcOrd="0" destOrd="0" parTransId="{3B381691-6991-4884-B7B1-1569F89B02CD}" sibTransId="{3C2156F0-C8EC-405A-A77D-ACE6BA236A28}"/>
    <dgm:cxn modelId="{36C95389-BD47-4DE0-AB8A-88C0E844C01B}" srcId="{07D65EA6-C743-4170-9F33-89CA196F9388}" destId="{07B6726A-0025-4AFE-9B87-7690C17D095D}" srcOrd="1" destOrd="0" parTransId="{66E7071A-CF3A-46F4-9B57-C4D2651FB014}" sibTransId="{6B52029F-C7CC-48F3-9A45-F06D0FBFDC6B}"/>
    <dgm:cxn modelId="{ED4107BF-07AA-499D-A1B7-1D29CEA156DC}" type="presParOf" srcId="{827BEF00-E85C-4C31-B238-91B584AB415B}" destId="{D776E67C-1C51-4311-B16F-FF0FA5D35FB7}" srcOrd="0" destOrd="0" presId="urn:microsoft.com/office/officeart/2005/8/layout/chevron2"/>
    <dgm:cxn modelId="{327E8C81-7D7B-4AA8-A42C-63F63F554EA3}" type="presParOf" srcId="{D776E67C-1C51-4311-B16F-FF0FA5D35FB7}" destId="{31C2BAA6-A690-4BAC-B520-45283C95B435}" srcOrd="0" destOrd="0" presId="urn:microsoft.com/office/officeart/2005/8/layout/chevron2"/>
    <dgm:cxn modelId="{9194D59F-B90E-435A-BDC2-199AA5565829}" type="presParOf" srcId="{D776E67C-1C51-4311-B16F-FF0FA5D35FB7}" destId="{7DC7C50F-7267-462E-94C9-815C9D276FFF}" srcOrd="1" destOrd="0" presId="urn:microsoft.com/office/officeart/2005/8/layout/chevron2"/>
    <dgm:cxn modelId="{23B49631-CB51-4A81-8BD7-CDB5C9D3DCD1}" type="presParOf" srcId="{827BEF00-E85C-4C31-B238-91B584AB415B}" destId="{238133AE-D367-474F-897A-E7DF9AA44FD1}" srcOrd="1" destOrd="0" presId="urn:microsoft.com/office/officeart/2005/8/layout/chevron2"/>
    <dgm:cxn modelId="{3B5145F5-1F57-436B-BD15-44B5A3D65EB2}" type="presParOf" srcId="{827BEF00-E85C-4C31-B238-91B584AB415B}" destId="{68359A6B-2169-4C67-9B5A-2ECADBC96B4D}" srcOrd="2" destOrd="0" presId="urn:microsoft.com/office/officeart/2005/8/layout/chevron2"/>
    <dgm:cxn modelId="{CE96DFEA-5238-412F-BE99-F9FA5E34EB7A}" type="presParOf" srcId="{68359A6B-2169-4C67-9B5A-2ECADBC96B4D}" destId="{0E0453D0-8D15-4238-8DB6-775D9D4A1CDC}" srcOrd="0" destOrd="0" presId="urn:microsoft.com/office/officeart/2005/8/layout/chevron2"/>
    <dgm:cxn modelId="{F27B686B-13BE-48CD-924D-3CAC837D824F}" type="presParOf" srcId="{68359A6B-2169-4C67-9B5A-2ECADBC96B4D}" destId="{125AC1C0-CF4D-48BD-BBC2-3009CFE85920}" srcOrd="1" destOrd="0" presId="urn:microsoft.com/office/officeart/2005/8/layout/chevron2"/>
    <dgm:cxn modelId="{EAC51A3E-CC8D-4CDF-8021-E93433FB355E}" type="presParOf" srcId="{827BEF00-E85C-4C31-B238-91B584AB415B}" destId="{46A61280-F4C6-4185-8937-E882852F3790}" srcOrd="3" destOrd="0" presId="urn:microsoft.com/office/officeart/2005/8/layout/chevron2"/>
    <dgm:cxn modelId="{ADD313E1-8A0D-4131-9F7C-AB99A9D7A13C}" type="presParOf" srcId="{827BEF00-E85C-4C31-B238-91B584AB415B}" destId="{B4B42653-1A6A-4395-B7F1-180494990C21}" srcOrd="4" destOrd="0" presId="urn:microsoft.com/office/officeart/2005/8/layout/chevron2"/>
    <dgm:cxn modelId="{E67A087A-389A-4357-9E3F-6224111D9D0A}" type="presParOf" srcId="{B4B42653-1A6A-4395-B7F1-180494990C21}" destId="{52C5B631-695D-47BB-A14E-217A5680611F}" srcOrd="0" destOrd="0" presId="urn:microsoft.com/office/officeart/2005/8/layout/chevron2"/>
    <dgm:cxn modelId="{27D49073-535B-4686-9AEC-376A99AFF9A4}" type="presParOf" srcId="{B4B42653-1A6A-4395-B7F1-180494990C21}" destId="{E00EC2BA-C4F0-485C-A7DB-3526C8C5B384}" srcOrd="1" destOrd="0" presId="urn:microsoft.com/office/officeart/2005/8/layout/chevron2"/>
    <dgm:cxn modelId="{EA98D729-EDC9-48F9-B214-667A3D35380C}" type="presParOf" srcId="{827BEF00-E85C-4C31-B238-91B584AB415B}" destId="{02C6CADC-41AB-4377-BC50-2CBF11A8B097}" srcOrd="5" destOrd="0" presId="urn:microsoft.com/office/officeart/2005/8/layout/chevron2"/>
    <dgm:cxn modelId="{A02786ED-6249-4196-8E61-FF9CF25620E1}" type="presParOf" srcId="{827BEF00-E85C-4C31-B238-91B584AB415B}" destId="{89E4683C-7413-4CC0-8425-CD61DB63E636}" srcOrd="6" destOrd="0" presId="urn:microsoft.com/office/officeart/2005/8/layout/chevron2"/>
    <dgm:cxn modelId="{89BF096F-A62B-4646-BB86-E0DB70F1BCD7}" type="presParOf" srcId="{89E4683C-7413-4CC0-8425-CD61DB63E636}" destId="{FB166967-FAF0-420A-9CC6-3E38AA0C09C4}" srcOrd="0" destOrd="0" presId="urn:microsoft.com/office/officeart/2005/8/layout/chevron2"/>
    <dgm:cxn modelId="{13FE2E1B-43B5-4699-99F9-3C525D529B7C}" type="presParOf" srcId="{89E4683C-7413-4CC0-8425-CD61DB63E636}" destId="{F50633E5-D156-4559-BF8A-0623C9D5A2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69312-7945-4D82-B460-6BC055BBF2A4}">
      <dsp:nvSpPr>
        <dsp:cNvPr id="0" name=""/>
        <dsp:cNvSpPr/>
      </dsp:nvSpPr>
      <dsp:spPr>
        <a:xfrm>
          <a:off x="-5570152" y="-852758"/>
          <a:ext cx="6632016" cy="6632016"/>
        </a:xfrm>
        <a:prstGeom prst="blockArc">
          <a:avLst>
            <a:gd name="adj1" fmla="val 18900000"/>
            <a:gd name="adj2" fmla="val 2700000"/>
            <a:gd name="adj3" fmla="val 326"/>
          </a:avLst>
        </a:pr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70C1BE-52FB-42A7-8C0A-165FF1E92F68}">
      <dsp:nvSpPr>
        <dsp:cNvPr id="0" name=""/>
        <dsp:cNvSpPr/>
      </dsp:nvSpPr>
      <dsp:spPr>
        <a:xfrm>
          <a:off x="464238" y="307807"/>
          <a:ext cx="7012186" cy="61600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8958" tIns="50800" rIns="50800" bIns="50800" numCol="1" spcCol="1270" anchor="ctr" anchorCtr="0">
          <a:noAutofit/>
        </a:bodyPr>
        <a:lstStyle/>
        <a:p>
          <a:pPr lvl="0" algn="justLow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از جامع ترین و پیشرو ترین قوانین شهرسازی و خانه سازی در جهان بود.</a:t>
          </a:r>
          <a:endParaRPr lang="en-US" sz="2000" b="1" kern="1200" dirty="0">
            <a:cs typeface="B Nazanin" panose="00000400000000000000" pitchFamily="2" charset="-78"/>
          </a:endParaRPr>
        </a:p>
      </dsp:txBody>
      <dsp:txXfrm>
        <a:off x="464238" y="307807"/>
        <a:ext cx="7012186" cy="616009"/>
      </dsp:txXfrm>
    </dsp:sp>
    <dsp:sp modelId="{F348EF14-6DF6-481E-BE66-D956DB13507D}">
      <dsp:nvSpPr>
        <dsp:cNvPr id="0" name=""/>
        <dsp:cNvSpPr/>
      </dsp:nvSpPr>
      <dsp:spPr>
        <a:xfrm>
          <a:off x="12503" y="198943"/>
          <a:ext cx="770011" cy="7700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7629F7-2AB7-454C-B2ED-59C72538937A}">
      <dsp:nvSpPr>
        <dsp:cNvPr id="0" name=""/>
        <dsp:cNvSpPr/>
      </dsp:nvSpPr>
      <dsp:spPr>
        <a:xfrm>
          <a:off x="905652" y="1283486"/>
          <a:ext cx="6570772" cy="61600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8958" tIns="50800" rIns="50800" bIns="50800" numCol="1" spcCol="1270" anchor="ctr" anchorCtr="0">
          <a:noAutofit/>
        </a:bodyPr>
        <a:lstStyle/>
        <a:p>
          <a:pPr lvl="0" algn="justLow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مقیاس های گوناگونی برای برنامه ریزی و طراحی پیش بینی می کرد.(تفصیلی جامع و پروژه های معماری)</a:t>
          </a:r>
          <a:endParaRPr lang="en-US" sz="2000" b="1" kern="1200" dirty="0">
            <a:cs typeface="B Nazanin" panose="00000400000000000000" pitchFamily="2" charset="-78"/>
          </a:endParaRPr>
        </a:p>
      </dsp:txBody>
      <dsp:txXfrm>
        <a:off x="905652" y="1283486"/>
        <a:ext cx="6570772" cy="616009"/>
      </dsp:txXfrm>
    </dsp:sp>
    <dsp:sp modelId="{DEA13105-4216-4A07-9891-A9CD00D954B2}">
      <dsp:nvSpPr>
        <dsp:cNvPr id="0" name=""/>
        <dsp:cNvSpPr/>
      </dsp:nvSpPr>
      <dsp:spPr>
        <a:xfrm>
          <a:off x="520646" y="1154525"/>
          <a:ext cx="770011" cy="7700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C98DF6-33D4-4DAB-B4E8-29A62F8BA6A1}">
      <dsp:nvSpPr>
        <dsp:cNvPr id="0" name=""/>
        <dsp:cNvSpPr/>
      </dsp:nvSpPr>
      <dsp:spPr>
        <a:xfrm>
          <a:off x="1041131" y="2155245"/>
          <a:ext cx="6435293" cy="61600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8958" tIns="50800" rIns="50800" bIns="50800" numCol="1" spcCol="1270" anchor="ctr" anchorCtr="0">
          <a:noAutofit/>
        </a:bodyPr>
        <a:lstStyle/>
        <a:p>
          <a:pPr lvl="0" algn="justLow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الزامی بودن برنامه توسعه آینده برای شهرهای بیش از ده هزار نفر</a:t>
          </a:r>
        </a:p>
      </dsp:txBody>
      <dsp:txXfrm>
        <a:off x="1041131" y="2155245"/>
        <a:ext cx="6435293" cy="616009"/>
      </dsp:txXfrm>
    </dsp:sp>
    <dsp:sp modelId="{4A92281C-FE23-4B38-839E-EDA7227A622D}">
      <dsp:nvSpPr>
        <dsp:cNvPr id="0" name=""/>
        <dsp:cNvSpPr/>
      </dsp:nvSpPr>
      <dsp:spPr>
        <a:xfrm>
          <a:off x="656125" y="2078244"/>
          <a:ext cx="770011" cy="7700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CDEAF0-9E85-430B-A87F-991E59B86A71}">
      <dsp:nvSpPr>
        <dsp:cNvPr id="0" name=""/>
        <dsp:cNvSpPr/>
      </dsp:nvSpPr>
      <dsp:spPr>
        <a:xfrm>
          <a:off x="905652" y="3078963"/>
          <a:ext cx="6570772" cy="6160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8958" tIns="50800" rIns="50800" bIns="50800" numCol="1" spcCol="1270" anchor="ctr" anchorCtr="0">
          <a:noAutofit/>
        </a:bodyPr>
        <a:lstStyle/>
        <a:p>
          <a:pPr lvl="0" algn="justLow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همه ی شهرها باید علاوه بر نقشه های جامع دارای نقشه های اجرایی دقیق نیز باشد.</a:t>
          </a:r>
          <a:endParaRPr lang="en-US" sz="2000" b="1" kern="1200" dirty="0">
            <a:cs typeface="B Nazanin" panose="00000400000000000000" pitchFamily="2" charset="-78"/>
          </a:endParaRPr>
        </a:p>
      </dsp:txBody>
      <dsp:txXfrm>
        <a:off x="905652" y="3078963"/>
        <a:ext cx="6570772" cy="616009"/>
      </dsp:txXfrm>
    </dsp:sp>
    <dsp:sp modelId="{3A23DF63-632C-4E35-A65B-586186D74678}">
      <dsp:nvSpPr>
        <dsp:cNvPr id="0" name=""/>
        <dsp:cNvSpPr/>
      </dsp:nvSpPr>
      <dsp:spPr>
        <a:xfrm>
          <a:off x="520646" y="3001962"/>
          <a:ext cx="770011" cy="7700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DCBEBD-F574-49F8-8815-61EDD2357566}">
      <dsp:nvSpPr>
        <dsp:cNvPr id="0" name=""/>
        <dsp:cNvSpPr/>
      </dsp:nvSpPr>
      <dsp:spPr>
        <a:xfrm>
          <a:off x="464238" y="4002682"/>
          <a:ext cx="7012186" cy="61600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8958" tIns="50800" rIns="50800" bIns="50800" numCol="1" spcCol="1270" anchor="ctr" anchorCtr="0">
          <a:noAutofit/>
        </a:bodyPr>
        <a:lstStyle/>
        <a:p>
          <a:pPr lvl="0" algn="justLow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خریداری ساختمان های مورد نیاز برای تخریب و اجرای برنامه شهرسازی</a:t>
          </a:r>
          <a:endParaRPr lang="en-US" sz="2000" b="1" kern="1200" dirty="0">
            <a:cs typeface="B Nazanin" panose="00000400000000000000" pitchFamily="2" charset="-78"/>
          </a:endParaRPr>
        </a:p>
      </dsp:txBody>
      <dsp:txXfrm>
        <a:off x="464238" y="4002682"/>
        <a:ext cx="7012186" cy="616009"/>
      </dsp:txXfrm>
    </dsp:sp>
    <dsp:sp modelId="{02C37A4E-FA0A-4794-A6A2-416C7AF61C53}">
      <dsp:nvSpPr>
        <dsp:cNvPr id="0" name=""/>
        <dsp:cNvSpPr/>
      </dsp:nvSpPr>
      <dsp:spPr>
        <a:xfrm>
          <a:off x="79232" y="3925681"/>
          <a:ext cx="770011" cy="7700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C2BAA6-A690-4BAC-B520-45283C95B435}">
      <dsp:nvSpPr>
        <dsp:cNvPr id="0" name=""/>
        <dsp:cNvSpPr/>
      </dsp:nvSpPr>
      <dsp:spPr>
        <a:xfrm rot="5400000">
          <a:off x="-187936" y="191193"/>
          <a:ext cx="1252910" cy="877037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 rot="-5400000">
        <a:off x="1" y="441776"/>
        <a:ext cx="877037" cy="375873"/>
      </dsp:txXfrm>
    </dsp:sp>
    <dsp:sp modelId="{7DC7C50F-7267-462E-94C9-815C9D276FFF}">
      <dsp:nvSpPr>
        <dsp:cNvPr id="0" name=""/>
        <dsp:cNvSpPr/>
      </dsp:nvSpPr>
      <dsp:spPr>
        <a:xfrm rot="5400000">
          <a:off x="3802475" y="-2922181"/>
          <a:ext cx="814391" cy="66652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justLow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b="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خیابان ها از</a:t>
          </a:r>
          <a:r>
            <a:rPr lang="fa-IR" sz="2200" b="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200" b="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روحیه ای موافق طبع آدمی برخوردارندکه نمی توان آن را با خیابان</a:t>
          </a:r>
          <a:r>
            <a:rPr lang="fa-IR" sz="2200" b="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200" b="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ها ی آشفته ی چند دهه </a:t>
          </a:r>
          <a:r>
            <a:rPr lang="fa-IR" sz="2200" b="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ی </a:t>
          </a:r>
          <a:r>
            <a:rPr lang="ar-SA" sz="2200" b="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گذشته سنجید</a:t>
          </a:r>
          <a:r>
            <a:rPr lang="fa-IR" sz="2200" b="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. </a:t>
          </a:r>
          <a:endParaRPr lang="en-US" sz="2200" b="0" kern="1200" dirty="0">
            <a:cs typeface="B Nazanin" panose="00000400000000000000" pitchFamily="2" charset="-78"/>
          </a:endParaRPr>
        </a:p>
      </dsp:txBody>
      <dsp:txXfrm rot="-5400000">
        <a:off x="877037" y="43012"/>
        <a:ext cx="6625513" cy="734881"/>
      </dsp:txXfrm>
    </dsp:sp>
    <dsp:sp modelId="{0E0453D0-8D15-4238-8DB6-775D9D4A1CDC}">
      <dsp:nvSpPr>
        <dsp:cNvPr id="0" name=""/>
        <dsp:cNvSpPr/>
      </dsp:nvSpPr>
      <dsp:spPr>
        <a:xfrm rot="5400000">
          <a:off x="-187936" y="1297510"/>
          <a:ext cx="1252910" cy="87703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1" y="1548093"/>
        <a:ext cx="877037" cy="375873"/>
      </dsp:txXfrm>
    </dsp:sp>
    <dsp:sp modelId="{125AC1C0-CF4D-48BD-BBC2-3009CFE85920}">
      <dsp:nvSpPr>
        <dsp:cNvPr id="0" name=""/>
        <dsp:cNvSpPr/>
      </dsp:nvSpPr>
      <dsp:spPr>
        <a:xfrm rot="5400000">
          <a:off x="3802475" y="-1815864"/>
          <a:ext cx="814391" cy="66652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نمای ساختمان های بدنه ی</a:t>
          </a:r>
          <a:r>
            <a:rPr lang="fa-IR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خیابان همسان اند و</a:t>
          </a:r>
          <a:r>
            <a:rPr lang="fa-IR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انسان را به یاد</a:t>
          </a:r>
          <a:r>
            <a:rPr lang="fa-IR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طرح های سده ی نوزده</a:t>
          </a:r>
          <a:r>
            <a:rPr lang="fa-IR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می </a:t>
          </a:r>
          <a:r>
            <a:rPr lang="ar-SA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اوسمان می اندازد</a:t>
          </a:r>
          <a:r>
            <a:rPr lang="fa-IR" sz="2000" kern="12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. </a:t>
          </a:r>
          <a:endParaRPr lang="en-US" sz="2000" kern="1200" dirty="0">
            <a:cs typeface="B Nazanin" panose="00000400000000000000" pitchFamily="2" charset="-78"/>
          </a:endParaRPr>
        </a:p>
      </dsp:txBody>
      <dsp:txXfrm rot="-5400000">
        <a:off x="877037" y="1149329"/>
        <a:ext cx="6625513" cy="734881"/>
      </dsp:txXfrm>
    </dsp:sp>
    <dsp:sp modelId="{52C5B631-695D-47BB-A14E-217A5680611F}">
      <dsp:nvSpPr>
        <dsp:cNvPr id="0" name=""/>
        <dsp:cNvSpPr/>
      </dsp:nvSpPr>
      <dsp:spPr>
        <a:xfrm rot="5400000">
          <a:off x="-187936" y="2403827"/>
          <a:ext cx="1252910" cy="877037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 rot="-5400000">
        <a:off x="1" y="2654410"/>
        <a:ext cx="877037" cy="375873"/>
      </dsp:txXfrm>
    </dsp:sp>
    <dsp:sp modelId="{E00EC2BA-C4F0-485C-A7DB-3526C8C5B384}">
      <dsp:nvSpPr>
        <dsp:cNvPr id="0" name=""/>
        <dsp:cNvSpPr/>
      </dsp:nvSpPr>
      <dsp:spPr>
        <a:xfrm rot="5400000">
          <a:off x="3802475" y="-709547"/>
          <a:ext cx="814391" cy="66652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هماهنگی و یکپارچگی به جای نماهای ناهمگن بقیه شهرها </a:t>
          </a:r>
          <a:r>
            <a:rPr lang="fa-IR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ن</a:t>
          </a:r>
          <a:r>
            <a:rPr lang="ar-SA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شسته است</a:t>
          </a:r>
          <a:endParaRPr lang="en-US" sz="2000" kern="1200" dirty="0"/>
        </a:p>
      </dsp:txBody>
      <dsp:txXfrm rot="-5400000">
        <a:off x="877037" y="2255646"/>
        <a:ext cx="6625513" cy="734881"/>
      </dsp:txXfrm>
    </dsp:sp>
    <dsp:sp modelId="{FB166967-FAF0-420A-9CC6-3E38AA0C09C4}">
      <dsp:nvSpPr>
        <dsp:cNvPr id="0" name=""/>
        <dsp:cNvSpPr/>
      </dsp:nvSpPr>
      <dsp:spPr>
        <a:xfrm rot="5400000">
          <a:off x="-187936" y="3510145"/>
          <a:ext cx="1252910" cy="87703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 rot="-5400000">
        <a:off x="1" y="3760728"/>
        <a:ext cx="877037" cy="375873"/>
      </dsp:txXfrm>
    </dsp:sp>
    <dsp:sp modelId="{F50633E5-D156-4559-BF8A-0623C9D5A28C}">
      <dsp:nvSpPr>
        <dsp:cNvPr id="0" name=""/>
        <dsp:cNvSpPr/>
      </dsp:nvSpPr>
      <dsp:spPr>
        <a:xfrm rot="5400000">
          <a:off x="3802475" y="396770"/>
          <a:ext cx="814391" cy="66652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Low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دیوار ساختمان ها اگر چه هنوز گران پیکرند.اما فرورفتگی و پیش آمدگی مصنوعی ندارد.</a:t>
          </a:r>
          <a:r>
            <a:rPr lang="fa-IR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رویه ی صاف و</a:t>
          </a:r>
          <a:r>
            <a:rPr lang="fa-IR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ساده</a:t>
          </a:r>
          <a:r>
            <a:rPr lang="fa-IR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ی آن نشان از آغاز یک معماری نوگراست</a:t>
          </a:r>
          <a:r>
            <a:rPr lang="en-US" sz="2000" kern="120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.</a:t>
          </a:r>
          <a:endParaRPr lang="en-US" sz="2000" kern="1200" dirty="0"/>
        </a:p>
      </dsp:txBody>
      <dsp:txXfrm rot="-5400000">
        <a:off x="877037" y="3361964"/>
        <a:ext cx="6625513" cy="734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41EE327-FEB0-4647-A463-89DBD690DE58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24C9D36-57A9-4305-AD55-F8BA65A7BA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1907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2036B-B2FD-4AB1-BC6A-783AF0CA736E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47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BCBE-ED0F-46E5-BB82-3667A42C0EA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271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DF204C-9D89-41AE-9022-A04B03E82A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rtl="0"/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2907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DF204C-9D89-41AE-9022-A04B03E82A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rtl="0"/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51480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DF204C-9D89-41AE-9022-A04B03E82A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rtl="0"/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45698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DF204C-9D89-41AE-9022-A04B03E82A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rtl="0"/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660587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DF204C-9D89-41AE-9022-A04B03E82A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rtl="0"/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355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E8217-637D-4EBF-916A-C4A59129B84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314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EC70E-A773-433C-A12F-8F33CDF92E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1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D5A-0B7A-4CFC-94F3-5EC82457BA1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94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EF57-5CC9-4AE0-979B-B80702FE47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445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09AA6-DE44-4E86-BA95-967455572BE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7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FAEB9-63CF-4F80-93C1-544DD589C6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15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9705-5377-4594-9274-A3D8651AC6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1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D4C2-E29F-4048-8342-168EF4600D6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4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7B02-6ECA-4208-90A8-DF7410363A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80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09F-26B4-428E-BD4E-E677ACD3053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24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D4E9A-24CC-4C34-AB38-06E2907CA410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DB19A2-39C1-4545-89B4-B4DEF7A755C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3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0401" y="2573435"/>
            <a:ext cx="58877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b="1" dirty="0" smtClean="0">
                <a:solidFill>
                  <a:prstClr val="black"/>
                </a:solidFill>
                <a:cs typeface="B Bardiya" panose="00000400000000000000" pitchFamily="2" charset="-78"/>
              </a:rPr>
              <a:t>بررسی بافت (فرسوده )شهر آمستردام</a:t>
            </a:r>
            <a:endParaRPr lang="fa-IR" sz="4400" b="1" dirty="0">
              <a:solidFill>
                <a:prstClr val="black"/>
              </a:solidFill>
              <a:cs typeface="B Bardiya" panose="00000400000000000000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042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945478" y="1914861"/>
          <a:ext cx="7542306" cy="4578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459140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ویژگی ها ی محله ی جنوب آمستردام </a:t>
            </a:r>
            <a:endParaRPr lang="en-US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129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6743" y="1661050"/>
            <a:ext cx="8250514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طرح جامع گسترش آمستردام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دستاوردکارگروهی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عده ای از متخصصان (اداره ی کارهای عمومی آمستردام ) بود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سال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۱۹۳۴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منتشر شد.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6744" y="2412025"/>
            <a:ext cx="8250513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همکاری و همفکری گروهی از متخصصان در حل  یا به گفته ی برلاگه کاهش دشواریها  گوناگون شهری  این گونه تفکر نقطه عطفی  در شهر سازی شد و در واقع تولد شهر سازی امروزین را میتوان با آغاز این طرح اعلام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نمود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 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6743" y="3492321"/>
            <a:ext cx="8250514" cy="272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البته تغییر نقشه ی پاریس نیز به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یاری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کارشناسان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مختلف تهیه شده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بود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که اوسمان برای نخستین بار آنان را به کار خوانده بود اما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آن هنگام بیشتر به امور فنی مهندسی شهر توجه می شد و مسایل اجتماعی اقتصادی و فرهنگی آن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کمتر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یا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بهتر است بگوییم دیده نمی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شد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همکاری متخصصان زمان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اوسمان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بیشتر در زمینه ی ایجاد شبکه ، پارکسازی و تاسیساتی آب و پساب و مترو و جز آن بود . در صورتی که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طرح آمستردام به مسایل جمعیتی ، اجتماعی اقتصادی ، حقوقی و جز آن نیز می پرداخت.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به سخن دیگر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توجه به زندگی فرد و رابطه ای که هر فرد با اجتماع داشت نیز متمرکز شده بود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 این طرح را دیگر یک معمار ، مهندس یا مدیر شهری تهیه نمی کرد ، بلکه گروهی از متخصصان رشته های گوناگون همفکری و طراحی می کردند.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00733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مقایسه ی جنبه های بررسی شده درطرح آمستردام و پاریس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393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88668"/>
            <a:ext cx="2829261" cy="36933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white"/>
                </a:solidFill>
                <a:cs typeface="B Bardiya" panose="00000400000000000000" pitchFamily="2" charset="-78"/>
              </a:rPr>
              <a:t>نقشه نهایی برای آمستردام جنوبی</a:t>
            </a:r>
            <a:endParaRPr lang="en-US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593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869" y="1674867"/>
            <a:ext cx="8248262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طرح جامع آمستردام ، خط سیر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گسترش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آینده 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شهررا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 در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نظرگرفتن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تمام عواملی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که پایه های اجتماعی جامعه ای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را پدید می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آورد، ترسیم کرد.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همه 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پیشنهادها برپایه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ی پژوهش ها ، آمار و ارقامی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بودکه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برای بقا و گسترش یک جامعه لازم شناخته شده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بود.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بخشی نیز به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موضوع جمعیت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پرداخته،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ازعلل افزایش جمعیت گرفته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تاشمارکسانی که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می توانند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درمنطقه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مسکونی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خودکار کنند را دربرمی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گرفت . ضریب افزایش جمعیت و شیوه 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تغییرآن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نیز مشخص شده بود . 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7869" y="3343664"/>
            <a:ext cx="8248262" cy="2829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روش پیش بینی آینده و نوع سکنه ی شهرها دیر زمانی بود که در هلند بوجود آمده بود . برای نمونه به سال 1920 شهر روتردام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روشی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دقیق نه تنها تعداد خانه های مسکونی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مورد نیاز شهر را تخمین زده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بود،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بلکه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انواع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مردمی که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آن زندگی خواهند کرد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نوع واحد مسکونی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پاسخگوی هردسته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نیز پیش بینی شده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بود. </a:t>
            </a:r>
          </a:p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همین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روش نه تنها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مشخص کرده بود که 250000 هزار نفر به جمعیت شهر افزوده خواهد شد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بلکه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میانگین بعد خانوار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را نیز برآورد کرده بود .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مسئولان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طرح نقشه ، نه تنها می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دانستندکه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واحد های مسکونی برای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زندگی چه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دسته ای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ازمردم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ساخته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می شود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بلکه از خدمات مورد نیاز آنها نیز باخبربودند و می دانستند که تعداد هر دسته نسبت به کل جمعیت چه اندازه خواهد بود.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00733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تجربه ی روتردام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498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2632"/>
            <a:ext cx="9144000" cy="923730"/>
          </a:xfrm>
          <a:prstGeom prst="rect">
            <a:avLst/>
          </a:prstGeom>
          <a:solidFill>
            <a:srgbClr val="C00000"/>
          </a:solidFill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9208" y="1559300"/>
            <a:ext cx="8285584" cy="2500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شهر به کوی های 10 هزار خانواری تقسیم شده بود که دارای واحد های مسکونی یک تا چهار اتاق خوابه بود . تعداد طبقات نیز ساکن نبود، هرچند بیشتر ساختمان های چهار طبقه بودند ، اما با ساختمان های هشت طبقه و خانه های یک طبقه نیز روبه رو می شدیم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جالب آنکه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خانه های یک طبقه ویژه ی سالخوردگان بود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ساختمان ها با وجود اختلافی ، تنوع محل و فاصله ای که میان آنان بود، باهم ترکیب شده و از هماهنگی و پیوستگی لازم برخوردار بودند 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ازاین رو، طرح برخلاف طرح های بعدی که در کشورهای دیگر طراحی شد و بعد سوم آنها نادیده انگاشته شد 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دو بعدی و به صورت لکه گذاری طراحی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نشد.</a:t>
            </a: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815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59140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ویژگی ها ی محله ی جنوب آمستردام </a:t>
            </a:r>
            <a:endParaRPr lang="en-US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5002" y="1693231"/>
            <a:ext cx="8433996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طرح آمستردام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کوشید تا همنواخت با تغییرات زندگی انجام پذیرد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.هرچند نقشه ی جامع ، تنها مرز کلی گسترش را نشان می داد. اما طرح نقشه ی قسمت ها را به عهده معماران مختلف گذاشتند. متاسفانه این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معماران بخش بزرگی از ساختمان ها را با الهام از معماری نوگرا درزاویه ای عمود بر خیابان های اصلی همسایه طراحی کرده و میان ساختمان های فضای کافی چمن و گلکاری اختصاص دادند.</a:t>
            </a: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5003" y="3102848"/>
            <a:ext cx="8433995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یکی از خوبی های طرحی که تنها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حدود کلی گسترش آینده را معین می دارد و طرح جزییات آن را آزاد می گذارد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همین بود که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معماران را در چارچوب معینی مقید نمی کرد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 شهربه تناسب زمان و نیاز های بعدی و البته در توافق با نقشه ی جامع گسترش می یافت 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455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491413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ویژگی ها ی محله ی جنوب آمستردام </a:t>
            </a:r>
            <a:endParaRPr lang="en-US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1865" y="1722764"/>
            <a:ext cx="8220269" cy="346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Low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طرح جامع آمستردام سعی شده بود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به منابع طبیعی و نواحی روستایی پیرامو شهر آسیبی وارد نیاید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marL="342900" indent="-342900" algn="justLow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باغ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های پیرامون شهر و مناظر طبیعی اطراف رودخانه آمستل در بخش جنوبی شهر نیز حفظ شد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marL="342900" indent="-342900" algn="justLow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درجنوب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غربی شهر ،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پارک های بزرگ-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که نقشه ی آنها با دقت فراوان تهیه شده بود- طراحی و ساخته شد.پارک هایی که حتی گستره ای چند صد هکتاری داشتند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marL="342900" indent="-342900" algn="justLow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این طرح ، نه تنها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خدمات مورد نیاز ساکنان در گردشگاه ها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مطالعه شد ،بلکه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حتی شعاع کارکرد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آنها نیز ازاین مطالعات استخراج گشت. </a:t>
            </a:r>
            <a:endParaRPr lang="fa-IR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marL="342900" indent="-342900" algn="justLow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برای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نمونه روشن شد که اگر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پارکی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بیش از چهارصد متراز جای سکونت دور باشد ،مردم از آن استفاده نمی کنند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ازاین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رو بیشترین فاصله میان دو پارک ،800 متر تعیین شد 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1864" y="5189354"/>
            <a:ext cx="8220269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Low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طرح جامع ،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شیوه ی نظارت شهرداری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بر محل و نقشه های ساختمانی نیز پیش بینی شده بود . 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970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2555" y="1811227"/>
            <a:ext cx="8378890" cy="293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خانه های هر کوی را ، هم مقاطعه کاران و هم شرکت های عمومی تعاونی می ساختند، اما شهرداری بر محل و نقشه های ساختمان ها نظارت و مشخص می کرد که در کدام بخش کوی ، کدام نوع خانه – دوسه ، چهار اتاقی و جز آن –ساخته شود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 مقاطعه کاران و هم سازمان های تعاونی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موظف بودندساختمان ها را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به گونه ای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بسازندکه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پیوستگی و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هماهنگی کوی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از میان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نرود. </a:t>
            </a:r>
          </a:p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طرح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جامع آمستردام ، برنامه ای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برای نوسازی بخش های مرکزی شهر نبود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بلکه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شهر جدید را پی می ریخت 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شکل طرح نیز به ایجاد کوچه های دالان وار و نقشه های شطرنجی مقید نبود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بلکه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توجه به فضا –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زمان که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پایه ی شهرسازی نوین بود، در آن به چشم می خورد 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00733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نتیجه گیری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5651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57" r="-1231"/>
          <a:stretch/>
        </p:blipFill>
        <p:spPr>
          <a:xfrm>
            <a:off x="0" y="2743208"/>
            <a:ext cx="4548936" cy="35554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86"/>
          <a:stretch/>
        </p:blipFill>
        <p:spPr>
          <a:xfrm>
            <a:off x="4650401" y="2743208"/>
            <a:ext cx="4493599" cy="35554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00733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نمونه ی اجرا شده  </a:t>
            </a:r>
          </a:p>
        </p:txBody>
      </p:sp>
      <p:sp>
        <p:nvSpPr>
          <p:cNvPr id="7" name="Striped Right Arrow 6"/>
          <p:cNvSpPr/>
          <p:nvPr/>
        </p:nvSpPr>
        <p:spPr>
          <a:xfrm>
            <a:off x="3891987" y="6040359"/>
            <a:ext cx="1516828" cy="774550"/>
          </a:xfrm>
          <a:prstGeom prst="stripedRightArrow">
            <a:avLst/>
          </a:prstGeom>
          <a:solidFill>
            <a:srgbClr val="FF000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b="1">
              <a:ln w="6600">
                <a:solidFill>
                  <a:srgbClr val="ED7D3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ED7D31"/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512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00733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منابع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68189" y="1796022"/>
            <a:ext cx="77777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a-IR" sz="2200" dirty="0">
                <a:solidFill>
                  <a:prstClr val="black"/>
                </a:solidFill>
                <a:cs typeface="B Nazanin" panose="00000400000000000000" pitchFamily="2" charset="-78"/>
              </a:rPr>
              <a:t>سیراندیشه ها درشهرسازی 1،پاکزاد، جهانشاه،آرمانشهر/شهیدی</a:t>
            </a:r>
            <a:endParaRPr lang="en-US" sz="22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43490" y="2460514"/>
            <a:ext cx="67024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a-IR" sz="2200" dirty="0">
                <a:solidFill>
                  <a:prstClr val="black"/>
                </a:solidFill>
                <a:cs typeface="B Nazanin" panose="00000400000000000000" pitchFamily="2" charset="-78"/>
              </a:rPr>
              <a:t>تحلیل مبانی نظری طراحی شهری </a:t>
            </a:r>
            <a:r>
              <a:rPr lang="fa-IR" sz="2200" dirty="0">
                <a:solidFill>
                  <a:prstClr val="black"/>
                </a:solidFill>
                <a:cs typeface="B Nazanin" panose="00000400000000000000" pitchFamily="2" charset="-78"/>
              </a:rPr>
              <a:t>معاصر،بحرینی،حسین،دانشگاه تهران  </a:t>
            </a:r>
            <a:endParaRPr lang="fa-IR" sz="22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906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75857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بیوگرافی و اقدامات برلاگه </a:t>
            </a:r>
            <a:endParaRPr lang="en-US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3893" y="1837098"/>
            <a:ext cx="8518850" cy="2170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برلاگه معمار و شهرساز هلندی است او در سالهای 1878 تا 1875 در دانشگاه پلی</a:t>
            </a:r>
            <a:r>
              <a:rPr lang="en-US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تکنیک ایالتی سویس در زوریخ به تحصیل معماری پرداخت </a:t>
            </a:r>
            <a:r>
              <a:rPr lang="en-US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1884 در مسابقه طراحی ساختمان جدید بورس آمستردام شرکت کرد</a:t>
            </a:r>
            <a:r>
              <a:rPr lang="en-US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برنده ی این مسابقه شد 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او در مراحل مختلف تغییراتی در طرح خود داد تا آنجا که ساختمانی که به اجرا درآمد 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عاری از هرگونه سبک بود 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1900،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او نخستین طرح توسعه محله جنوبی آمستردام را اجرا کرد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.از او آثار متعددی برجای ماند که از آن جمله می توان به شهرداری اوسکرت (1928-30) و کلیسای دانش مسیحی در لاهه اشاره کرد 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3893" y="4113876"/>
            <a:ext cx="8518850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نخستین و مشهور ترین کار او، طرح گسترش محله آمستردام جنوبی است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که در 1902 به او سپرده شد .وی پس ازچندین بار بازنگری در آن ، سرانجام طرح قطعی را در 1917 تکمیل و ارایه داد .این طرح را پس از جنگ ، معماران جوانی مانند 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کلرک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کرامر استال کروفور و فید فلده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-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که سبک آن ها به نام (مکتب آمستردام ) معروف شد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-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به پایان بردند .</a:t>
            </a: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01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54563"/>
            <a:ext cx="2416629" cy="36933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  <a:cs typeface="B Bardiya" panose="00000400000000000000" pitchFamily="2" charset="-78"/>
              </a:rPr>
              <a:t>س</a:t>
            </a:r>
            <a:r>
              <a:rPr lang="fa-IR" b="1" dirty="0">
                <a:solidFill>
                  <a:prstClr val="white"/>
                </a:solidFill>
                <a:cs typeface="B Bardiya" panose="00000400000000000000" pitchFamily="2" charset="-78"/>
              </a:rPr>
              <a:t>ساختمان بورس آمستردام</a:t>
            </a:r>
            <a:endParaRPr lang="en-US" b="1" dirty="0">
              <a:solidFill>
                <a:prstClr val="black"/>
              </a:solidFill>
              <a:cs typeface="B Bardiy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981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901076" y="1814820"/>
          <a:ext cx="7545234" cy="4926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19774" y="3171097"/>
            <a:ext cx="42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9847" y="4047398"/>
            <a:ext cx="515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4212" y="5018954"/>
            <a:ext cx="213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5888" y="5974496"/>
            <a:ext cx="48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9952" y="2217019"/>
            <a:ext cx="611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79606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>
                <a:solidFill>
                  <a:prstClr val="white"/>
                </a:solidFill>
                <a:cs typeface="B Bardiya" panose="00000400000000000000" pitchFamily="2" charset="-78"/>
              </a:rPr>
              <a:t>ویژگی های قانون 1901 (هلند ) </a:t>
            </a:r>
            <a:endParaRPr lang="en-US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2792" y="1491655"/>
            <a:ext cx="723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اساس کاربرلاگه ، خانه سازی در چارپوب قانونی کلی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یعنی قانون هلند در 1901 است . </a:t>
            </a:r>
            <a:endParaRPr lang="en-US" sz="2000" dirty="0">
              <a:solidFill>
                <a:srgbClr val="00B050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12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0547" y="1705148"/>
            <a:ext cx="83508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لایحه ای </a:t>
            </a:r>
            <a:r>
              <a:rPr lang="fa-IR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۱۹۰۱،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تدبیر و آگاهی کامل باعث تشویق معماران در طرح خانه </a:t>
            </a:r>
            <a:r>
              <a:rPr lang="fa-IR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ها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فرودستان </a:t>
            </a:r>
            <a:r>
              <a:rPr lang="fa-IR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شد .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شرکت</a:t>
            </a:r>
            <a:r>
              <a:rPr lang="fa-IR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های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تعاونی ساختمانی برای عمران شهرها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سربرآوردند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که با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شرایط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آسان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ازدولت وام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می</a:t>
            </a:r>
            <a:r>
              <a:rPr lang="fa-IR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گرفتند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و  شه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ها پرداخت وام را ضمانت می کردند.از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این رو می بینیم که 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هدف اصلی قانون</a:t>
            </a:r>
            <a:r>
              <a:rPr lang="fa-IR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۱۹۰۱</a:t>
            </a:r>
            <a:r>
              <a:rPr lang="ar-SA" sz="2000" dirty="0">
                <a:solidFill>
                  <a:srgbClr val="5B9BD5">
                    <a:lumMod val="75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باز کردن دست دولت و شهرها در نظارت بر کار ساختمان بود. </a:t>
            </a:r>
            <a:endParaRPr lang="en-US" sz="2000" dirty="0">
              <a:solidFill>
                <a:srgbClr val="5B9BD5">
                  <a:lumMod val="75000"/>
                </a:srgbClr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6551" y="3097097"/>
            <a:ext cx="83508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 زمان با این رخداد شهرداری آمستردام سخت کوشید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ـ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اگرچه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حاصل این کوشش همیشه موفقیت آمیز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نبودـ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پیش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از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آن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که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قیمت زمین های بایر دستخوش سود جویی زمین خواران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شو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د،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مالکیت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این زمین ها را به دست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آورد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مواردی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بسیارکه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کوشش شهربه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موفقیت انجامید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شهرآمستردام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این زمین ها را  برای احداث ساختمان های مسکونی با اجاره 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های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دراز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مدت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واگذا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رد.</a:t>
            </a:r>
          </a:p>
          <a:p>
            <a:pPr algn="justLow"/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0547" y="4442880"/>
            <a:ext cx="83369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hi-IN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 آمستردام با این تدبیر محله هایی </a:t>
            </a:r>
            <a:r>
              <a:rPr lang="hi-IN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پدیدآمدکه ساختمانهای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hi-IN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آن </a:t>
            </a:r>
            <a:r>
              <a:rPr lang="hi-IN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</a:t>
            </a:r>
            <a:r>
              <a:rPr lang="hi-IN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هنگ بودند وپاسخگوی همه ی نیازهای </a:t>
            </a:r>
            <a:r>
              <a:rPr lang="hi-IN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ساکنان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hi-IN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آن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endParaRPr lang="en-US" sz="2000" dirty="0">
              <a:solidFill>
                <a:srgbClr val="5B9BD5">
                  <a:lumMod val="50000"/>
                </a:srgbClr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0548" y="5313926"/>
            <a:ext cx="83508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ازاین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گذشته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مقاطعه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کاران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موظف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بودند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نقشه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های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خودرا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تسلیم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کمیسیونی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کنندکه </a:t>
            </a:r>
            <a:r>
              <a:rPr lang="ar-SA" sz="2000" b="1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(کمسیون نظارت بر زیبایی</a:t>
            </a:r>
            <a:r>
              <a:rPr lang="ar-SA" sz="2000" b="1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)</a:t>
            </a:r>
            <a:r>
              <a:rPr lang="fa-IR" sz="2000" b="1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نام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داشت و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نقشه ی ساختمانهایی را که نمای آنها همساز با نمای ساختمان های نزدیک خود نبود رد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می</a:t>
            </a:r>
            <a:r>
              <a:rPr lang="fa-IR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کرد</a:t>
            </a:r>
            <a:r>
              <a:rPr lang="ar-SA" sz="2000" dirty="0">
                <a:solidFill>
                  <a:srgbClr val="5B9BD5">
                    <a:lumMod val="50000"/>
                  </a:srgbClr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endParaRPr lang="en-US" sz="2000" dirty="0">
              <a:solidFill>
                <a:srgbClr val="5B9BD5">
                  <a:lumMod val="50000"/>
                </a:srgbClr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91044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اقدامات صورت گرفته در راستای قانون 1901 </a:t>
            </a:r>
            <a:endParaRPr lang="en-US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333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9249" y="1565189"/>
            <a:ext cx="85655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فعالیت های اولیه برلاگه ، همانند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همه 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فعالیت های مشابه آن روزگارن طراحی و اجرای واحد های مسکونی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است . اما واحد های مسکونی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او یک تفاوت بزرگ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 گذشتگان خود داشت .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سبزه میدان ها و محله های مسکونی لندن برای نجبا و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پردرآمدترین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قشرهای جامعه ساخته می شد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 در پاریس نیز هدف برنامه های بولوارسازی اوسمان ساختن خانه برای طبقه ی میانه بود.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9249" y="3033924"/>
            <a:ext cx="8565502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امادرآمستردام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ساختمان های جدید برای طبقه ی میانه کم درآمد و کارگران ساخته می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شد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48677" y="3638866"/>
            <a:ext cx="66060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b="1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هدف اصلی وی در این طرح ، ایجاد محله ای در خور زندگی انسان است. </a:t>
            </a:r>
            <a:endParaRPr lang="en-US" sz="2000" b="1" dirty="0">
              <a:solidFill>
                <a:srgbClr val="FF0000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9249" y="4222264"/>
            <a:ext cx="8565502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او می باید محله 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مسکونی و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نسبتا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پرجمعیتی راطراحی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می نمود.از این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رو،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ازروش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خیابان بندی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دوره ی نوزایی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استفاده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میکرد </a:t>
            </a:r>
            <a:r>
              <a:rPr lang="fa-IR" sz="2000" dirty="0">
                <a:solidFill>
                  <a:srgbClr val="FF000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 هر خیابان بزرگ را به یک ساختمان عمومی معتبر می رسانید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. جالب آنکه برلاگه از تکرار شبکه ی شطرنجی دوری می جست . 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59140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بررسی تفاوت های طرح آمستردام و لندن و پاریس</a:t>
            </a:r>
            <a:endParaRPr lang="en-US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451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2632"/>
            <a:ext cx="9144000" cy="923730"/>
          </a:xfrm>
          <a:prstGeom prst="rect">
            <a:avLst/>
          </a:prstGeom>
          <a:solidFill>
            <a:srgbClr val="C00000"/>
          </a:solidFill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9918" y="1686761"/>
            <a:ext cx="8584164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جای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مرکز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خرید 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تئاتر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 تالار اجتماعات که خانه های مسکونی آن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را در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میان گرفته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بود،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دلبخواهی و نا سنجیده اختیار شده بود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 از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این گذشته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ساختمان ها با توجه به نیاز های ساکنان ، طرح شده و حتی جهت درست برای دریافت نور نداشت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موضوعی که یکی از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بزرگترین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دغدغه های طراحان آن زمان شمرده می شد 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9918" y="2967335"/>
            <a:ext cx="8584164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برلاگه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در1915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،دومین نقشه اش را برای آمستردام جنوبی ارایه داد،اما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تعیین جزییات آن را به گسترش تدریجی محله و نیازهای روز هر بخش موکول نمود. </a:t>
            </a:r>
            <a:endParaRPr lang="en-US" sz="2000" dirty="0">
              <a:solidFill>
                <a:srgbClr val="00B050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9918" y="3918588"/>
            <a:ext cx="8584164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این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کار،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یکی از نخستین مواردی است که طرح ازپیش و به صورت ایستا ،برای مدت زمانی طولانی تثبیت نشد و انعطاف پذیری لازم را داشت . 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9918" y="4837714"/>
            <a:ext cx="8584164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برلاگه تا اندازه ی زیادی 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به غیر دایمی بودن تصمیمات خود یا هر طراح و برنامه ریز دیگری ، آگاهی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داشت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 آن را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نه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روشی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برای از بین بردن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مشکلات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بلکه روشی برای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کاهش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آنها می </a:t>
            </a:r>
            <a:r>
              <a:rPr lang="ar-SA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دانست.</a:t>
            </a:r>
            <a:r>
              <a:rPr lang="fa-IR" sz="2000" dirty="0">
                <a:solidFill>
                  <a:srgbClr val="00B05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ز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این رو می توان برلاگه را از پیشگامان برنامه ریزی انعطاف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پذی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ر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دانست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 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57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0694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6909"/>
            <a:ext cx="93306" cy="46310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5232" y="1659017"/>
            <a:ext cx="8453535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محله ای را که برلاگه طراحی و اجرا نمود.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 خلاف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باغشهرها،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وجود داشتن فضاهای سبز بسیار، نه تنها چشم انداز محیطی روستایی را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ندارد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بلکه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حال وهوای آن کاملا شهری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است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از سوی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دیگر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تراکم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بالای جمعیت در آن به صورت شلوغی ظاهر نمی شود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 گذشته از غرابت های ظاهری آرامشی در واحدهای ساختمانی وجود دارد که یک محله مسکونی نیازمند آن می باشد</a:t>
            </a:r>
            <a:r>
              <a:rPr lang="en-US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برلاگه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اصولا موافقتی با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ئ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وری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باغشهر ندارد و در 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۱۹۱۵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آشکار آن را رد می کند.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5233" y="3397955"/>
            <a:ext cx="8453534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او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ساختن آپارتمان های مسکونی را تنها راه کار موجود مساله ی مسکن می داند.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مگر آنکه در آینده مدل های دیگری ساخته شود که بتواند جایگزین مدل آپارتمانی گردد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او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اعتقاد دارد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که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مقررا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شهر باید به جای توجه به تک خانه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ها</a:t>
            </a:r>
            <a:r>
              <a:rPr lang="fa-IR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معطوف </a:t>
            </a:r>
            <a:r>
              <a:rPr lang="ar-SA" sz="2000" dirty="0">
                <a:solidFill>
                  <a:srgbClr val="0070C0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به خیابان ها گردد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زیرا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وقتی خیابانها از نقشه ای اندیشیده برخوردار شوند و نظم و سلامت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یابند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در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پ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یامد آن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خانه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ها نیز از آشفتگی در امان خواهند بود.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43404" y="4807572"/>
            <a:ext cx="6755363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همه 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خیابان</a:t>
            </a:r>
            <a:r>
              <a:rPr lang="fa-IR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های </a:t>
            </a:r>
            <a:r>
              <a:rPr lang="ar-SA" sz="2000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آمستردام جنوبی پهن و به درختان و گل های فراوان آراسته اند.</a:t>
            </a: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59140"/>
            <a:ext cx="9144000" cy="954107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  <a:reflection blurRad="6350" endPos="23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fa-IR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  <a:p>
            <a:r>
              <a:rPr lang="fa-IR" sz="2800" b="1" dirty="0">
                <a:solidFill>
                  <a:prstClr val="white"/>
                </a:solidFill>
                <a:cs typeface="B Bardiya" panose="00000400000000000000" pitchFamily="2" charset="-78"/>
              </a:rPr>
              <a:t>بررسی تفاوت های طرح آمستردام و نظریه ی باغشهرها</a:t>
            </a:r>
            <a:endParaRPr lang="en-US" sz="2800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9289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54563"/>
            <a:ext cx="2873829" cy="36933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white"/>
                </a:solidFill>
                <a:cs typeface="B Bardiya" panose="00000400000000000000" pitchFamily="2" charset="-78"/>
              </a:rPr>
              <a:t> اسکیسی از خیابان های آمستردام </a:t>
            </a:r>
            <a:endParaRPr lang="en-US" b="1" dirty="0">
              <a:solidFill>
                <a:prstClr val="white"/>
              </a:solidFill>
              <a:cs typeface="B Bardiy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CAF-8D0E-4DD9-8EC9-5AFC06D83F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62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2198</Words>
  <Application>Microsoft Office PowerPoint</Application>
  <PresentationFormat>On-screen Show (4:3)</PresentationFormat>
  <Paragraphs>104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B Bardiya</vt:lpstr>
      <vt:lpstr>B Nazanin</vt:lpstr>
      <vt:lpstr>Calibri</vt:lpstr>
      <vt:lpstr>Century Gothic</vt:lpstr>
      <vt:lpstr>Tahoma</vt:lpstr>
      <vt:lpstr>Wingdings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3</cp:revision>
  <dcterms:created xsi:type="dcterms:W3CDTF">2020-11-10T17:06:03Z</dcterms:created>
  <dcterms:modified xsi:type="dcterms:W3CDTF">2020-11-10T17:25:32Z</dcterms:modified>
</cp:coreProperties>
</file>