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968A3A1-2A34-4A0F-B367-B26C972FF846}" type="datetimeFigureOut">
              <a:rPr lang="fa-IR" smtClean="0"/>
              <a:t>21/04/1442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56C014B-B41B-4EA4-BFD0-C88416D4E8D7}" type="slidenum">
              <a:rPr lang="fa-IR" smtClean="0"/>
              <a:t>‹#›</a:t>
            </a:fld>
            <a:endParaRPr lang="fa-IR"/>
          </a:p>
        </p:txBody>
      </p:sp>
    </p:spTree>
    <p:extLst>
      <p:ext uri="{BB962C8B-B14F-4D97-AF65-F5344CB8AC3E}">
        <p14:creationId xmlns:p14="http://schemas.microsoft.com/office/powerpoint/2010/main" val="323051219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867936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11506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306278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815205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637231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247444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8630840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252404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353899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77568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058293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743477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940790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03467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755272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3E4601F7-FF15-4B3C-AEA1-387946BAE8B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271664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rtl="0"/>
            <a:endParaRPr lang="en-US">
              <a:solidFill>
                <a:prstClr val="white"/>
              </a:solidFill>
            </a:endParaRPr>
          </a:p>
        </p:txBody>
      </p:sp>
      <p:sp>
        <p:nvSpPr>
          <p:cNvPr id="15" name="Date Placeholder 14"/>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16" name="Slide Number Placeholder 15"/>
          <p:cNvSpPr>
            <a:spLocks noGrp="1"/>
          </p:cNvSpPr>
          <p:nvPr>
            <p:ph type="sldNum" sz="quarter" idx="11"/>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17" name="Footer Placeholder 16"/>
          <p:cNvSpPr>
            <a:spLocks noGrp="1"/>
          </p:cNvSpPr>
          <p:nvPr>
            <p:ph type="ftr" sz="quarter" idx="12"/>
          </p:nvPr>
        </p:nvSpPr>
        <p:spPr/>
        <p:txBody>
          <a:bodyPr/>
          <a:lstStyle/>
          <a:p>
            <a:endParaRPr lang="en-US">
              <a:solidFill>
                <a:srgbClr val="FEFAC9"/>
              </a:solidFill>
            </a:endParaRPr>
          </a:p>
        </p:txBody>
      </p:sp>
    </p:spTree>
    <p:extLst>
      <p:ext uri="{BB962C8B-B14F-4D97-AF65-F5344CB8AC3E}">
        <p14:creationId xmlns:p14="http://schemas.microsoft.com/office/powerpoint/2010/main" val="3348525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5" name="Footer Placeholder 4"/>
          <p:cNvSpPr>
            <a:spLocks noGrp="1"/>
          </p:cNvSpPr>
          <p:nvPr>
            <p:ph type="ftr" sz="quarter" idx="11"/>
          </p:nvPr>
        </p:nvSpPr>
        <p:spPr/>
        <p:txBody>
          <a:bodyPr/>
          <a:lstStyle/>
          <a:p>
            <a:endParaRPr lang="en-US">
              <a:solidFill>
                <a:srgbClr val="FEFAC9"/>
              </a:solidFill>
            </a:endParaRPr>
          </a:p>
        </p:txBody>
      </p:sp>
      <p:sp>
        <p:nvSpPr>
          <p:cNvPr id="6" name="Slide Number Placeholder 5"/>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Tree>
    <p:extLst>
      <p:ext uri="{BB962C8B-B14F-4D97-AF65-F5344CB8AC3E}">
        <p14:creationId xmlns:p14="http://schemas.microsoft.com/office/powerpoint/2010/main" val="3578311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5" name="Footer Placeholder 4"/>
          <p:cNvSpPr>
            <a:spLocks noGrp="1"/>
          </p:cNvSpPr>
          <p:nvPr>
            <p:ph type="ftr" sz="quarter" idx="11"/>
          </p:nvPr>
        </p:nvSpPr>
        <p:spPr/>
        <p:txBody>
          <a:bodyPr/>
          <a:lstStyle/>
          <a:p>
            <a:endParaRPr lang="en-US">
              <a:solidFill>
                <a:srgbClr val="FEFAC9"/>
              </a:solidFill>
            </a:endParaRPr>
          </a:p>
        </p:txBody>
      </p:sp>
      <p:sp>
        <p:nvSpPr>
          <p:cNvPr id="6" name="Slide Number Placeholder 5"/>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Tree>
    <p:extLst>
      <p:ext uri="{BB962C8B-B14F-4D97-AF65-F5344CB8AC3E}">
        <p14:creationId xmlns:p14="http://schemas.microsoft.com/office/powerpoint/2010/main" val="2475677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15" name="Slide Number Placeholder 14"/>
          <p:cNvSpPr>
            <a:spLocks noGrp="1"/>
          </p:cNvSpPr>
          <p:nvPr>
            <p:ph type="sldNum" sz="quarter" idx="15"/>
          </p:nvPr>
        </p:nvSpPr>
        <p:spPr/>
        <p:txBody>
          <a:bodyPr/>
          <a:lstStyle>
            <a:lvl1pPr algn="ctr">
              <a:defRPr/>
            </a:lvl1pPr>
          </a:lstStyle>
          <a:p>
            <a:fld id="{80404E23-BD45-4210-88BE-37A42E5716EC}" type="slidenum">
              <a:rPr lang="en-US" smtClean="0">
                <a:solidFill>
                  <a:srgbClr val="FEFAC9"/>
                </a:solidFill>
              </a:rPr>
              <a:pPr/>
              <a:t>‹#›</a:t>
            </a:fld>
            <a:endParaRPr lang="en-US">
              <a:solidFill>
                <a:srgbClr val="FEFAC9"/>
              </a:solidFill>
            </a:endParaRPr>
          </a:p>
        </p:txBody>
      </p:sp>
      <p:sp>
        <p:nvSpPr>
          <p:cNvPr id="16" name="Footer Placeholder 15"/>
          <p:cNvSpPr>
            <a:spLocks noGrp="1"/>
          </p:cNvSpPr>
          <p:nvPr>
            <p:ph type="ftr" sz="quarter" idx="16"/>
          </p:nvPr>
        </p:nvSpPr>
        <p:spPr/>
        <p:txBody>
          <a:bodyPr/>
          <a:lstStyle/>
          <a:p>
            <a:endParaRPr lang="en-US">
              <a:solidFill>
                <a:srgbClr val="FEFAC9"/>
              </a:solidFill>
            </a:endParaRPr>
          </a:p>
        </p:txBody>
      </p:sp>
      <p:sp>
        <p:nvSpPr>
          <p:cNvPr id="17" name="Title 16"/>
          <p:cNvSpPr>
            <a:spLocks noGrp="1"/>
          </p:cNvSpPr>
          <p:nvPr>
            <p:ph type="title"/>
          </p:nvPr>
        </p:nvSpPr>
        <p:spPr/>
        <p:txBody>
          <a:bodyPr rtlCol="0" anchor="b" anchorCtr="0"/>
          <a:lstStyle/>
          <a:p>
            <a:r>
              <a:rPr kumimoji="0" lang="en-US"/>
              <a:t>Click to edit Master title style</a:t>
            </a:r>
          </a:p>
        </p:txBody>
      </p:sp>
    </p:spTree>
    <p:extLst>
      <p:ext uri="{BB962C8B-B14F-4D97-AF65-F5344CB8AC3E}">
        <p14:creationId xmlns:p14="http://schemas.microsoft.com/office/powerpoint/2010/main" val="3907078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5" name="Footer Placeholder 4"/>
          <p:cNvSpPr>
            <a:spLocks noGrp="1"/>
          </p:cNvSpPr>
          <p:nvPr>
            <p:ph type="ftr" sz="quarter" idx="11"/>
          </p:nvPr>
        </p:nvSpPr>
        <p:spPr/>
        <p:txBody>
          <a:bodyPr/>
          <a:lstStyle/>
          <a:p>
            <a:endParaRPr lang="en-US">
              <a:solidFill>
                <a:srgbClr val="FEFAC9"/>
              </a:solidFill>
            </a:endParaRPr>
          </a:p>
        </p:txBody>
      </p:sp>
      <p:sp>
        <p:nvSpPr>
          <p:cNvPr id="6" name="Slide Number Placeholder 5"/>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90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6" name="Footer Placeholder 5"/>
          <p:cNvSpPr>
            <a:spLocks noGrp="1"/>
          </p:cNvSpPr>
          <p:nvPr>
            <p:ph type="ftr" sz="quarter" idx="11"/>
          </p:nvPr>
        </p:nvSpPr>
        <p:spPr/>
        <p:txBody>
          <a:bodyPr/>
          <a:lstStyle/>
          <a:p>
            <a:endParaRPr lang="en-US">
              <a:solidFill>
                <a:srgbClr val="FEFAC9"/>
              </a:solidFill>
            </a:endParaRPr>
          </a:p>
        </p:txBody>
      </p:sp>
      <p:sp>
        <p:nvSpPr>
          <p:cNvPr id="7" name="Slide Number Placeholder 6"/>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3341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8" name="Footer Placeholder 7"/>
          <p:cNvSpPr>
            <a:spLocks noGrp="1"/>
          </p:cNvSpPr>
          <p:nvPr>
            <p:ph type="ftr" sz="quarter" idx="11"/>
          </p:nvPr>
        </p:nvSpPr>
        <p:spPr/>
        <p:txBody>
          <a:bodyPr/>
          <a:lstStyle/>
          <a:p>
            <a:endParaRPr lang="en-US">
              <a:solidFill>
                <a:srgbClr val="FEFAC9"/>
              </a:solidFill>
            </a:endParaRPr>
          </a:p>
        </p:txBody>
      </p:sp>
      <p:sp>
        <p:nvSpPr>
          <p:cNvPr id="7" name="Date Placeholder 6"/>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7509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4" name="Footer Placeholder 3"/>
          <p:cNvSpPr>
            <a:spLocks noGrp="1"/>
          </p:cNvSpPr>
          <p:nvPr>
            <p:ph type="ftr" sz="quarter" idx="11"/>
          </p:nvPr>
        </p:nvSpPr>
        <p:spPr/>
        <p:txBody>
          <a:bodyPr/>
          <a:lstStyle/>
          <a:p>
            <a:endParaRPr lang="en-US">
              <a:solidFill>
                <a:srgbClr val="FEFAC9"/>
              </a:solidFill>
            </a:endParaRPr>
          </a:p>
        </p:txBody>
      </p:sp>
      <p:sp>
        <p:nvSpPr>
          <p:cNvPr id="5" name="Slide Number Placeholder 4"/>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2840328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3" name="Footer Placeholder 2"/>
          <p:cNvSpPr>
            <a:spLocks noGrp="1"/>
          </p:cNvSpPr>
          <p:nvPr>
            <p:ph type="ftr" sz="quarter" idx="11"/>
          </p:nvPr>
        </p:nvSpPr>
        <p:spPr/>
        <p:txBody>
          <a:bodyPr/>
          <a:lstStyle/>
          <a:p>
            <a:endParaRPr lang="en-US">
              <a:solidFill>
                <a:srgbClr val="FEFAC9"/>
              </a:solidFill>
            </a:endParaRPr>
          </a:p>
        </p:txBody>
      </p:sp>
      <p:sp>
        <p:nvSpPr>
          <p:cNvPr id="4" name="Slide Number Placeholder 3"/>
          <p:cNvSpPr>
            <a:spLocks noGrp="1"/>
          </p:cNvSpPr>
          <p:nvPr>
            <p:ph type="sldNum" sz="quarter" idx="12"/>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Tree>
    <p:extLst>
      <p:ext uri="{BB962C8B-B14F-4D97-AF65-F5344CB8AC3E}">
        <p14:creationId xmlns:p14="http://schemas.microsoft.com/office/powerpoint/2010/main" val="1427997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9" name="Slide Number Placeholder 8"/>
          <p:cNvSpPr>
            <a:spLocks noGrp="1"/>
          </p:cNvSpPr>
          <p:nvPr>
            <p:ph type="sldNum" sz="quarter" idx="15"/>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10" name="Footer Placeholder 9"/>
          <p:cNvSpPr>
            <a:spLocks noGrp="1"/>
          </p:cNvSpPr>
          <p:nvPr>
            <p:ph type="ftr" sz="quarter" idx="16"/>
          </p:nvPr>
        </p:nvSpPr>
        <p:spPr/>
        <p:txBody>
          <a:bodyPr/>
          <a:lstStyle/>
          <a:p>
            <a:endParaRPr lang="en-US">
              <a:solidFill>
                <a:srgbClr val="FEFAC9"/>
              </a:solidFill>
            </a:endParaRPr>
          </a:p>
        </p:txBody>
      </p:sp>
    </p:spTree>
    <p:extLst>
      <p:ext uri="{BB962C8B-B14F-4D97-AF65-F5344CB8AC3E}">
        <p14:creationId xmlns:p14="http://schemas.microsoft.com/office/powerpoint/2010/main" val="3964841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805AE631-D5CC-4165-9C5B-FDC6EC553D80}" type="datetimeFigureOut">
              <a:rPr lang="en-US" smtClean="0">
                <a:solidFill>
                  <a:srgbClr val="FEFAC9"/>
                </a:solidFill>
              </a:rPr>
              <a:pPr/>
              <a:t>12/6/2020</a:t>
            </a:fld>
            <a:endParaRPr lang="en-US">
              <a:solidFill>
                <a:srgbClr val="FEFAC9"/>
              </a:solidFill>
            </a:endParaRPr>
          </a:p>
        </p:txBody>
      </p:sp>
      <p:sp>
        <p:nvSpPr>
          <p:cNvPr id="9" name="Slide Number Placeholder 8"/>
          <p:cNvSpPr>
            <a:spLocks noGrp="1"/>
          </p:cNvSpPr>
          <p:nvPr>
            <p:ph type="sldNum" sz="quarter" idx="11"/>
          </p:nvPr>
        </p:nvSpPr>
        <p:spPr/>
        <p:txBody>
          <a:bodyPr/>
          <a:lstStyle/>
          <a:p>
            <a:fld id="{80404E23-BD45-4210-88BE-37A42E5716EC}" type="slidenum">
              <a:rPr lang="en-US" smtClean="0">
                <a:solidFill>
                  <a:srgbClr val="FEFAC9"/>
                </a:solidFill>
              </a:rPr>
              <a:pPr/>
              <a:t>‹#›</a:t>
            </a:fld>
            <a:endParaRPr lang="en-US">
              <a:solidFill>
                <a:srgbClr val="FEFAC9"/>
              </a:solidFill>
            </a:endParaRPr>
          </a:p>
        </p:txBody>
      </p:sp>
      <p:sp>
        <p:nvSpPr>
          <p:cNvPr id="10" name="Footer Placeholder 9"/>
          <p:cNvSpPr>
            <a:spLocks noGrp="1"/>
          </p:cNvSpPr>
          <p:nvPr>
            <p:ph type="ftr" sz="quarter" idx="12"/>
          </p:nvPr>
        </p:nvSpPr>
        <p:spPr/>
        <p:txBody>
          <a:bodyPr/>
          <a:lstStyle/>
          <a:p>
            <a:endParaRPr lang="en-US">
              <a:solidFill>
                <a:srgbClr val="FEFAC9"/>
              </a:solidFill>
            </a:endParaRPr>
          </a:p>
        </p:txBody>
      </p:sp>
    </p:spTree>
    <p:extLst>
      <p:ext uri="{BB962C8B-B14F-4D97-AF65-F5344CB8AC3E}">
        <p14:creationId xmlns:p14="http://schemas.microsoft.com/office/powerpoint/2010/main" val="276523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rtl="0"/>
            <a:fld id="{805AE631-D5CC-4165-9C5B-FDC6EC553D80}" type="datetimeFigureOut">
              <a:rPr lang="en-US" smtClean="0">
                <a:solidFill>
                  <a:srgbClr val="FEFAC9"/>
                </a:solidFill>
              </a:rPr>
              <a:pPr rtl="0"/>
              <a:t>12/6/2020</a:t>
            </a:fld>
            <a:endParaRPr lang="en-US">
              <a:solidFill>
                <a:srgbClr val="FEFAC9"/>
              </a:solidFill>
            </a:endParaRP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rtl="0"/>
            <a:endParaRPr lang="en-US">
              <a:solidFill>
                <a:srgbClr val="FEFAC9"/>
              </a:solidFill>
            </a:endParaRP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rtl="0"/>
            <a:fld id="{80404E23-BD45-4210-88BE-37A42E5716EC}" type="slidenum">
              <a:rPr lang="en-US" smtClean="0">
                <a:solidFill>
                  <a:srgbClr val="FEFAC9"/>
                </a:solidFill>
              </a:rPr>
              <a:pPr rtl="0"/>
              <a:t>‹#›</a:t>
            </a:fld>
            <a:endParaRPr lang="en-US">
              <a:solidFill>
                <a:srgbClr val="FEFAC9"/>
              </a:solidFill>
            </a:endParaRP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spTree>
    <p:extLst>
      <p:ext uri="{BB962C8B-B14F-4D97-AF65-F5344CB8AC3E}">
        <p14:creationId xmlns:p14="http://schemas.microsoft.com/office/powerpoint/2010/main" val="196123095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 Id="rId9" Type="http://schemas.openxmlformats.org/officeDocument/2006/relationships/image" Target="../media/image18.emf"/></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2039975" y="2626522"/>
            <a:ext cx="4889479"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pPr>
            <a:r>
              <a:rPr lang="fa-IR" sz="2800" b="1" dirty="0">
                <a:solidFill>
                  <a:prstClr val="white"/>
                </a:solidFill>
                <a:latin typeface="Calibri" pitchFamily="34" charset="0"/>
                <a:ea typeface="Times New Roman" pitchFamily="18" charset="0"/>
                <a:cs typeface="B Compset" pitchFamily="2" charset="-78"/>
              </a:rPr>
              <a:t>تعیین میزان آسیب پذیری بافت های شهری</a:t>
            </a:r>
            <a:endParaRPr lang="en-US" sz="900" dirty="0">
              <a:solidFill>
                <a:prstClr val="white"/>
              </a:solidFill>
              <a:latin typeface="Arial" pitchFamily="34" charset="0"/>
              <a:cs typeface="Arial" pitchFamily="34" charset="0"/>
            </a:endParaRPr>
          </a:p>
          <a:p>
            <a:pPr algn="ctr" eaLnBrk="0" fontAlgn="base" hangingPunct="0">
              <a:spcBef>
                <a:spcPct val="0"/>
              </a:spcBef>
              <a:spcAft>
                <a:spcPct val="0"/>
              </a:spcAft>
            </a:pPr>
            <a:r>
              <a:rPr lang="fa-IR" sz="2800" b="1" dirty="0">
                <a:solidFill>
                  <a:prstClr val="white"/>
                </a:solidFill>
                <a:latin typeface="Calibri" pitchFamily="34" charset="0"/>
                <a:ea typeface="Times New Roman" pitchFamily="18" charset="0"/>
                <a:cs typeface="B Compset" pitchFamily="2" charset="-78"/>
              </a:rPr>
              <a:t> با استفاده از</a:t>
            </a:r>
            <a:r>
              <a:rPr lang="fa-IR" sz="2800" b="1" dirty="0">
                <a:solidFill>
                  <a:prstClr val="white"/>
                </a:solidFill>
                <a:latin typeface="Calibri" pitchFamily="34" charset="0"/>
                <a:ea typeface="Times New Roman" pitchFamily="18" charset="0"/>
                <a:cs typeface="B Kamran" pitchFamily="2" charset="-78"/>
              </a:rPr>
              <a:t>  </a:t>
            </a:r>
            <a:r>
              <a:rPr lang="en-US" sz="2200" dirty="0">
                <a:solidFill>
                  <a:prstClr val="white"/>
                </a:solidFill>
                <a:latin typeface="Comic Sans MS" pitchFamily="66" charset="0"/>
                <a:ea typeface="Times New Roman" pitchFamily="18" charset="0"/>
                <a:cs typeface="B Kamran" pitchFamily="2" charset="-78"/>
              </a:rPr>
              <a:t>Fuzzy Logic &amp; GIS</a:t>
            </a:r>
            <a:endParaRPr lang="en-US" sz="900" dirty="0">
              <a:solidFill>
                <a:prstClr val="white"/>
              </a:solidFill>
              <a:latin typeface="Arial" pitchFamily="34" charset="0"/>
              <a:cs typeface="Arial" pitchFamily="34" charset="0"/>
            </a:endParaRPr>
          </a:p>
          <a:p>
            <a:pPr algn="ctr" rtl="0" eaLnBrk="0" fontAlgn="base" hangingPunct="0">
              <a:spcBef>
                <a:spcPct val="0"/>
              </a:spcBef>
              <a:spcAft>
                <a:spcPct val="0"/>
              </a:spcAft>
            </a:pPr>
            <a:endParaRPr lang="en-US"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1585737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C:\Ati's Univ Projz\6th Term\savaneh\Maps\Keyfiyat.jpg"/>
          <p:cNvPicPr>
            <a:picLocks noChangeAspect="1" noChangeArrowheads="1"/>
          </p:cNvPicPr>
          <p:nvPr/>
        </p:nvPicPr>
        <p:blipFill>
          <a:blip r:embed="rId3" cstate="print"/>
          <a:srcRect/>
          <a:stretch>
            <a:fillRect/>
          </a:stretch>
        </p:blipFill>
        <p:spPr bwMode="auto">
          <a:xfrm>
            <a:off x="285720" y="426178"/>
            <a:ext cx="4144018" cy="2930400"/>
          </a:xfrm>
          <a:prstGeom prst="rect">
            <a:avLst/>
          </a:prstGeom>
          <a:noFill/>
        </p:spPr>
      </p:pic>
      <p:pic>
        <p:nvPicPr>
          <p:cNvPr id="4" name="Picture 8" descr="C:\Ati's Univ Projz\6th Term\savaneh\Maps\Masahat.jpg"/>
          <p:cNvPicPr>
            <a:picLocks noChangeAspect="1" noChangeArrowheads="1"/>
          </p:cNvPicPr>
          <p:nvPr/>
        </p:nvPicPr>
        <p:blipFill>
          <a:blip r:embed="rId4" cstate="print"/>
          <a:srcRect/>
          <a:stretch>
            <a:fillRect/>
          </a:stretch>
        </p:blipFill>
        <p:spPr bwMode="auto">
          <a:xfrm>
            <a:off x="2714612" y="3570434"/>
            <a:ext cx="4144018" cy="2930400"/>
          </a:xfrm>
          <a:prstGeom prst="rect">
            <a:avLst/>
          </a:prstGeom>
          <a:noFill/>
        </p:spPr>
      </p:pic>
      <p:pic>
        <p:nvPicPr>
          <p:cNvPr id="5" name="Picture 10" descr="C:\Ati's Univ Projz\6th Term\savaneh\Maps\Tabaghat.jpg"/>
          <p:cNvPicPr>
            <a:picLocks noChangeAspect="1" noChangeArrowheads="1"/>
          </p:cNvPicPr>
          <p:nvPr/>
        </p:nvPicPr>
        <p:blipFill>
          <a:blip r:embed="rId5" cstate="print"/>
          <a:srcRect/>
          <a:stretch>
            <a:fillRect/>
          </a:stretch>
        </p:blipFill>
        <p:spPr bwMode="auto">
          <a:xfrm>
            <a:off x="4499948" y="443431"/>
            <a:ext cx="4144018" cy="2930400"/>
          </a:xfrm>
          <a:prstGeom prst="rect">
            <a:avLst/>
          </a:prstGeom>
          <a:noFill/>
        </p:spPr>
      </p:pic>
    </p:spTree>
    <p:extLst>
      <p:ext uri="{BB962C8B-B14F-4D97-AF65-F5344CB8AC3E}">
        <p14:creationId xmlns:p14="http://schemas.microsoft.com/office/powerpoint/2010/main" val="947557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
          <p:cNvSpPr>
            <a:spLocks noChangeArrowheads="1"/>
          </p:cNvSpPr>
          <p:nvPr/>
        </p:nvSpPr>
        <p:spPr bwMode="auto">
          <a:xfrm>
            <a:off x="500034" y="500042"/>
            <a:ext cx="8286745" cy="21852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fa-IR" sz="2200" b="1" dirty="0">
                <a:solidFill>
                  <a:prstClr val="white"/>
                </a:solidFill>
                <a:latin typeface="Calibri" pitchFamily="34" charset="0"/>
                <a:ea typeface="Times New Roman" pitchFamily="18" charset="0"/>
                <a:cs typeface="B Nazanin" pitchFamily="2" charset="-78"/>
              </a:rPr>
              <a:t>مرحله دوم : فازی سازی عوامل موثر در میزان خطر ناشی از زلزله</a:t>
            </a:r>
          </a:p>
          <a:p>
            <a:pPr fontAlgn="base">
              <a:spcBef>
                <a:spcPct val="0"/>
              </a:spcBef>
              <a:spcAft>
                <a:spcPct val="0"/>
              </a:spcAft>
            </a:pPr>
            <a:endParaRPr lang="fa-IR" sz="2200" dirty="0">
              <a:solidFill>
                <a:prstClr val="white"/>
              </a:solidFill>
              <a:latin typeface="Calibri" pitchFamily="34" charset="0"/>
              <a:cs typeface="B Nazanin" pitchFamily="2" charset="-78"/>
            </a:endParaRPr>
          </a:p>
          <a:p>
            <a:pPr fontAlgn="base">
              <a:spcBef>
                <a:spcPct val="0"/>
              </a:spcBef>
              <a:spcAft>
                <a:spcPct val="0"/>
              </a:spcAft>
            </a:pPr>
            <a:r>
              <a:rPr lang="fa-IR" sz="2200" dirty="0">
                <a:solidFill>
                  <a:prstClr val="white"/>
                </a:solidFill>
                <a:latin typeface="Calibri" pitchFamily="34" charset="0"/>
                <a:cs typeface="B Nazanin" pitchFamily="2" charset="-78"/>
              </a:rPr>
              <a:t>ابتدا تمام داده ها را  به داده فاصله ای تبدیل می کنیم.</a:t>
            </a:r>
            <a:r>
              <a:rPr lang="fa-IR" sz="2400" dirty="0">
                <a:solidFill>
                  <a:prstClr val="white"/>
                </a:solidFill>
              </a:rPr>
              <a:t> </a:t>
            </a:r>
          </a:p>
          <a:p>
            <a:pPr fontAlgn="base">
              <a:spcBef>
                <a:spcPct val="0"/>
              </a:spcBef>
              <a:spcAft>
                <a:spcPct val="0"/>
              </a:spcAft>
            </a:pPr>
            <a:endParaRPr lang="fa-IR" sz="2400" dirty="0">
              <a:solidFill>
                <a:prstClr val="white"/>
              </a:solidFill>
            </a:endParaRPr>
          </a:p>
          <a:p>
            <a:pPr fontAlgn="base">
              <a:spcBef>
                <a:spcPct val="0"/>
              </a:spcBef>
              <a:spcAft>
                <a:spcPct val="0"/>
              </a:spcAft>
            </a:pPr>
            <a:r>
              <a:rPr lang="fa-IR" sz="2200" dirty="0">
                <a:solidFill>
                  <a:prstClr val="white"/>
                </a:solidFill>
                <a:latin typeface="Calibri" pitchFamily="34" charset="0"/>
                <a:cs typeface="B Nazanin" pitchFamily="2" charset="-78"/>
              </a:rPr>
              <a:t>تابعی که برای فازی سازی در این پژوهش استفاده شده است تابعی خطی است که داده ها را به صورت خطی و با شیب یکسان از حالت کلاسیک به حالت فازی تبدیل می کند.</a:t>
            </a:r>
          </a:p>
        </p:txBody>
      </p:sp>
      <p:pic>
        <p:nvPicPr>
          <p:cNvPr id="3" name="Picture 2"/>
          <p:cNvPicPr/>
          <p:nvPr/>
        </p:nvPicPr>
        <p:blipFill>
          <a:blip r:embed="rId3"/>
          <a:srcRect/>
          <a:stretch>
            <a:fillRect/>
          </a:stretch>
        </p:blipFill>
        <p:spPr bwMode="auto">
          <a:xfrm>
            <a:off x="3429009" y="3376620"/>
            <a:ext cx="2428875" cy="1123950"/>
          </a:xfrm>
          <a:prstGeom prst="rect">
            <a:avLst/>
          </a:prstGeom>
          <a:noFill/>
          <a:ln w="9525">
            <a:noFill/>
            <a:miter lim="800000"/>
            <a:headEnd/>
            <a:tailEnd/>
          </a:ln>
        </p:spPr>
      </p:pic>
    </p:spTree>
    <p:extLst>
      <p:ext uri="{BB962C8B-B14F-4D97-AF65-F5344CB8AC3E}">
        <p14:creationId xmlns:p14="http://schemas.microsoft.com/office/powerpoint/2010/main" val="4035293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1"/>
          <p:cNvSpPr>
            <a:spLocks noChangeArrowheads="1"/>
          </p:cNvSpPr>
          <p:nvPr/>
        </p:nvSpPr>
        <p:spPr bwMode="auto">
          <a:xfrm>
            <a:off x="2714612" y="428604"/>
            <a:ext cx="5868914"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fa-IR" sz="2200" dirty="0">
                <a:solidFill>
                  <a:prstClr val="white"/>
                </a:solidFill>
                <a:latin typeface="Calibri" pitchFamily="34" charset="0"/>
                <a:ea typeface="Times New Roman" pitchFamily="18" charset="0"/>
                <a:cs typeface="B Nazanin" pitchFamily="2" charset="-78"/>
              </a:rPr>
              <a:t>در زیر مقادیر فازی شده لایه های مورد استفاده نشان داده شده اند.</a:t>
            </a:r>
            <a:endParaRPr lang="fa-IR" sz="2200" dirty="0">
              <a:solidFill>
                <a:prstClr val="white"/>
              </a:solidFill>
              <a:latin typeface="Arial" pitchFamily="34" charset="0"/>
              <a:cs typeface="B Nazanin" pitchFamily="2" charset="-78"/>
            </a:endParaRPr>
          </a:p>
        </p:txBody>
      </p:sp>
      <p:pic>
        <p:nvPicPr>
          <p:cNvPr id="3" name="Picture 2"/>
          <p:cNvPicPr/>
          <p:nvPr/>
        </p:nvPicPr>
        <p:blipFill>
          <a:blip r:embed="rId3"/>
          <a:srcRect t="4167" r="8000" b="4167"/>
          <a:stretch>
            <a:fillRect/>
          </a:stretch>
        </p:blipFill>
        <p:spPr bwMode="auto">
          <a:xfrm>
            <a:off x="1285851" y="928670"/>
            <a:ext cx="1785952" cy="1857388"/>
          </a:xfrm>
          <a:prstGeom prst="rect">
            <a:avLst/>
          </a:prstGeom>
          <a:noFill/>
          <a:ln w="9525">
            <a:noFill/>
            <a:miter lim="800000"/>
            <a:headEnd/>
            <a:tailEnd/>
          </a:ln>
        </p:spPr>
      </p:pic>
      <p:pic>
        <p:nvPicPr>
          <p:cNvPr id="4" name="Picture 3"/>
          <p:cNvPicPr/>
          <p:nvPr/>
        </p:nvPicPr>
        <p:blipFill>
          <a:blip r:embed="rId4"/>
          <a:srcRect l="7407" r="7407" b="4348"/>
          <a:stretch>
            <a:fillRect/>
          </a:stretch>
        </p:blipFill>
        <p:spPr bwMode="auto">
          <a:xfrm>
            <a:off x="3714744" y="928670"/>
            <a:ext cx="1785950" cy="1857388"/>
          </a:xfrm>
          <a:prstGeom prst="rect">
            <a:avLst/>
          </a:prstGeom>
          <a:noFill/>
          <a:ln w="9525">
            <a:noFill/>
            <a:miter lim="800000"/>
            <a:headEnd/>
            <a:tailEnd/>
          </a:ln>
        </p:spPr>
      </p:pic>
      <p:pic>
        <p:nvPicPr>
          <p:cNvPr id="5" name="Picture 4"/>
          <p:cNvPicPr/>
          <p:nvPr/>
        </p:nvPicPr>
        <p:blipFill>
          <a:blip r:embed="rId5"/>
          <a:srcRect l="8696" r="8696"/>
          <a:stretch>
            <a:fillRect/>
          </a:stretch>
        </p:blipFill>
        <p:spPr bwMode="auto">
          <a:xfrm>
            <a:off x="1285852" y="3000372"/>
            <a:ext cx="1785950" cy="1770820"/>
          </a:xfrm>
          <a:prstGeom prst="rect">
            <a:avLst/>
          </a:prstGeom>
          <a:noFill/>
          <a:ln w="9525">
            <a:noFill/>
            <a:miter lim="800000"/>
            <a:headEnd/>
            <a:tailEnd/>
          </a:ln>
        </p:spPr>
      </p:pic>
      <p:pic>
        <p:nvPicPr>
          <p:cNvPr id="6" name="Picture 5"/>
          <p:cNvPicPr/>
          <p:nvPr/>
        </p:nvPicPr>
        <p:blipFill>
          <a:blip r:embed="rId6"/>
          <a:srcRect t="4348" r="6897" b="8696"/>
          <a:stretch>
            <a:fillRect/>
          </a:stretch>
        </p:blipFill>
        <p:spPr bwMode="auto">
          <a:xfrm>
            <a:off x="6143636" y="928670"/>
            <a:ext cx="2071702" cy="1857388"/>
          </a:xfrm>
          <a:prstGeom prst="rect">
            <a:avLst/>
          </a:prstGeom>
          <a:noFill/>
          <a:ln w="9525">
            <a:noFill/>
            <a:miter lim="800000"/>
            <a:headEnd/>
            <a:tailEnd/>
          </a:ln>
        </p:spPr>
      </p:pic>
      <p:pic>
        <p:nvPicPr>
          <p:cNvPr id="7" name="Picture 6"/>
          <p:cNvPicPr/>
          <p:nvPr/>
        </p:nvPicPr>
        <p:blipFill>
          <a:blip r:embed="rId7"/>
          <a:srcRect/>
          <a:stretch>
            <a:fillRect/>
          </a:stretch>
        </p:blipFill>
        <p:spPr bwMode="auto">
          <a:xfrm>
            <a:off x="3752836" y="3000372"/>
            <a:ext cx="1819296" cy="1915126"/>
          </a:xfrm>
          <a:prstGeom prst="rect">
            <a:avLst/>
          </a:prstGeom>
          <a:noFill/>
          <a:ln w="9525">
            <a:noFill/>
            <a:miter lim="800000"/>
            <a:headEnd/>
            <a:tailEnd/>
          </a:ln>
        </p:spPr>
      </p:pic>
      <p:pic>
        <p:nvPicPr>
          <p:cNvPr id="8" name="Picture 7"/>
          <p:cNvPicPr/>
          <p:nvPr/>
        </p:nvPicPr>
        <p:blipFill>
          <a:blip r:embed="rId8"/>
          <a:srcRect t="7285"/>
          <a:stretch>
            <a:fillRect/>
          </a:stretch>
        </p:blipFill>
        <p:spPr bwMode="auto">
          <a:xfrm>
            <a:off x="6199316" y="3000372"/>
            <a:ext cx="2013596" cy="2000264"/>
          </a:xfrm>
          <a:prstGeom prst="rect">
            <a:avLst/>
          </a:prstGeom>
          <a:noFill/>
          <a:ln w="9525">
            <a:noFill/>
            <a:miter lim="800000"/>
            <a:headEnd/>
            <a:tailEnd/>
          </a:ln>
        </p:spPr>
      </p:pic>
      <p:pic>
        <p:nvPicPr>
          <p:cNvPr id="9" name="Picture 8"/>
          <p:cNvPicPr/>
          <p:nvPr/>
        </p:nvPicPr>
        <p:blipFill>
          <a:blip r:embed="rId9"/>
          <a:srcRect/>
          <a:stretch>
            <a:fillRect/>
          </a:stretch>
        </p:blipFill>
        <p:spPr bwMode="auto">
          <a:xfrm>
            <a:off x="3714743" y="5143512"/>
            <a:ext cx="2006475" cy="1571612"/>
          </a:xfrm>
          <a:prstGeom prst="rect">
            <a:avLst/>
          </a:prstGeom>
          <a:noFill/>
          <a:ln w="9525">
            <a:noFill/>
            <a:miter lim="800000"/>
            <a:headEnd/>
            <a:tailEnd/>
          </a:ln>
        </p:spPr>
      </p:pic>
    </p:spTree>
    <p:extLst>
      <p:ext uri="{BB962C8B-B14F-4D97-AF65-F5344CB8AC3E}">
        <p14:creationId xmlns:p14="http://schemas.microsoft.com/office/powerpoint/2010/main" val="171558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ti's Univ Projz\6th Term\savaneh\Maps\Fuzzy Ghedmat.jpg"/>
          <p:cNvPicPr>
            <a:picLocks noChangeAspect="1" noChangeArrowheads="1"/>
          </p:cNvPicPr>
          <p:nvPr/>
        </p:nvPicPr>
        <p:blipFill>
          <a:blip r:embed="rId3" cstate="print"/>
          <a:srcRect/>
          <a:stretch>
            <a:fillRect/>
          </a:stretch>
        </p:blipFill>
        <p:spPr bwMode="auto">
          <a:xfrm>
            <a:off x="4643438" y="357166"/>
            <a:ext cx="4144019" cy="2930400"/>
          </a:xfrm>
          <a:prstGeom prst="rect">
            <a:avLst/>
          </a:prstGeom>
          <a:noFill/>
        </p:spPr>
      </p:pic>
      <p:pic>
        <p:nvPicPr>
          <p:cNvPr id="4" name="Picture 5" descr="C:\Ati's Univ Projz\6th Term\savaneh\Maps\Fuzzy Masaleh.jpg"/>
          <p:cNvPicPr>
            <a:picLocks noChangeAspect="1" noChangeArrowheads="1"/>
          </p:cNvPicPr>
          <p:nvPr/>
        </p:nvPicPr>
        <p:blipFill>
          <a:blip r:embed="rId4" cstate="print"/>
          <a:srcRect/>
          <a:stretch>
            <a:fillRect/>
          </a:stretch>
        </p:blipFill>
        <p:spPr bwMode="auto">
          <a:xfrm>
            <a:off x="428596" y="357166"/>
            <a:ext cx="4144019" cy="2930400"/>
          </a:xfrm>
          <a:prstGeom prst="rect">
            <a:avLst/>
          </a:prstGeom>
          <a:noFill/>
        </p:spPr>
      </p:pic>
      <p:pic>
        <p:nvPicPr>
          <p:cNvPr id="5" name="Picture 7" descr="C:\Ati's Univ Projz\6th Term\savaneh\Maps\FuzzyArz Mabar.jpg"/>
          <p:cNvPicPr>
            <a:picLocks noChangeAspect="1" noChangeArrowheads="1"/>
          </p:cNvPicPr>
          <p:nvPr/>
        </p:nvPicPr>
        <p:blipFill>
          <a:blip r:embed="rId5" cstate="print"/>
          <a:srcRect/>
          <a:stretch>
            <a:fillRect/>
          </a:stretch>
        </p:blipFill>
        <p:spPr bwMode="auto">
          <a:xfrm>
            <a:off x="448275" y="3451105"/>
            <a:ext cx="4144019" cy="2930400"/>
          </a:xfrm>
          <a:prstGeom prst="rect">
            <a:avLst/>
          </a:prstGeom>
          <a:noFill/>
        </p:spPr>
      </p:pic>
      <p:pic>
        <p:nvPicPr>
          <p:cNvPr id="6" name="Picture 8" descr="C:\Ati's Univ Projz\6th Term\savaneh\Maps\Fuzzy Ertefa Arz.jpg"/>
          <p:cNvPicPr>
            <a:picLocks noChangeAspect="1" noChangeArrowheads="1"/>
          </p:cNvPicPr>
          <p:nvPr/>
        </p:nvPicPr>
        <p:blipFill>
          <a:blip r:embed="rId6" cstate="print"/>
          <a:srcRect/>
          <a:stretch>
            <a:fillRect/>
          </a:stretch>
        </p:blipFill>
        <p:spPr bwMode="auto">
          <a:xfrm>
            <a:off x="4643438" y="3431426"/>
            <a:ext cx="4144019" cy="2930400"/>
          </a:xfrm>
          <a:prstGeom prst="rect">
            <a:avLst/>
          </a:prstGeom>
          <a:noFill/>
        </p:spPr>
      </p:pic>
    </p:spTree>
    <p:extLst>
      <p:ext uri="{BB962C8B-B14F-4D97-AF65-F5344CB8AC3E}">
        <p14:creationId xmlns:p14="http://schemas.microsoft.com/office/powerpoint/2010/main" val="438553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Ati's Univ Projz\6th Term\savaneh\Maps\Fuzzy Keifiyat.jpg"/>
          <p:cNvPicPr>
            <a:picLocks noChangeAspect="1" noChangeArrowheads="1"/>
          </p:cNvPicPr>
          <p:nvPr/>
        </p:nvPicPr>
        <p:blipFill>
          <a:blip r:embed="rId3" cstate="print"/>
          <a:srcRect/>
          <a:stretch>
            <a:fillRect/>
          </a:stretch>
        </p:blipFill>
        <p:spPr bwMode="auto">
          <a:xfrm>
            <a:off x="433448" y="391672"/>
            <a:ext cx="4144019" cy="2930400"/>
          </a:xfrm>
          <a:prstGeom prst="rect">
            <a:avLst/>
          </a:prstGeom>
          <a:noFill/>
        </p:spPr>
      </p:pic>
      <p:pic>
        <p:nvPicPr>
          <p:cNvPr id="2052" name="Picture 4" descr="C:\Ati's Univ Projz\6th Term\savaneh\Maps\Fuzzy Masahat.jpg"/>
          <p:cNvPicPr>
            <a:picLocks noChangeAspect="1" noChangeArrowheads="1"/>
          </p:cNvPicPr>
          <p:nvPr/>
        </p:nvPicPr>
        <p:blipFill>
          <a:blip r:embed="rId4" cstate="print"/>
          <a:srcRect/>
          <a:stretch>
            <a:fillRect/>
          </a:stretch>
        </p:blipFill>
        <p:spPr bwMode="auto">
          <a:xfrm>
            <a:off x="2643174" y="3522543"/>
            <a:ext cx="4144019" cy="2930400"/>
          </a:xfrm>
          <a:prstGeom prst="rect">
            <a:avLst/>
          </a:prstGeom>
          <a:noFill/>
        </p:spPr>
      </p:pic>
      <p:pic>
        <p:nvPicPr>
          <p:cNvPr id="2054" name="Picture 6" descr="C:\Ati's Univ Projz\6th Term\savaneh\Maps\Fuzzy Tabaghat.jpg"/>
          <p:cNvPicPr>
            <a:picLocks noChangeAspect="1" noChangeArrowheads="1"/>
          </p:cNvPicPr>
          <p:nvPr/>
        </p:nvPicPr>
        <p:blipFill>
          <a:blip r:embed="rId5" cstate="print"/>
          <a:srcRect/>
          <a:stretch>
            <a:fillRect/>
          </a:stretch>
        </p:blipFill>
        <p:spPr bwMode="auto">
          <a:xfrm>
            <a:off x="4643438" y="391672"/>
            <a:ext cx="4144019" cy="2930400"/>
          </a:xfrm>
          <a:prstGeom prst="rect">
            <a:avLst/>
          </a:prstGeom>
          <a:noFill/>
        </p:spPr>
      </p:pic>
    </p:spTree>
    <p:extLst>
      <p:ext uri="{BB962C8B-B14F-4D97-AF65-F5344CB8AC3E}">
        <p14:creationId xmlns:p14="http://schemas.microsoft.com/office/powerpoint/2010/main" val="3342522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1"/>
          <p:cNvSpPr>
            <a:spLocks noChangeArrowheads="1"/>
          </p:cNvSpPr>
          <p:nvPr/>
        </p:nvSpPr>
        <p:spPr bwMode="auto">
          <a:xfrm>
            <a:off x="1214414" y="642918"/>
            <a:ext cx="7398179"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fa-IR" sz="2200" b="1" dirty="0">
                <a:solidFill>
                  <a:prstClr val="white"/>
                </a:solidFill>
                <a:latin typeface="Calibri" pitchFamily="34" charset="0"/>
                <a:ea typeface="Times New Roman" pitchFamily="18" charset="0"/>
                <a:cs typeface="B Nazanin" pitchFamily="2" charset="-78"/>
              </a:rPr>
              <a:t>مرحله سوم : تلفیق لایه ها در مدل </a:t>
            </a:r>
            <a:r>
              <a:rPr lang="en-US" sz="2200" b="1" dirty="0">
                <a:solidFill>
                  <a:prstClr val="white"/>
                </a:solidFill>
                <a:latin typeface="Calibri" pitchFamily="34" charset="0"/>
                <a:ea typeface="Times New Roman" pitchFamily="18" charset="0"/>
                <a:cs typeface="B Nazanin" pitchFamily="2" charset="-78"/>
              </a:rPr>
              <a:t>IHWP</a:t>
            </a:r>
            <a:r>
              <a:rPr lang="fa-IR" sz="2200" b="1" dirty="0">
                <a:solidFill>
                  <a:prstClr val="white"/>
                </a:solidFill>
                <a:latin typeface="Calibri" pitchFamily="34" charset="0"/>
                <a:ea typeface="Times New Roman" pitchFamily="18" charset="0"/>
                <a:cs typeface="B Nazanin" pitchFamily="2" charset="-78"/>
              </a:rPr>
              <a:t> و تعیین نقشه آسیب پذیری بافت</a:t>
            </a:r>
            <a:endParaRPr lang="fa-IR" sz="2200" dirty="0">
              <a:solidFill>
                <a:prstClr val="white"/>
              </a:solidFill>
              <a:latin typeface="Arial" pitchFamily="34" charset="0"/>
              <a:cs typeface="B Nazanin" pitchFamily="2" charset="-78"/>
            </a:endParaRPr>
          </a:p>
        </p:txBody>
      </p:sp>
      <p:pic>
        <p:nvPicPr>
          <p:cNvPr id="3" name="Picture 2"/>
          <p:cNvPicPr/>
          <p:nvPr/>
        </p:nvPicPr>
        <p:blipFill>
          <a:blip r:embed="rId3"/>
          <a:srcRect/>
          <a:stretch>
            <a:fillRect/>
          </a:stretch>
        </p:blipFill>
        <p:spPr bwMode="auto">
          <a:xfrm>
            <a:off x="3214678" y="1814503"/>
            <a:ext cx="2643206" cy="1114431"/>
          </a:xfrm>
          <a:prstGeom prst="rect">
            <a:avLst/>
          </a:prstGeom>
          <a:noFill/>
          <a:ln w="9525">
            <a:noFill/>
            <a:miter lim="800000"/>
            <a:headEnd/>
            <a:tailEnd/>
          </a:ln>
        </p:spPr>
      </p:pic>
      <p:sp>
        <p:nvSpPr>
          <p:cNvPr id="5" name="TextBox 4"/>
          <p:cNvSpPr txBox="1"/>
          <p:nvPr/>
        </p:nvSpPr>
        <p:spPr>
          <a:xfrm>
            <a:off x="928662" y="3643314"/>
            <a:ext cx="7358114" cy="1785104"/>
          </a:xfrm>
          <a:prstGeom prst="rect">
            <a:avLst/>
          </a:prstGeom>
          <a:noFill/>
        </p:spPr>
        <p:txBody>
          <a:bodyPr wrap="square" rtlCol="1">
            <a:spAutoFit/>
          </a:bodyPr>
          <a:lstStyle/>
          <a:p>
            <a:pPr rtl="0"/>
            <a:r>
              <a:rPr lang="fa-IR" sz="2200" dirty="0">
                <a:solidFill>
                  <a:prstClr val="white"/>
                </a:solidFill>
                <a:cs typeface="B Nazanin" pitchFamily="2" charset="-78"/>
              </a:rPr>
              <a:t>با تلفیق لایه ها می توان نتیجه گرفت که یک مکان در بدترین شرایط امتیاز 28 و در بهترین شرایط امتیاز صفر را می تواند داشته باشد. اما جمع شدن تمامی شرایط در یک محل احتمال کمی دارد و این امر به خوبی در نتیجه مدل مشهود است به این صورت که حداکثر امتیاز کسب شده 23 و کمترین آن 0.1 است.</a:t>
            </a:r>
            <a:endParaRPr lang="en-US" sz="2200" dirty="0">
              <a:solidFill>
                <a:prstClr val="white"/>
              </a:solidFill>
              <a:cs typeface="B Nazanin" pitchFamily="2" charset="-78"/>
            </a:endParaRPr>
          </a:p>
          <a:p>
            <a:pPr rtl="0"/>
            <a:endParaRPr lang="fa-IR" sz="2200" dirty="0">
              <a:solidFill>
                <a:prstClr val="white"/>
              </a:solidFill>
              <a:cs typeface="B Nazanin" pitchFamily="2" charset="-78"/>
            </a:endParaRPr>
          </a:p>
        </p:txBody>
      </p:sp>
    </p:spTree>
    <p:extLst>
      <p:ext uri="{BB962C8B-B14F-4D97-AF65-F5344CB8AC3E}">
        <p14:creationId xmlns:p14="http://schemas.microsoft.com/office/powerpoint/2010/main" val="3065425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C:\Ati's Univ Projz\6th Term\savaneh\Maps\ASIB PAZIRY.jpg"/>
          <p:cNvPicPr>
            <a:picLocks noChangeAspect="1" noChangeArrowheads="1"/>
          </p:cNvPicPr>
          <p:nvPr/>
        </p:nvPicPr>
        <p:blipFill>
          <a:blip r:embed="rId3" cstate="print"/>
          <a:srcRect/>
          <a:stretch>
            <a:fillRect/>
          </a:stretch>
        </p:blipFill>
        <p:spPr bwMode="auto">
          <a:xfrm>
            <a:off x="57335" y="230369"/>
            <a:ext cx="9069412" cy="6413341"/>
          </a:xfrm>
          <a:prstGeom prst="rect">
            <a:avLst/>
          </a:prstGeom>
          <a:noFill/>
        </p:spPr>
      </p:pic>
    </p:spTree>
    <p:extLst>
      <p:ext uri="{BB962C8B-B14F-4D97-AF65-F5344CB8AC3E}">
        <p14:creationId xmlns:p14="http://schemas.microsoft.com/office/powerpoint/2010/main" val="3019028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1342613"/>
            <a:ext cx="7786742" cy="2800767"/>
          </a:xfrm>
          <a:prstGeom prst="rect">
            <a:avLst/>
          </a:prstGeom>
          <a:noFill/>
        </p:spPr>
        <p:txBody>
          <a:bodyPr wrap="square" rtlCol="1">
            <a:spAutoFit/>
          </a:bodyPr>
          <a:lstStyle/>
          <a:p>
            <a:pPr rtl="0"/>
            <a:r>
              <a:rPr lang="fa-IR" sz="2200" dirty="0">
                <a:solidFill>
                  <a:prstClr val="white"/>
                </a:solidFill>
                <a:cs typeface="B Nazanin" pitchFamily="2" charset="-78"/>
              </a:rPr>
              <a:t>بافت کهن شهر فریمان منطبق بر هسته اولیه شهر است و مهم ترین عناصر هویت بخش شهر از جمله چهار دالان، کاروانسرا، مسجد جامع و ... در آن قرار دارد. امروزه این بافت با مشکلات زیادی از جمله ناپایداری ساختمان ها، عدم نفوذ پذیری و فقدان فضای باز و... مواجه است. این شاخص ها به همراه فرسودگی بافت میزان آسیب پذیری این بافت شهری را در مقایسه با قسمت های نوساز تر شهر، در مقابل سوانح طبیعی افزایش می دهد. در راستای کاهش خسارات مادی و انسانی، بایستی نقاط بحرانی شناسایی شوند و در جهت بهسازی و نوسازی آنها اقدامات لازم انجام شود. در این مقاله با استفاده از سیستم اطلاعات جغرافیایی پهنه های نا پایدار شناسایی شده اند.</a:t>
            </a:r>
          </a:p>
        </p:txBody>
      </p:sp>
    </p:spTree>
    <p:extLst>
      <p:ext uri="{BB962C8B-B14F-4D97-AF65-F5344CB8AC3E}">
        <p14:creationId xmlns:p14="http://schemas.microsoft.com/office/powerpoint/2010/main" val="3490578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1071546"/>
            <a:ext cx="7215238" cy="4493538"/>
          </a:xfrm>
          <a:prstGeom prst="rect">
            <a:avLst/>
          </a:prstGeom>
          <a:noFill/>
        </p:spPr>
        <p:txBody>
          <a:bodyPr wrap="square" rtlCol="0">
            <a:spAutoFit/>
          </a:bodyPr>
          <a:lstStyle/>
          <a:p>
            <a:pPr rtl="0"/>
            <a:r>
              <a:rPr lang="fa-IR" sz="2200" b="1" dirty="0">
                <a:solidFill>
                  <a:prstClr val="black"/>
                </a:solidFill>
                <a:cs typeface="B Nazanin" pitchFamily="2" charset="-78"/>
              </a:rPr>
              <a:t>بافت فرسوده چیست؟</a:t>
            </a:r>
          </a:p>
          <a:p>
            <a:pPr algn="just">
              <a:buFont typeface="Wingdings" pitchFamily="2" charset="2"/>
              <a:buChar char="ü"/>
            </a:pPr>
            <a:endParaRPr lang="fa-IR" sz="2200" dirty="0">
              <a:solidFill>
                <a:prstClr val="white"/>
              </a:solidFill>
              <a:cs typeface="B Nazanin" pitchFamily="2" charset="-78"/>
            </a:endParaRPr>
          </a:p>
          <a:p>
            <a:pPr algn="just">
              <a:buFont typeface="Wingdings" pitchFamily="2" charset="2"/>
              <a:buChar char="ü"/>
            </a:pPr>
            <a:r>
              <a:rPr lang="fa-IR" sz="2200" dirty="0">
                <a:solidFill>
                  <a:prstClr val="white"/>
                </a:solidFill>
                <a:cs typeface="B Nazanin" pitchFamily="2" charset="-78"/>
              </a:rPr>
              <a:t>بافت مساله دار شهری عبارت از بافت های شهری است که وجود عوامل و عناصر مختلف در آن کاهش ارزش های کیفی محیط زیست انسان را فراهم می آورد و با </a:t>
            </a:r>
            <a:r>
              <a:rPr lang="fa-IR" sz="2200" b="1" u="sng" dirty="0">
                <a:solidFill>
                  <a:prstClr val="white"/>
                </a:solidFill>
                <a:cs typeface="B Nazanin" pitchFamily="2" charset="-78"/>
              </a:rPr>
              <a:t>نزول ارزش های مسکونی ، نوسازی در بافت متوقف می شود و میل به مهاجرت در ساکنین فزونی می یابد.</a:t>
            </a:r>
          </a:p>
          <a:p>
            <a:pPr algn="just"/>
            <a:endParaRPr lang="fa-IR" sz="2200" b="1" u="sng" dirty="0">
              <a:solidFill>
                <a:prstClr val="white"/>
              </a:solidFill>
              <a:cs typeface="B Nazanin" pitchFamily="2" charset="-78"/>
            </a:endParaRPr>
          </a:p>
          <a:p>
            <a:pPr algn="just"/>
            <a:endParaRPr lang="fa-IR" sz="2200" b="1" u="sng" dirty="0">
              <a:solidFill>
                <a:prstClr val="white"/>
              </a:solidFill>
              <a:cs typeface="B Nazanin" pitchFamily="2" charset="-78"/>
            </a:endParaRPr>
          </a:p>
          <a:p>
            <a:pPr algn="just"/>
            <a:endParaRPr lang="fa-IR" sz="2200" b="1" u="sng" dirty="0">
              <a:solidFill>
                <a:prstClr val="white"/>
              </a:solidFill>
              <a:cs typeface="B Nazanin" pitchFamily="2" charset="-78"/>
            </a:endParaRPr>
          </a:p>
          <a:p>
            <a:pPr>
              <a:buFont typeface="Wingdings" pitchFamily="2" charset="2"/>
              <a:buChar char="ü"/>
            </a:pPr>
            <a:r>
              <a:rPr lang="fa-IR" sz="2200" b="1" dirty="0">
                <a:solidFill>
                  <a:prstClr val="black"/>
                </a:solidFill>
                <a:cs typeface="B Nazanin" pitchFamily="2" charset="-78"/>
              </a:rPr>
              <a:t>شاخص های اصلی بافت فرسوده عبارتند از : </a:t>
            </a:r>
          </a:p>
          <a:p>
            <a:pPr>
              <a:buFont typeface="Wingdings" pitchFamily="2" charset="2"/>
              <a:buChar char="ü"/>
            </a:pPr>
            <a:endParaRPr lang="fa-IR" sz="2200" b="1" dirty="0">
              <a:solidFill>
                <a:prstClr val="black"/>
              </a:solidFill>
              <a:cs typeface="B Nazanin" pitchFamily="2" charset="-78"/>
            </a:endParaRPr>
          </a:p>
          <a:p>
            <a:r>
              <a:rPr lang="fa-IR" sz="2200" b="1" dirty="0">
                <a:solidFill>
                  <a:prstClr val="white"/>
                </a:solidFill>
                <a:cs typeface="B Nazanin" pitchFamily="2" charset="-78"/>
              </a:rPr>
              <a:t>شاخص های کالبدی ، عملکردی ، زیست محیطی، اقتصادی و اجتماعی </a:t>
            </a:r>
          </a:p>
          <a:p>
            <a:endParaRPr lang="en-US" sz="2200" b="1" dirty="0">
              <a:solidFill>
                <a:prstClr val="white"/>
              </a:solidFill>
              <a:cs typeface="B Nazanin" pitchFamily="2" charset="-78"/>
            </a:endParaRPr>
          </a:p>
        </p:txBody>
      </p:sp>
    </p:spTree>
    <p:extLst>
      <p:ext uri="{BB962C8B-B14F-4D97-AF65-F5344CB8AC3E}">
        <p14:creationId xmlns:p14="http://schemas.microsoft.com/office/powerpoint/2010/main" val="3309314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295889"/>
            <a:ext cx="7786742" cy="5509200"/>
          </a:xfrm>
          <a:prstGeom prst="rect">
            <a:avLst/>
          </a:prstGeom>
          <a:noFill/>
        </p:spPr>
        <p:txBody>
          <a:bodyPr wrap="square" rtlCol="1">
            <a:spAutoFit/>
          </a:bodyPr>
          <a:lstStyle/>
          <a:p>
            <a:endParaRPr lang="fa-IR" sz="2200" dirty="0">
              <a:solidFill>
                <a:prstClr val="white"/>
              </a:solidFill>
              <a:cs typeface="B Nazanin" pitchFamily="2" charset="-78"/>
            </a:endParaRPr>
          </a:p>
          <a:p>
            <a:pPr>
              <a:buFont typeface="Wingdings" pitchFamily="2" charset="2"/>
              <a:buChar char="ü"/>
            </a:pPr>
            <a:r>
              <a:rPr lang="fa-IR" sz="2200" b="1" dirty="0">
                <a:solidFill>
                  <a:prstClr val="black"/>
                </a:solidFill>
                <a:cs typeface="B Nazanin" pitchFamily="2" charset="-78"/>
              </a:rPr>
              <a:t>انواع بافت های مشکل ساز یا ناکارآمد (فرسوده) شهری:</a:t>
            </a:r>
          </a:p>
          <a:p>
            <a:endParaRPr lang="en-US" sz="2200" dirty="0">
              <a:solidFill>
                <a:prstClr val="black"/>
              </a:solidFill>
              <a:cs typeface="B Nazanin" pitchFamily="2" charset="-78"/>
            </a:endParaRPr>
          </a:p>
          <a:p>
            <a:pPr rtl="0"/>
            <a:r>
              <a:rPr lang="fa-IR" sz="2200" dirty="0">
                <a:solidFill>
                  <a:prstClr val="white"/>
                </a:solidFill>
                <a:cs typeface="B Nazanin" pitchFamily="2" charset="-78"/>
              </a:rPr>
              <a:t>بافت های تاریخی و ارزشمند</a:t>
            </a:r>
          </a:p>
          <a:p>
            <a:pPr rtl="0"/>
            <a:r>
              <a:rPr lang="fa-IR" sz="2200" dirty="0">
                <a:solidFill>
                  <a:prstClr val="white"/>
                </a:solidFill>
                <a:cs typeface="B Nazanin" pitchFamily="2" charset="-78"/>
              </a:rPr>
              <a:t>بافت های قدیمی و کهنه</a:t>
            </a:r>
          </a:p>
          <a:p>
            <a:pPr rtl="0"/>
            <a:r>
              <a:rPr lang="fa-IR" sz="2200" dirty="0">
                <a:solidFill>
                  <a:prstClr val="white"/>
                </a:solidFill>
                <a:cs typeface="B Nazanin" pitchFamily="2" charset="-78"/>
              </a:rPr>
              <a:t>بافت های روستایی که در روند رشد شهر به بافت گسترده شهری ادغام می شود</a:t>
            </a:r>
          </a:p>
          <a:p>
            <a:pPr rtl="0"/>
            <a:r>
              <a:rPr lang="fa-IR" sz="2200" dirty="0">
                <a:solidFill>
                  <a:prstClr val="white"/>
                </a:solidFill>
                <a:cs typeface="B Nazanin" pitchFamily="2" charset="-78"/>
              </a:rPr>
              <a:t>بافت های بی شکل در حاشیه و حومه شهر</a:t>
            </a:r>
          </a:p>
          <a:p>
            <a:pPr rtl="0"/>
            <a:r>
              <a:rPr lang="fa-IR" sz="2200" dirty="0">
                <a:solidFill>
                  <a:prstClr val="white"/>
                </a:solidFill>
                <a:cs typeface="B Nazanin" pitchFamily="2" charset="-78"/>
              </a:rPr>
              <a:t>بافت های شهری با ساکنان کم درآمد وفقیر</a:t>
            </a:r>
          </a:p>
          <a:p>
            <a:pPr rtl="0"/>
            <a:r>
              <a:rPr lang="fa-IR" sz="2200" dirty="0">
                <a:solidFill>
                  <a:prstClr val="white"/>
                </a:solidFill>
                <a:cs typeface="B Nazanin" pitchFamily="2" charset="-78"/>
              </a:rPr>
              <a:t>بافت های شهری آمیخته با کاربری های صنعتی ، کارگاهی و خدمات فنی</a:t>
            </a:r>
          </a:p>
          <a:p>
            <a:pPr rtl="0"/>
            <a:r>
              <a:rPr lang="fa-IR" sz="2200" dirty="0">
                <a:solidFill>
                  <a:prstClr val="white"/>
                </a:solidFill>
                <a:cs typeface="B Nazanin" pitchFamily="2" charset="-78"/>
              </a:rPr>
              <a:t>بافت های متاثر از حضور انواع کاربری های ناسازگار شهری</a:t>
            </a:r>
          </a:p>
          <a:p>
            <a:pPr rtl="0"/>
            <a:r>
              <a:rPr lang="fa-IR" sz="2200" dirty="0">
                <a:solidFill>
                  <a:prstClr val="white"/>
                </a:solidFill>
                <a:cs typeface="B Nazanin" pitchFamily="2" charset="-78"/>
              </a:rPr>
              <a:t>بافت های متاثر از نارسایی تاسیسات و زیرساخت های شهری</a:t>
            </a:r>
            <a:endParaRPr lang="en-US" sz="2200" dirty="0">
              <a:solidFill>
                <a:prstClr val="white"/>
              </a:solidFill>
              <a:cs typeface="B Nazanin" pitchFamily="2" charset="-78"/>
            </a:endParaRPr>
          </a:p>
          <a:p>
            <a:pPr rtl="0"/>
            <a:endParaRPr lang="en-US" sz="2200" b="1" dirty="0">
              <a:solidFill>
                <a:prstClr val="white"/>
              </a:solidFill>
              <a:cs typeface="B Nazanin" pitchFamily="2" charset="-78"/>
            </a:endParaRPr>
          </a:p>
          <a:p>
            <a:pPr rtl="0"/>
            <a:r>
              <a:rPr lang="fa-IR" sz="2200" b="1" dirty="0">
                <a:solidFill>
                  <a:prstClr val="white"/>
                </a:solidFill>
                <a:cs typeface="B Nazanin" pitchFamily="2" charset="-78"/>
              </a:rPr>
              <a:t>در تمام این بافت ها، چه فرسودگی نتیجه عوامل اجتماعی باشد و چه نتیجه عوامل کالبدی، عملکردی ، زیست محیطی و یا اقتصادی، به این دلیل که میزان بازسازی و بهسازی در بافت را کاهش می دهد، بافت را در برابر زلزله آسیب پذیر می کند.</a:t>
            </a:r>
          </a:p>
        </p:txBody>
      </p:sp>
    </p:spTree>
    <p:extLst>
      <p:ext uri="{BB962C8B-B14F-4D97-AF65-F5344CB8AC3E}">
        <p14:creationId xmlns:p14="http://schemas.microsoft.com/office/powerpoint/2010/main" val="21351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Farsude1"/>
          <p:cNvPicPr>
            <a:picLocks noChangeAspect="1" noChangeArrowheads="1"/>
          </p:cNvPicPr>
          <p:nvPr/>
        </p:nvPicPr>
        <p:blipFill>
          <a:blip r:embed="rId3" cstate="print">
            <a:clrChange>
              <a:clrFrom>
                <a:srgbClr val="F1EFEE"/>
              </a:clrFrom>
              <a:clrTo>
                <a:srgbClr val="F1EFEE">
                  <a:alpha val="0"/>
                </a:srgbClr>
              </a:clrTo>
            </a:clrChange>
          </a:blip>
          <a:srcRect t="2308"/>
          <a:stretch>
            <a:fillRect/>
          </a:stretch>
        </p:blipFill>
        <p:spPr bwMode="auto">
          <a:xfrm>
            <a:off x="2079625" y="500042"/>
            <a:ext cx="5349895" cy="5929354"/>
          </a:xfrm>
          <a:prstGeom prst="rect">
            <a:avLst/>
          </a:prstGeom>
          <a:noFill/>
        </p:spPr>
      </p:pic>
      <p:sp>
        <p:nvSpPr>
          <p:cNvPr id="3" name="Rectangle 2"/>
          <p:cNvSpPr/>
          <p:nvPr/>
        </p:nvSpPr>
        <p:spPr>
          <a:xfrm>
            <a:off x="2000232" y="428604"/>
            <a:ext cx="2643206" cy="642942"/>
          </a:xfrm>
          <a:prstGeom prst="rect">
            <a:avLst/>
          </a:prstGeom>
          <a:solidFill>
            <a:srgbClr val="84887C"/>
          </a:solidFill>
          <a:ln>
            <a:solidFill>
              <a:srgbClr val="84887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a:solidFill>
                <a:prstClr val="white"/>
              </a:solidFill>
            </a:endParaRPr>
          </a:p>
        </p:txBody>
      </p:sp>
      <p:sp>
        <p:nvSpPr>
          <p:cNvPr id="4" name="Rectangle 3"/>
          <p:cNvSpPr/>
          <p:nvPr/>
        </p:nvSpPr>
        <p:spPr>
          <a:xfrm>
            <a:off x="1857356" y="5572140"/>
            <a:ext cx="1214446" cy="928694"/>
          </a:xfrm>
          <a:prstGeom prst="rect">
            <a:avLst/>
          </a:prstGeom>
          <a:solidFill>
            <a:srgbClr val="84887C"/>
          </a:solidFill>
          <a:ln>
            <a:solidFill>
              <a:srgbClr val="84887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a:solidFill>
                <a:prstClr val="white"/>
              </a:solidFill>
            </a:endParaRPr>
          </a:p>
        </p:txBody>
      </p:sp>
    </p:spTree>
    <p:extLst>
      <p:ext uri="{BB962C8B-B14F-4D97-AF65-F5344CB8AC3E}">
        <p14:creationId xmlns:p14="http://schemas.microsoft.com/office/powerpoint/2010/main" val="859508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extBox 1"/>
          <p:cNvSpPr txBox="1"/>
          <p:nvPr/>
        </p:nvSpPr>
        <p:spPr>
          <a:xfrm>
            <a:off x="714348" y="785794"/>
            <a:ext cx="7858180" cy="3816429"/>
          </a:xfrm>
          <a:prstGeom prst="rect">
            <a:avLst/>
          </a:prstGeom>
          <a:noFill/>
        </p:spPr>
        <p:txBody>
          <a:bodyPr wrap="square" rtlCol="1">
            <a:spAutoFit/>
          </a:bodyPr>
          <a:lstStyle/>
          <a:p>
            <a:pPr rtl="0"/>
            <a:r>
              <a:rPr lang="fa-IR" sz="2200" dirty="0">
                <a:solidFill>
                  <a:prstClr val="white"/>
                </a:solidFill>
                <a:cs typeface="B Nazanin" pitchFamily="2" charset="-78"/>
              </a:rPr>
              <a:t>برای تولید نقشه احتمال خطر، باید پراکنش احتمال را تخمین بزنیم.  از آنجا که عوامل زیادی در پدیده های طبیعی دخالت دارند اطلاعات  در دسترس برای تخمین معمولا ناقصند و یا دخالت دادن همه آنها در یک مدل غیر ممکن به نظر می رسد. در این حالت توابع احتمال فازی برای نشان دادن احتمال خطر یکی از مناسب ترین راهکار ها خواهند بود.</a:t>
            </a:r>
            <a:endParaRPr lang="en-US" sz="2200" dirty="0">
              <a:solidFill>
                <a:prstClr val="white"/>
              </a:solidFill>
              <a:cs typeface="B Nazanin" pitchFamily="2" charset="-78"/>
            </a:endParaRPr>
          </a:p>
          <a:p>
            <a:pPr rtl="0"/>
            <a:endParaRPr lang="en-US" sz="2200" dirty="0">
              <a:solidFill>
                <a:prstClr val="white"/>
              </a:solidFill>
              <a:cs typeface="B Nazanin" pitchFamily="2" charset="-78"/>
            </a:endParaRPr>
          </a:p>
          <a:p>
            <a:pPr rtl="0"/>
            <a:endParaRPr lang="en-US" sz="2200" dirty="0">
              <a:solidFill>
                <a:prstClr val="white"/>
              </a:solidFill>
              <a:cs typeface="B Nazanin" pitchFamily="2" charset="-78"/>
            </a:endParaRPr>
          </a:p>
          <a:p>
            <a:pPr rtl="0"/>
            <a:endParaRPr lang="fa-IR" sz="2200" dirty="0">
              <a:solidFill>
                <a:prstClr val="white"/>
              </a:solidFill>
              <a:cs typeface="B Nazanin" pitchFamily="2" charset="-78"/>
            </a:endParaRPr>
          </a:p>
          <a:p>
            <a:pPr rtl="0"/>
            <a:endParaRPr lang="fa-IR" sz="2200" dirty="0">
              <a:solidFill>
                <a:prstClr val="white"/>
              </a:solidFill>
              <a:cs typeface="B Nazanin" pitchFamily="2" charset="-78"/>
            </a:endParaRPr>
          </a:p>
          <a:p>
            <a:pPr rtl="0"/>
            <a:r>
              <a:rPr lang="fa-IR" sz="2200" dirty="0">
                <a:solidFill>
                  <a:prstClr val="white"/>
                </a:solidFill>
                <a:cs typeface="B Nazanin" pitchFamily="2" charset="-78"/>
              </a:rPr>
              <a:t>در ادامه تهیه نقشه احتمال خطر در برابر زلزله برای دو قسمت از شهر فریمان، طی سه مرحله، انجام می شود.</a:t>
            </a:r>
          </a:p>
        </p:txBody>
      </p:sp>
    </p:spTree>
    <p:extLst>
      <p:ext uri="{BB962C8B-B14F-4D97-AF65-F5344CB8AC3E}">
        <p14:creationId xmlns:p14="http://schemas.microsoft.com/office/powerpoint/2010/main" val="122873991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428604"/>
            <a:ext cx="7858180" cy="4862870"/>
          </a:xfrm>
          <a:prstGeom prst="rect">
            <a:avLst/>
          </a:prstGeom>
          <a:noFill/>
        </p:spPr>
        <p:txBody>
          <a:bodyPr wrap="square" rtlCol="1">
            <a:spAutoFit/>
          </a:bodyPr>
          <a:lstStyle/>
          <a:p>
            <a:pPr rtl="0"/>
            <a:r>
              <a:rPr lang="fa-IR" sz="2400" b="1" dirty="0">
                <a:solidFill>
                  <a:prstClr val="white"/>
                </a:solidFill>
                <a:cs typeface="B Nazanin" pitchFamily="2" charset="-78"/>
              </a:rPr>
              <a:t>مرحله اول :      تعیین عوامل موثر در  تخریب ساختمان بر اثر زلزله</a:t>
            </a:r>
            <a:endParaRPr lang="en-US" sz="2400" dirty="0">
              <a:solidFill>
                <a:prstClr val="white"/>
              </a:solidFill>
              <a:cs typeface="B Nazanin" pitchFamily="2" charset="-78"/>
            </a:endParaRPr>
          </a:p>
          <a:p>
            <a:pPr rtl="0"/>
            <a:endParaRPr lang="en-US" sz="2200" dirty="0">
              <a:solidFill>
                <a:prstClr val="white"/>
              </a:solidFill>
              <a:cs typeface="B Nazanin" pitchFamily="2" charset="-78"/>
            </a:endParaRPr>
          </a:p>
          <a:p>
            <a:pPr rtl="0"/>
            <a:r>
              <a:rPr lang="fa-IR" sz="2200" dirty="0">
                <a:solidFill>
                  <a:prstClr val="white"/>
                </a:solidFill>
                <a:cs typeface="B Nazanin" pitchFamily="2" charset="-78"/>
              </a:rPr>
              <a:t>با توجه به توضیحاتی که در مورد بافت فرسوده و ویژگی های آن داده شد و همچنین با در نظر گرفتن اطلاعات موجود از شهر فریمان، عوامل موثر بر تخریب ساختمان بر اثر زلزله که در این پژوهش مورد بررسی قرار گرفته اند به شرح زیر می باشند:</a:t>
            </a:r>
          </a:p>
          <a:p>
            <a:pPr rtl="0"/>
            <a:endParaRPr lang="fa-IR" sz="2200" dirty="0">
              <a:solidFill>
                <a:prstClr val="white"/>
              </a:solidFill>
              <a:cs typeface="B Nazanin" pitchFamily="2" charset="-78"/>
            </a:endParaRPr>
          </a:p>
          <a:p>
            <a:pPr rtl="0"/>
            <a:r>
              <a:rPr lang="fa-IR" sz="2200" dirty="0">
                <a:solidFill>
                  <a:prstClr val="white"/>
                </a:solidFill>
                <a:cs typeface="B Nazanin" pitchFamily="2" charset="-78"/>
              </a:rPr>
              <a:t>1- قدمت ساختمان</a:t>
            </a:r>
          </a:p>
          <a:p>
            <a:pPr rtl="0"/>
            <a:r>
              <a:rPr lang="fa-IR" sz="2200" dirty="0">
                <a:solidFill>
                  <a:prstClr val="white"/>
                </a:solidFill>
                <a:cs typeface="B Nazanin" pitchFamily="2" charset="-78"/>
              </a:rPr>
              <a:t>2- اسکلت ساختمان</a:t>
            </a:r>
          </a:p>
          <a:p>
            <a:pPr rtl="0"/>
            <a:r>
              <a:rPr lang="fa-IR" sz="2200" dirty="0">
                <a:solidFill>
                  <a:prstClr val="white"/>
                </a:solidFill>
                <a:cs typeface="B Nazanin" pitchFamily="2" charset="-78"/>
              </a:rPr>
              <a:t>3- کیفیت بنا</a:t>
            </a:r>
          </a:p>
          <a:p>
            <a:pPr rtl="0"/>
            <a:r>
              <a:rPr lang="fa-IR" sz="2200" dirty="0">
                <a:solidFill>
                  <a:prstClr val="white"/>
                </a:solidFill>
                <a:cs typeface="B Nazanin" pitchFamily="2" charset="-78"/>
              </a:rPr>
              <a:t>4- مساحت قطعات تفکیکی</a:t>
            </a:r>
          </a:p>
          <a:p>
            <a:pPr rtl="0"/>
            <a:r>
              <a:rPr lang="fa-IR" sz="2200" dirty="0">
                <a:solidFill>
                  <a:prstClr val="white"/>
                </a:solidFill>
                <a:cs typeface="B Nazanin" pitchFamily="2" charset="-78"/>
              </a:rPr>
              <a:t>5- تعداد طبقات</a:t>
            </a:r>
          </a:p>
          <a:p>
            <a:pPr rtl="0"/>
            <a:r>
              <a:rPr lang="fa-IR" sz="2200" dirty="0">
                <a:solidFill>
                  <a:prstClr val="white"/>
                </a:solidFill>
                <a:cs typeface="B Nazanin" pitchFamily="2" charset="-78"/>
              </a:rPr>
              <a:t>6- درجه محصوریت معابر</a:t>
            </a:r>
          </a:p>
          <a:p>
            <a:pPr rtl="0"/>
            <a:r>
              <a:rPr lang="fa-IR" sz="2200" dirty="0">
                <a:solidFill>
                  <a:prstClr val="white"/>
                </a:solidFill>
                <a:cs typeface="B Nazanin" pitchFamily="2" charset="-78"/>
              </a:rPr>
              <a:t>7- عرض معابر</a:t>
            </a:r>
          </a:p>
          <a:p>
            <a:pPr rtl="0"/>
            <a:endParaRPr lang="fa-IR" sz="2200" dirty="0">
              <a:solidFill>
                <a:prstClr val="white"/>
              </a:solidFill>
              <a:cs typeface="B Nazanin" pitchFamily="2" charset="-78"/>
            </a:endParaRPr>
          </a:p>
        </p:txBody>
      </p:sp>
    </p:spTree>
    <p:extLst>
      <p:ext uri="{BB962C8B-B14F-4D97-AF65-F5344CB8AC3E}">
        <p14:creationId xmlns:p14="http://schemas.microsoft.com/office/powerpoint/2010/main" val="207589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472" y="714356"/>
            <a:ext cx="8072494" cy="2123658"/>
          </a:xfrm>
          <a:prstGeom prst="rect">
            <a:avLst/>
          </a:prstGeom>
          <a:noFill/>
        </p:spPr>
        <p:txBody>
          <a:bodyPr wrap="square" rtlCol="1">
            <a:spAutoFit/>
          </a:bodyPr>
          <a:lstStyle/>
          <a:p>
            <a:pPr rtl="0"/>
            <a:r>
              <a:rPr lang="fa-IR" sz="2200" dirty="0">
                <a:solidFill>
                  <a:prstClr val="white"/>
                </a:solidFill>
                <a:cs typeface="B Nazanin" pitchFamily="2" charset="-78"/>
              </a:rPr>
              <a:t>بعد از تهیه نقشه شاخص های معرفی شده که در واقع همان لایه های مورد بررسی هستند، بر اساس میزان اهمیت هر عامل در آسیب پذیری مکان در برابر زلزله، با استفاده از شاخص </a:t>
            </a:r>
            <a:endParaRPr lang="en-US" sz="2200" dirty="0">
              <a:solidFill>
                <a:prstClr val="white"/>
              </a:solidFill>
              <a:cs typeface="B Nazanin" pitchFamily="2" charset="-78"/>
            </a:endParaRPr>
          </a:p>
          <a:p>
            <a:pPr rtl="0"/>
            <a:r>
              <a:rPr lang="fa-IR" sz="2200" dirty="0">
                <a:solidFill>
                  <a:prstClr val="white"/>
                </a:solidFill>
                <a:cs typeface="B Nazanin" pitchFamily="2" charset="-78"/>
              </a:rPr>
              <a:t>آنتروپی (نظرات کارشناسی) رتبه بندی می شوند.سپس معکوس رتبه هر لایه به عنوان وزن لایه در نظر گرفته می شود.</a:t>
            </a:r>
            <a:endParaRPr lang="en-US" sz="2200" dirty="0">
              <a:solidFill>
                <a:prstClr val="white"/>
              </a:solidFill>
              <a:cs typeface="B Nazanin" pitchFamily="2" charset="-78"/>
            </a:endParaRPr>
          </a:p>
          <a:p>
            <a:pPr rtl="0"/>
            <a:endParaRPr lang="en-US" sz="2200" dirty="0">
              <a:solidFill>
                <a:prstClr val="white"/>
              </a:solidFill>
              <a:cs typeface="B Nazanin" pitchFamily="2" charset="-78"/>
            </a:endParaRPr>
          </a:p>
          <a:p>
            <a:pPr rtl="0"/>
            <a:endParaRPr lang="fa-IR" sz="2200" dirty="0">
              <a:solidFill>
                <a:prstClr val="white"/>
              </a:solidFill>
              <a:cs typeface="B Nazanin" pitchFamily="2" charset="-78"/>
            </a:endParaRPr>
          </a:p>
        </p:txBody>
      </p:sp>
      <p:graphicFrame>
        <p:nvGraphicFramePr>
          <p:cNvPr id="5" name="Table 4"/>
          <p:cNvGraphicFramePr>
            <a:graphicFrameLocks noGrp="1"/>
          </p:cNvGraphicFramePr>
          <p:nvPr/>
        </p:nvGraphicFramePr>
        <p:xfrm>
          <a:off x="1000099" y="2438400"/>
          <a:ext cx="7429552" cy="3705248"/>
        </p:xfrm>
        <a:graphic>
          <a:graphicData uri="http://schemas.openxmlformats.org/drawingml/2006/table">
            <a:tbl>
              <a:tblPr/>
              <a:tblGrid>
                <a:gridCol w="1136532">
                  <a:extLst>
                    <a:ext uri="{9D8B030D-6E8A-4147-A177-3AD203B41FA5}">
                      <a16:colId xmlns:a16="http://schemas.microsoft.com/office/drawing/2014/main" xmlns="" val="20000"/>
                    </a:ext>
                  </a:extLst>
                </a:gridCol>
                <a:gridCol w="5156488">
                  <a:extLst>
                    <a:ext uri="{9D8B030D-6E8A-4147-A177-3AD203B41FA5}">
                      <a16:colId xmlns:a16="http://schemas.microsoft.com/office/drawing/2014/main" xmlns="" val="20001"/>
                    </a:ext>
                  </a:extLst>
                </a:gridCol>
                <a:gridCol w="1136532">
                  <a:extLst>
                    <a:ext uri="{9D8B030D-6E8A-4147-A177-3AD203B41FA5}">
                      <a16:colId xmlns:a16="http://schemas.microsoft.com/office/drawing/2014/main" xmlns="" val="20002"/>
                    </a:ext>
                  </a:extLst>
                </a:gridCol>
              </a:tblGrid>
              <a:tr h="463156">
                <a:tc>
                  <a:txBody>
                    <a:bodyPr/>
                    <a:lstStyle/>
                    <a:p>
                      <a:pPr algn="ctr" rtl="1" fontAlgn="b"/>
                      <a:r>
                        <a:rPr lang="fa-IR" sz="1600" b="1" i="0" u="none" strike="noStrike">
                          <a:solidFill>
                            <a:schemeClr val="tx1"/>
                          </a:solidFill>
                          <a:latin typeface="B Nazanin"/>
                        </a:rPr>
                        <a:t>امتیاز</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عامل موثر در میزان آسیب پذیری ناشی از زلزله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رتبه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63156">
                <a:tc>
                  <a:txBody>
                    <a:bodyPr/>
                    <a:lstStyle/>
                    <a:p>
                      <a:pPr algn="ctr" fontAlgn="b"/>
                      <a:r>
                        <a:rPr lang="fa-IR" sz="1600" b="1" i="0" u="none" strike="noStrike">
                          <a:solidFill>
                            <a:schemeClr val="tx1"/>
                          </a:solidFill>
                          <a:latin typeface="B Nazanin"/>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solidFill>
                            <a:schemeClr val="tx1"/>
                          </a:solidFill>
                          <a:latin typeface="B Nazanin"/>
                        </a:rPr>
                        <a:t>اسکلت ساختمان</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a:solidFill>
                            <a:schemeClr val="tx1"/>
                          </a:solidFill>
                          <a:latin typeface="B Nazanin"/>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63156">
                <a:tc>
                  <a:txBody>
                    <a:bodyPr/>
                    <a:lstStyle/>
                    <a:p>
                      <a:pPr algn="ctr" fontAlgn="b"/>
                      <a:r>
                        <a:rPr lang="fa-IR" sz="1600" b="1" i="0" u="none" strike="noStrike">
                          <a:solidFill>
                            <a:schemeClr val="tx1"/>
                          </a:solidFill>
                          <a:latin typeface="B Nazanin"/>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نسبت ارتفاع به عرض معبر</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a:solidFill>
                            <a:schemeClr val="tx1"/>
                          </a:solidFill>
                          <a:latin typeface="B Nazanin"/>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63156">
                <a:tc>
                  <a:txBody>
                    <a:bodyPr/>
                    <a:lstStyle/>
                    <a:p>
                      <a:pPr algn="ctr" fontAlgn="b"/>
                      <a:r>
                        <a:rPr lang="fa-IR" sz="1600" b="1" i="0" u="none" strike="noStrike">
                          <a:solidFill>
                            <a:schemeClr val="tx1"/>
                          </a:solidFill>
                          <a:latin typeface="B Nazanin"/>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کیفیت بنا</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a:solidFill>
                            <a:schemeClr val="tx1"/>
                          </a:solidFill>
                          <a:latin typeface="B Nazanin"/>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463156">
                <a:tc>
                  <a:txBody>
                    <a:bodyPr/>
                    <a:lstStyle/>
                    <a:p>
                      <a:pPr algn="ctr" fontAlgn="b"/>
                      <a:r>
                        <a:rPr lang="fa-IR" sz="1600" b="1" i="0" u="none" strike="noStrike">
                          <a:solidFill>
                            <a:schemeClr val="tx1"/>
                          </a:solidFill>
                          <a:latin typeface="B Nazanin"/>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solidFill>
                            <a:schemeClr val="tx1"/>
                          </a:solidFill>
                          <a:latin typeface="B Nazanin"/>
                        </a:rPr>
                        <a:t>مساحت</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a:solidFill>
                            <a:schemeClr val="tx1"/>
                          </a:solidFill>
                          <a:latin typeface="B Nazanin"/>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463156">
                <a:tc>
                  <a:txBody>
                    <a:bodyPr/>
                    <a:lstStyle/>
                    <a:p>
                      <a:pPr algn="ctr" fontAlgn="b"/>
                      <a:r>
                        <a:rPr lang="fa-IR" sz="1600" b="1" i="0" u="none" strike="noStrike">
                          <a:solidFill>
                            <a:schemeClr val="tx1"/>
                          </a:solidFill>
                          <a:latin typeface="B Nazanin"/>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قدمت</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a:solidFill>
                            <a:schemeClr val="tx1"/>
                          </a:solidFill>
                          <a:latin typeface="B Nazanin"/>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463156">
                <a:tc>
                  <a:txBody>
                    <a:bodyPr/>
                    <a:lstStyle/>
                    <a:p>
                      <a:pPr algn="ctr" fontAlgn="b"/>
                      <a:r>
                        <a:rPr lang="fa-IR" sz="1600" b="1" i="0" u="none" strike="noStrike">
                          <a:solidFill>
                            <a:schemeClr val="tx1"/>
                          </a:solidFill>
                          <a:latin typeface="B Nazanin"/>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تعداد طبقات</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a:solidFill>
                            <a:schemeClr val="tx1"/>
                          </a:solidFill>
                          <a:latin typeface="B Nazanin"/>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463156">
                <a:tc>
                  <a:txBody>
                    <a:bodyPr/>
                    <a:lstStyle/>
                    <a:p>
                      <a:pPr algn="ctr" fontAlgn="b"/>
                      <a:r>
                        <a:rPr lang="fa-IR" sz="1600" b="1" i="0" u="none" strike="noStrike">
                          <a:solidFill>
                            <a:schemeClr val="tx1"/>
                          </a:solidFill>
                          <a:latin typeface="B Nazanin"/>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a:solidFill>
                            <a:schemeClr val="tx1"/>
                          </a:solidFill>
                          <a:latin typeface="B Nazanin"/>
                        </a:rPr>
                        <a:t>عرض معبر روبه رو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a-IR" sz="1600" b="1" i="0" u="none" strike="noStrike" dirty="0">
                          <a:solidFill>
                            <a:schemeClr val="tx1"/>
                          </a:solidFill>
                          <a:latin typeface="B Nazanin"/>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2667854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C:\Ati's Univ Projz\6th Term\savaneh\Maps\Eskelet.jpg"/>
          <p:cNvPicPr>
            <a:picLocks noChangeAspect="1" noChangeArrowheads="1"/>
          </p:cNvPicPr>
          <p:nvPr/>
        </p:nvPicPr>
        <p:blipFill>
          <a:blip r:embed="rId3" cstate="print"/>
          <a:srcRect/>
          <a:stretch>
            <a:fillRect/>
          </a:stretch>
        </p:blipFill>
        <p:spPr bwMode="auto">
          <a:xfrm>
            <a:off x="419511" y="391672"/>
            <a:ext cx="4144019" cy="2930400"/>
          </a:xfrm>
          <a:prstGeom prst="rect">
            <a:avLst/>
          </a:prstGeom>
          <a:noFill/>
        </p:spPr>
      </p:pic>
      <p:pic>
        <p:nvPicPr>
          <p:cNvPr id="3" name="Picture 2" descr="C:\Ati's Univ Projz\6th Term\savaneh\Maps\Ghedmat.jpg"/>
          <p:cNvPicPr>
            <a:picLocks noChangeAspect="1" noChangeArrowheads="1"/>
          </p:cNvPicPr>
          <p:nvPr/>
        </p:nvPicPr>
        <p:blipFill>
          <a:blip r:embed="rId4" cstate="print"/>
          <a:srcRect/>
          <a:stretch>
            <a:fillRect/>
          </a:stretch>
        </p:blipFill>
        <p:spPr bwMode="auto">
          <a:xfrm>
            <a:off x="4640877" y="388854"/>
            <a:ext cx="4145965" cy="2931776"/>
          </a:xfrm>
          <a:prstGeom prst="rect">
            <a:avLst/>
          </a:prstGeom>
          <a:noFill/>
        </p:spPr>
      </p:pic>
      <p:pic>
        <p:nvPicPr>
          <p:cNvPr id="1033" name="Picture 9" descr="C:\Ati's Univ Projz\6th Term\savaneh\Maps\Nesbate Ertefa Be Arz.jpg"/>
          <p:cNvPicPr>
            <a:picLocks noChangeAspect="1" noChangeArrowheads="1"/>
          </p:cNvPicPr>
          <p:nvPr/>
        </p:nvPicPr>
        <p:blipFill>
          <a:blip r:embed="rId5" cstate="print"/>
          <a:srcRect/>
          <a:stretch>
            <a:fillRect/>
          </a:stretch>
        </p:blipFill>
        <p:spPr bwMode="auto">
          <a:xfrm>
            <a:off x="4643438" y="3429000"/>
            <a:ext cx="4144017" cy="2930400"/>
          </a:xfrm>
          <a:prstGeom prst="rect">
            <a:avLst/>
          </a:prstGeom>
          <a:noFill/>
        </p:spPr>
      </p:pic>
      <p:pic>
        <p:nvPicPr>
          <p:cNvPr id="1035" name="Picture 11" descr="C:\Ati's Univ Projz\6th Term\savaneh\Maps\Arze Mabar.jpg"/>
          <p:cNvPicPr>
            <a:picLocks noChangeAspect="1" noChangeArrowheads="1"/>
          </p:cNvPicPr>
          <p:nvPr/>
        </p:nvPicPr>
        <p:blipFill>
          <a:blip r:embed="rId6" cstate="print"/>
          <a:srcRect/>
          <a:stretch>
            <a:fillRect/>
          </a:stretch>
        </p:blipFill>
        <p:spPr bwMode="auto">
          <a:xfrm>
            <a:off x="428596" y="3429000"/>
            <a:ext cx="4144017" cy="2930400"/>
          </a:xfrm>
          <a:prstGeom prst="rect">
            <a:avLst/>
          </a:prstGeom>
          <a:noFill/>
        </p:spPr>
      </p:pic>
    </p:spTree>
    <p:extLst>
      <p:ext uri="{BB962C8B-B14F-4D97-AF65-F5344CB8AC3E}">
        <p14:creationId xmlns:p14="http://schemas.microsoft.com/office/powerpoint/2010/main" val="317108889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otalTime>0</TotalTime>
  <Words>806</Words>
  <Application>Microsoft Office PowerPoint</Application>
  <PresentationFormat>On-screen Show (4:3)</PresentationFormat>
  <Paragraphs>92</Paragraphs>
  <Slides>16</Slides>
  <Notes>16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Arial</vt:lpstr>
      <vt:lpstr>B Compset</vt:lpstr>
      <vt:lpstr>B Kamran</vt:lpstr>
      <vt:lpstr>B Nazanin</vt:lpstr>
      <vt:lpstr>Calibri</vt:lpstr>
      <vt:lpstr>Comic Sans MS</vt:lpstr>
      <vt:lpstr>Constantia</vt:lpstr>
      <vt:lpstr>Times New Roman</vt:lpstr>
      <vt:lpstr>Wingdings</vt:lpstr>
      <vt:lpstr>Wingdings 2</vt:lpstr>
      <vt:lpstr>Paper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2020-12-06T11:59:13Z</dcterms:created>
  <dcterms:modified xsi:type="dcterms:W3CDTF">2020-12-06T11:59:27Z</dcterms:modified>
</cp:coreProperties>
</file>