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0648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7392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2585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4DC6-F8B3-402F-9A7A-D39047279C79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929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0460E-5F61-411A-955F-030F516CDAE9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667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C5DE-D6E8-40E4-BDC1-6DA5EEEBE1D4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051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63DE2-562C-43DE-9CFF-309B06AB89A2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821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45D69-B052-412F-83C5-0D91C7B2CE06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271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8ED07-360E-4285-9BB4-2E9A55762833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915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4BA54-FE48-43BC-9D72-13712AF35A1C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975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87383-463D-48AF-A8BA-BA40470FF938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66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246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26258-819F-4E5A-A936-3B33964DD4CC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05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6FE1-7F39-4F54-8FCD-C9DC252BAAD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090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ABC3-4BCA-4FB2-B001-7CF0F40F634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584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ABC3-4BCA-4FB2-B001-7CF0F40F634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rtl="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rtl="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1635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ABC3-4BCA-4FB2-B001-7CF0F40F634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994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6FE1-7F39-4F54-8FCD-C9DC252BAAD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10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6FE1-7F39-4F54-8FCD-C9DC252BAAD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928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4D1B1-6900-4D3D-AB1C-B2EFF33F7EAD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1702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55548-542B-461D-BC2E-FB63B7C6DD2C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95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667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26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8590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474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6690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798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1627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F8A36-BA1C-4710-8108-FDA4489EC8C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4529C-67CE-4446-87C5-4643D74448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696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0DE6FE1-7F39-4F54-8FCD-C9DC252BAADE}" type="slidenum">
              <a:rPr lang="fa-IR" smtClean="0">
                <a:solidFill>
                  <a:prstClr val="white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4024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answers.com/main/ntquery;jsessionid=1tn74rz96tz0u?method=4&amp;dsid=2040&amp;dekey=futurism&amp;gwp=8&amp;curtab=2040_1&amp;sbid=lc01a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wers.com/main/ntquery;jsessionid=1tn74rz96tz0u?method=4&amp;dsid=2040&amp;dekey=futurism&amp;gwp=8&amp;curtab=2040_1&amp;sbid=lc01a" TargetMode="External"/><Relationship Id="rId2" Type="http://schemas.openxmlformats.org/officeDocument/2006/relationships/hyperlink" Target="http://www.answers.com/main/ntquery;jsessionid=1tn74rz96tz0u?method=4&amp;dsid=2040&amp;dekey=cubism&amp;gwp=8&amp;curtab=2040_1&amp;sbid=lc01a" TargetMode="Externa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en.wikipedia.org/wiki/File:Van_nelle.jpg" TargetMode="Externa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en.wikipedia.org/wiki/Van_Nelle_Factory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en.wikipedia.org/wiki/Pravda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0.jpeg"/><Relationship Id="rId4" Type="http://schemas.openxmlformats.org/officeDocument/2006/relationships/hyperlink" Target="http://en.wikipedia.org/wiki/File:EL-LISITZKY-OGONYOK-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6.jpeg"/><Relationship Id="rId4" Type="http://schemas.openxmlformats.org/officeDocument/2006/relationships/image" Target="../media/image5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8.gif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5.jpeg"/><Relationship Id="rId5" Type="http://schemas.openxmlformats.org/officeDocument/2006/relationships/image" Target="../media/image114.png"/><Relationship Id="rId4" Type="http://schemas.openxmlformats.org/officeDocument/2006/relationships/image" Target="../media/image11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7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7.jpeg"/><Relationship Id="rId4" Type="http://schemas.openxmlformats.org/officeDocument/2006/relationships/image" Target="../media/image3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hyperlink" Target="http://www.answers.com/main/ntquery;jsessionid=1tn74rz96tz0u?method=4&amp;dsid=2040&amp;dekey=cubism&amp;gwp=8&amp;curtab=2040_1&amp;sbid=lc01a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336800"/>
            <a:ext cx="7556500" cy="1955800"/>
          </a:xfrm>
        </p:spPr>
        <p:txBody>
          <a:bodyPr/>
          <a:lstStyle/>
          <a:p>
            <a:pPr algn="ctr"/>
            <a:r>
              <a:rPr lang="fa-IR" sz="4800" b="1" dirty="0" smtClean="0">
                <a:solidFill>
                  <a:schemeClr val="tx1"/>
                </a:solidFill>
                <a:effectLst/>
                <a:cs typeface="B Homa" panose="00000400000000000000" pitchFamily="2" charset="-78"/>
              </a:rPr>
              <a:t>بررسی کامل و جامع  کانستراکتیویسم در معماری</a:t>
            </a:r>
            <a:endParaRPr lang="en-US" sz="4800" b="1" dirty="0">
              <a:solidFill>
                <a:schemeClr val="tx1"/>
              </a:solidFill>
              <a:effectLst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5257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i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فتوریسم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،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  <a:hlinkClick r:id="rId2"/>
              </a:rPr>
              <a:t>Futurism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تأکید بر علم روز و استفاده از تکنولوژی</a:t>
            </a:r>
          </a:p>
          <a:p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وارد شدن مفاهیمی چون سرعت و حرکت </a:t>
            </a:r>
            <a:r>
              <a:rPr lang="fa-I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درآثار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هنری.</a:t>
            </a:r>
          </a:p>
          <a:p>
            <a:r>
              <a:rPr lang="fa-I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ستفاده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</a:t>
            </a:r>
            <a:r>
              <a:rPr lang="fa-I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ازمصالح</a:t>
            </a:r>
            <a:r>
              <a:rPr lang="fa-I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جدید، بتن، شیشه و فولاد در ساختمان.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anose="00000400000000000000" pitchFamily="2" charset="-78"/>
            </a:endParaRPr>
          </a:p>
        </p:txBody>
      </p:sp>
      <p:pic>
        <p:nvPicPr>
          <p:cNvPr id="4" name="Picture 3" descr="300px-Santelia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733800"/>
            <a:ext cx="2896105" cy="2915412"/>
          </a:xfrm>
          <a:prstGeom prst="rect">
            <a:avLst/>
          </a:prstGeom>
        </p:spPr>
      </p:pic>
      <p:pic>
        <p:nvPicPr>
          <p:cNvPr id="5" name="Picture 4" descr="cit_chiat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533400"/>
            <a:ext cx="2669259" cy="2895600"/>
          </a:xfrm>
          <a:prstGeom prst="rect">
            <a:avLst/>
          </a:prstGeom>
        </p:spPr>
      </p:pic>
      <p:pic>
        <p:nvPicPr>
          <p:cNvPr id="6" name="Picture 5" descr="M08-Santelia0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3810000"/>
            <a:ext cx="2867025" cy="2867025"/>
          </a:xfrm>
          <a:prstGeom prst="rect">
            <a:avLst/>
          </a:prstGeom>
        </p:spPr>
      </p:pic>
      <p:pic>
        <p:nvPicPr>
          <p:cNvPr id="7" name="Picture 6" descr="213.jpg"/>
          <p:cNvPicPr>
            <a:picLocks noChangeAspect="1"/>
          </p:cNvPicPr>
          <p:nvPr/>
        </p:nvPicPr>
        <p:blipFill>
          <a:blip r:embed="rId6"/>
          <a:srcRect b="16667"/>
          <a:stretch>
            <a:fillRect/>
          </a:stretch>
        </p:blipFill>
        <p:spPr>
          <a:xfrm>
            <a:off x="6858000" y="3810000"/>
            <a:ext cx="186880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4840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2718"/>
            <a:ext cx="7311490" cy="1400530"/>
          </a:xfrm>
        </p:spPr>
        <p:txBody>
          <a:bodyPr/>
          <a:lstStyle/>
          <a:p>
            <a:pPr algn="r"/>
            <a:r>
              <a:rPr lang="fa-IR" sz="3600" b="1" dirty="0" err="1" smtClean="0">
                <a:cs typeface="B Homa" panose="00000400000000000000" pitchFamily="2" charset="-78"/>
              </a:rPr>
              <a:t>سوپرماتیسم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en-US" sz="3600" dirty="0" err="1" smtClean="0">
                <a:cs typeface="B Homa" panose="00000400000000000000" pitchFamily="2" charset="-78"/>
              </a:rPr>
              <a:t>Suprematism</a:t>
            </a:r>
            <a:r>
              <a:rPr lang="en-US" sz="3600" dirty="0" smtClean="0">
                <a:cs typeface="B Homa" panose="00000400000000000000" pitchFamily="2" charset="-78"/>
              </a:rPr>
              <a:t> </a:t>
            </a:r>
            <a:r>
              <a:rPr lang="fa-IR" sz="3600" b="1" dirty="0" smtClean="0">
                <a:cs typeface="B Homa" panose="00000400000000000000" pitchFamily="2" charset="-78"/>
              </a:rPr>
              <a:t> (والا گرایی)</a:t>
            </a:r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038600" y="1981200"/>
            <a:ext cx="4800600" cy="41148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ریونیسم</a:t>
            </a:r>
            <a:r>
              <a:rPr lang="fa-IR" sz="3600" dirty="0" smtClean="0">
                <a:cs typeface="B Homa" panose="00000400000000000000" pitchFamily="2" charset="-78"/>
              </a:rPr>
              <a:t>   </a:t>
            </a:r>
            <a:r>
              <a:rPr lang="en-US" i="1" dirty="0" err="1" smtClean="0">
                <a:latin typeface="Andalus" pitchFamily="2" charset="-78"/>
                <a:cs typeface="B Homa" panose="00000400000000000000" pitchFamily="2" charset="-78"/>
              </a:rPr>
              <a:t>Rayanism</a:t>
            </a:r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sz="3600" dirty="0" smtClean="0">
                <a:cs typeface="B Homa" panose="00000400000000000000" pitchFamily="2" charset="-78"/>
              </a:rPr>
              <a:t>(اشعه‌پردازی) </a:t>
            </a:r>
            <a:endParaRPr lang="en-US" sz="36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 در اوایل 1911 با </a:t>
            </a:r>
            <a:r>
              <a:rPr lang="fa-IR" sz="3600" dirty="0" err="1" smtClean="0">
                <a:cs typeface="B Homa" panose="00000400000000000000" pitchFamily="2" charset="-78"/>
              </a:rPr>
              <a:t>میخائیل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لاریونف</a:t>
            </a:r>
            <a:r>
              <a:rPr lang="fa-IR" sz="3600" dirty="0" smtClean="0">
                <a:cs typeface="B Homa" panose="00000400000000000000" pitchFamily="2" charset="-78"/>
              </a:rPr>
              <a:t> و </a:t>
            </a:r>
            <a:r>
              <a:rPr lang="fa-IR" sz="3600" dirty="0" err="1" smtClean="0">
                <a:cs typeface="B Homa" panose="00000400000000000000" pitchFamily="2" charset="-78"/>
              </a:rPr>
              <a:t>ناتالیا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گونچاروا</a:t>
            </a:r>
            <a:r>
              <a:rPr lang="fa-IR" sz="3600" dirty="0" smtClean="0">
                <a:cs typeface="B Homa" panose="00000400000000000000" pitchFamily="2" charset="-78"/>
              </a:rPr>
              <a:t> آغاز شد</a:t>
            </a: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شاخه ای از </a:t>
            </a:r>
            <a:r>
              <a:rPr lang="fa-IR" sz="3600" dirty="0" err="1" smtClean="0">
                <a:cs typeface="B Homa" panose="00000400000000000000" pitchFamily="2" charset="-78"/>
              </a:rPr>
              <a:t>كوبیسم</a:t>
            </a:r>
            <a:endParaRPr lang="fa-IR" sz="36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 از لحاظ </a:t>
            </a:r>
            <a:r>
              <a:rPr lang="fa-IR" sz="3600" dirty="0" err="1" smtClean="0">
                <a:cs typeface="B Homa" panose="00000400000000000000" pitchFamily="2" charset="-78"/>
              </a:rPr>
              <a:t>تأكید</a:t>
            </a:r>
            <a:r>
              <a:rPr lang="fa-IR" sz="3600" dirty="0" smtClean="0">
                <a:cs typeface="B Homa" panose="00000400000000000000" pitchFamily="2" charset="-78"/>
              </a:rPr>
              <a:t> بر اشعه‌های پویا و خطی نور به </a:t>
            </a:r>
            <a:r>
              <a:rPr lang="fa-IR" sz="3600" dirty="0" err="1" smtClean="0">
                <a:cs typeface="B Homa" panose="00000400000000000000" pitchFamily="2" charset="-78"/>
              </a:rPr>
              <a:t>فوتوریسم</a:t>
            </a:r>
            <a:r>
              <a:rPr lang="fa-IR" sz="3600" dirty="0" smtClean="0">
                <a:cs typeface="B Homa" panose="00000400000000000000" pitchFamily="2" charset="-78"/>
              </a:rPr>
              <a:t> شبیه است.</a:t>
            </a:r>
          </a:p>
          <a:p>
            <a:pPr>
              <a:buFont typeface="Wingdings" pitchFamily="2" charset="2"/>
              <a:buChar char="ü"/>
            </a:pPr>
            <a:endParaRPr lang="fa-IR" sz="3600" dirty="0" smtClean="0">
              <a:cs typeface="B Homa" panose="00000400000000000000" pitchFamily="2" charset="-78"/>
            </a:endParaRPr>
          </a:p>
        </p:txBody>
      </p:sp>
      <p:pic>
        <p:nvPicPr>
          <p:cNvPr id="14" name="Picture 13" descr="cartoon-suprematism_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66974" y="4690824"/>
            <a:ext cx="2731627" cy="1938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9" descr="361px-Malevich-Suprematis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209800" y="1944914"/>
            <a:ext cx="1676400" cy="2474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22" descr="fs2131ct05-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981200"/>
            <a:ext cx="1638227" cy="2447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721849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dirty="0" err="1" smtClean="0">
                <a:solidFill>
                  <a:schemeClr val="tx1"/>
                </a:solidFill>
                <a:cs typeface="B Homa" panose="00000400000000000000" pitchFamily="2" charset="-78"/>
              </a:rPr>
              <a:t>ریونیسم</a:t>
            </a:r>
            <a:r>
              <a:rPr lang="fa-IR" sz="3600" dirty="0" smtClean="0">
                <a:solidFill>
                  <a:schemeClr val="tx1"/>
                </a:solidFill>
                <a:cs typeface="B Homa" panose="00000400000000000000" pitchFamily="2" charset="-78"/>
              </a:rPr>
              <a:t>   </a:t>
            </a:r>
            <a:r>
              <a:rPr lang="en-US" sz="3600" i="1" dirty="0" err="1" smtClean="0">
                <a:solidFill>
                  <a:schemeClr val="tx1"/>
                </a:solidFill>
                <a:latin typeface="Andalus" pitchFamily="2" charset="-78"/>
                <a:cs typeface="B Homa" panose="00000400000000000000" pitchFamily="2" charset="-78"/>
              </a:rPr>
              <a:t>Rayanism</a:t>
            </a:r>
            <a:r>
              <a:rPr lang="fa-IR" sz="3600" dirty="0" smtClean="0">
                <a:solidFill>
                  <a:schemeClr val="tx1"/>
                </a:solidFill>
                <a:cs typeface="B Homa" panose="00000400000000000000" pitchFamily="2" charset="-78"/>
              </a:rPr>
              <a:t> (اشعه‌پردازی)</a:t>
            </a:r>
            <a:endParaRPr lang="en-US" sz="36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267200" y="1981200"/>
            <a:ext cx="4419600" cy="4572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fa-IR" sz="3600" dirty="0" err="1" smtClean="0">
                <a:cs typeface="B Homa" panose="00000400000000000000" pitchFamily="2" charset="-78"/>
              </a:rPr>
              <a:t>آثارریونیسم</a:t>
            </a:r>
            <a:r>
              <a:rPr lang="fa-IR" sz="3600" dirty="0" smtClean="0">
                <a:cs typeface="B Homa" panose="00000400000000000000" pitchFamily="2" charset="-78"/>
              </a:rPr>
              <a:t> بر ماله </a:t>
            </a:r>
            <a:r>
              <a:rPr lang="fa-IR" sz="3600" dirty="0" err="1" smtClean="0">
                <a:cs typeface="B Homa" panose="00000400000000000000" pitchFamily="2" charset="-78"/>
              </a:rPr>
              <a:t>ویچ</a:t>
            </a:r>
            <a:r>
              <a:rPr lang="fa-IR" sz="3600" dirty="0" smtClean="0">
                <a:cs typeface="B Homa" panose="00000400000000000000" pitchFamily="2" charset="-78"/>
              </a:rPr>
              <a:t> تأثیر نهاد </a:t>
            </a:r>
            <a:r>
              <a:rPr lang="fa-IR" sz="3600" dirty="0" err="1" smtClean="0">
                <a:cs typeface="B Homa" panose="00000400000000000000" pitchFamily="2" charset="-78"/>
              </a:rPr>
              <a:t>ودر</a:t>
            </a:r>
            <a:r>
              <a:rPr lang="fa-IR" sz="3600" dirty="0" smtClean="0">
                <a:cs typeface="B Homa" panose="00000400000000000000" pitchFamily="2" charset="-78"/>
              </a:rPr>
              <a:t> سال1913 اولین نقاشی </a:t>
            </a:r>
            <a:r>
              <a:rPr lang="fa-IR" sz="3600" dirty="0" err="1" smtClean="0">
                <a:cs typeface="B Homa" panose="00000400000000000000" pitchFamily="2" charset="-78"/>
              </a:rPr>
              <a:t>سوپرماتیسمی</a:t>
            </a:r>
            <a:r>
              <a:rPr lang="fa-IR" sz="3600" dirty="0" smtClean="0">
                <a:cs typeface="B Homa" panose="00000400000000000000" pitchFamily="2" charset="-78"/>
              </a:rPr>
              <a:t> خود را </a:t>
            </a:r>
            <a:r>
              <a:rPr lang="fa-IR" sz="3600" dirty="0" err="1" smtClean="0">
                <a:cs typeface="B Homa" panose="00000400000000000000" pitchFamily="2" charset="-78"/>
              </a:rPr>
              <a:t>كشید</a:t>
            </a:r>
            <a:r>
              <a:rPr lang="fa-IR" sz="3600" dirty="0" smtClean="0">
                <a:cs typeface="B Homa" panose="00000400000000000000" pitchFamily="2" charset="-78"/>
              </a:rPr>
              <a:t> .</a:t>
            </a: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در </a:t>
            </a:r>
            <a:r>
              <a:rPr lang="fa-IR" sz="3600" dirty="0" err="1" smtClean="0">
                <a:cs typeface="B Homa" panose="00000400000000000000" pitchFamily="2" charset="-78"/>
              </a:rPr>
              <a:t>كتاب</a:t>
            </a:r>
            <a:r>
              <a:rPr lang="fa-IR" sz="3600" dirty="0" smtClean="0">
                <a:cs typeface="B Homa" panose="00000400000000000000" pitchFamily="2" charset="-78"/>
              </a:rPr>
              <a:t> خود «جهان </a:t>
            </a:r>
            <a:r>
              <a:rPr lang="fa-IR" sz="3600" dirty="0" err="1" smtClean="0">
                <a:cs typeface="B Homa" panose="00000400000000000000" pitchFamily="2" charset="-78"/>
              </a:rPr>
              <a:t>غیرموضوعی</a:t>
            </a:r>
            <a:r>
              <a:rPr lang="fa-IR" sz="3600" dirty="0" smtClean="0">
                <a:cs typeface="B Homa" panose="00000400000000000000" pitchFamily="2" charset="-78"/>
              </a:rPr>
              <a:t>» </a:t>
            </a:r>
            <a:r>
              <a:rPr lang="fa-IR" sz="3600" dirty="0" err="1" smtClean="0">
                <a:cs typeface="B Homa" panose="00000400000000000000" pitchFamily="2" charset="-78"/>
              </a:rPr>
              <a:t>سوپرماتیسم</a:t>
            </a:r>
            <a:r>
              <a:rPr lang="fa-IR" sz="3600" dirty="0" smtClean="0">
                <a:cs typeface="B Homa" panose="00000400000000000000" pitchFamily="2" charset="-78"/>
              </a:rPr>
              <a:t> را «برتری احساس ناب </a:t>
            </a:r>
            <a:r>
              <a:rPr lang="fa-IR" sz="3600" dirty="0" err="1" smtClean="0">
                <a:cs typeface="B Homa" panose="00000400000000000000" pitchFamily="2" charset="-78"/>
              </a:rPr>
              <a:t>درهنرآفریننده</a:t>
            </a:r>
            <a:r>
              <a:rPr lang="fa-IR" sz="3600" dirty="0" smtClean="0">
                <a:cs typeface="B Homa" panose="00000400000000000000" pitchFamily="2" charset="-78"/>
              </a:rPr>
              <a:t>» تعریف </a:t>
            </a:r>
            <a:r>
              <a:rPr lang="fa-IR" sz="3600" dirty="0" err="1" smtClean="0">
                <a:cs typeface="B Homa" panose="00000400000000000000" pitchFamily="2" charset="-78"/>
              </a:rPr>
              <a:t>كرد</a:t>
            </a:r>
            <a:r>
              <a:rPr lang="fa-IR" sz="3600" dirty="0" smtClean="0">
                <a:cs typeface="B Homa" panose="00000400000000000000" pitchFamily="2" charset="-78"/>
              </a:rPr>
              <a:t>.</a:t>
            </a:r>
          </a:p>
        </p:txBody>
      </p:sp>
      <p:pic>
        <p:nvPicPr>
          <p:cNvPr id="5" name="Picture 4" descr="180px-Black_circle.jpg"/>
          <p:cNvPicPr>
            <a:picLocks noChangeAspect="1"/>
          </p:cNvPicPr>
          <p:nvPr/>
        </p:nvPicPr>
        <p:blipFill>
          <a:blip r:embed="rId2"/>
          <a:srcRect l="10879" b="16200"/>
          <a:stretch>
            <a:fillRect/>
          </a:stretch>
        </p:blipFill>
        <p:spPr>
          <a:xfrm>
            <a:off x="2667000" y="4343400"/>
            <a:ext cx="1689924" cy="1571382"/>
          </a:xfrm>
          <a:prstGeom prst="rect">
            <a:avLst/>
          </a:prstGeom>
        </p:spPr>
      </p:pic>
      <p:pic>
        <p:nvPicPr>
          <p:cNvPr id="6" name="Picture 5" descr="malevich.self-2d.jpg"/>
          <p:cNvPicPr>
            <a:picLocks noChangeAspect="1"/>
          </p:cNvPicPr>
          <p:nvPr/>
        </p:nvPicPr>
        <p:blipFill>
          <a:blip r:embed="rId3"/>
          <a:srcRect l="21509" r="20108" b="56805"/>
          <a:stretch>
            <a:fillRect/>
          </a:stretch>
        </p:blipFill>
        <p:spPr>
          <a:xfrm>
            <a:off x="2667000" y="2514600"/>
            <a:ext cx="1666769" cy="1600975"/>
          </a:xfrm>
          <a:prstGeom prst="rect">
            <a:avLst/>
          </a:prstGeom>
        </p:spPr>
      </p:pic>
      <p:pic>
        <p:nvPicPr>
          <p:cNvPr id="7" name="Content Placeholder 7" descr="275px-Malevici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28600" y="4191000"/>
            <a:ext cx="2247900" cy="2247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ntent Placeholder 10" descr="malevich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28600" y="1676400"/>
            <a:ext cx="2286600" cy="2304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17572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u="sng" dirty="0" smtClean="0">
                <a:cs typeface="B Homa" panose="00000400000000000000" pitchFamily="2" charset="-78"/>
              </a:rPr>
              <a:t> </a:t>
            </a:r>
            <a:r>
              <a:rPr lang="fa-IR" sz="3600" b="1" u="sng" dirty="0" smtClean="0">
                <a:cs typeface="B Homa" panose="00000400000000000000" pitchFamily="2" charset="-78"/>
              </a:rPr>
              <a:t>ویژگی های آثار </a:t>
            </a:r>
            <a:r>
              <a:rPr lang="fa-IR" sz="3600" b="1" u="sng" dirty="0" err="1" smtClean="0">
                <a:cs typeface="B Homa" panose="00000400000000000000" pitchFamily="2" charset="-78"/>
              </a:rPr>
              <a:t>سوپرماتیسم</a:t>
            </a:r>
            <a:r>
              <a:rPr lang="fa-IR" sz="3600" b="1" u="sng" dirty="0" smtClean="0">
                <a:cs typeface="B Homa" panose="00000400000000000000" pitchFamily="2" charset="-78"/>
              </a:rPr>
              <a:t>:</a:t>
            </a:r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828800"/>
            <a:ext cx="5867400" cy="4876800"/>
          </a:xfrm>
        </p:spPr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تأثیر زیاد در گسترش هنر مدرن در اروپا، معماری و طراحی صنعتی</a:t>
            </a:r>
          </a:p>
          <a:p>
            <a:r>
              <a:rPr lang="fa-IR" dirty="0" smtClean="0">
                <a:cs typeface="B Homa" panose="00000400000000000000" pitchFamily="2" charset="-78"/>
              </a:rPr>
              <a:t>مطالعه فرم ها و </a:t>
            </a:r>
            <a:r>
              <a:rPr lang="fa-IR" dirty="0" err="1" smtClean="0">
                <a:cs typeface="B Homa" panose="00000400000000000000" pitchFamily="2" charset="-78"/>
              </a:rPr>
              <a:t>هنریکه</a:t>
            </a:r>
            <a:r>
              <a:rPr lang="fa-IR" dirty="0" smtClean="0">
                <a:cs typeface="B Homa" panose="00000400000000000000" pitchFamily="2" charset="-78"/>
              </a:rPr>
              <a:t> مربوط به اشکال هندسی و رنگ می شود</a:t>
            </a:r>
          </a:p>
          <a:p>
            <a:r>
              <a:rPr lang="fa-IR" dirty="0" smtClean="0"/>
              <a:t> </a:t>
            </a:r>
            <a:r>
              <a:rPr lang="fa-IR" dirty="0" smtClean="0">
                <a:cs typeface="B Homa" panose="00000400000000000000" pitchFamily="2" charset="-78"/>
              </a:rPr>
              <a:t>هنر بدون شیئی خاص و </a:t>
            </a:r>
            <a:r>
              <a:rPr lang="fa-IR" i="1" dirty="0" smtClean="0">
                <a:cs typeface="B Homa" panose="00000400000000000000" pitchFamily="2" charset="-78"/>
              </a:rPr>
              <a:t>انتزاعی </a:t>
            </a:r>
          </a:p>
          <a:p>
            <a:r>
              <a:rPr lang="fa-IR" i="1" dirty="0" smtClean="0">
                <a:cs typeface="B Homa" panose="00000400000000000000" pitchFamily="2" charset="-78"/>
              </a:rPr>
              <a:t>در فضایی بی‌مقیاس و بدون ابعاد و اندازه </a:t>
            </a:r>
          </a:p>
          <a:p>
            <a:r>
              <a:rPr lang="fa-IR" i="1" dirty="0" smtClean="0">
                <a:cs typeface="B Homa" panose="00000400000000000000" pitchFamily="2" charset="-78"/>
              </a:rPr>
              <a:t>فضایی است پر از برخورد و رویداد </a:t>
            </a:r>
          </a:p>
          <a:p>
            <a:r>
              <a:rPr lang="fa-IR" i="1" dirty="0" smtClean="0">
                <a:cs typeface="B Homa" panose="00000400000000000000" pitchFamily="2" charset="-78"/>
              </a:rPr>
              <a:t>استفاده از فرمهای خالص هندسی </a:t>
            </a:r>
          </a:p>
          <a:p>
            <a:r>
              <a:rPr lang="fa-IR" dirty="0" smtClean="0">
                <a:cs typeface="B Homa" panose="00000400000000000000" pitchFamily="2" charset="-78"/>
              </a:rPr>
              <a:t>رهایی هنر از نشان دادن جهان (مناظر و اشیا)</a:t>
            </a:r>
          </a:p>
        </p:txBody>
      </p:sp>
      <p:pic>
        <p:nvPicPr>
          <p:cNvPr id="5" name="Picture 4" descr="suprematism_i_inertnost_70x50_2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91037" y="1337763"/>
            <a:ext cx="1684926" cy="2362200"/>
          </a:xfrm>
          <a:prstGeom prst="rect">
            <a:avLst/>
          </a:prstGeom>
        </p:spPr>
      </p:pic>
      <p:pic>
        <p:nvPicPr>
          <p:cNvPr id="4" name="Picture 3" descr="suprematism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508819"/>
            <a:ext cx="2514600" cy="3193543"/>
          </a:xfrm>
          <a:prstGeom prst="rect">
            <a:avLst/>
          </a:prstGeom>
        </p:spPr>
      </p:pic>
      <p:pic>
        <p:nvPicPr>
          <p:cNvPr id="6" name="Picture 5" descr="Suprematism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96768">
            <a:off x="2608894" y="3358530"/>
            <a:ext cx="1761596" cy="1873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960115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2718"/>
            <a:ext cx="7387690" cy="1400530"/>
          </a:xfrm>
        </p:spPr>
        <p:txBody>
          <a:bodyPr/>
          <a:lstStyle/>
          <a:p>
            <a:pPr algn="r"/>
            <a:r>
              <a:rPr lang="fa-IR" sz="3600" b="1" dirty="0" err="1" smtClean="0">
                <a:cs typeface="B Homa" panose="00000400000000000000" pitchFamily="2" charset="-78"/>
              </a:rPr>
              <a:t>سوپرماتیسم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en-US" sz="3600" dirty="0" err="1" smtClean="0">
                <a:cs typeface="B Homa" panose="00000400000000000000" pitchFamily="2" charset="-78"/>
              </a:rPr>
              <a:t>Suprematism</a:t>
            </a:r>
            <a:r>
              <a:rPr lang="en-US" sz="3600" dirty="0" smtClean="0">
                <a:cs typeface="B Homa" panose="00000400000000000000" pitchFamily="2" charset="-78"/>
              </a:rPr>
              <a:t> </a:t>
            </a:r>
            <a:r>
              <a:rPr lang="fa-IR" sz="3600" b="1" dirty="0" smtClean="0">
                <a:cs typeface="B Homa" panose="00000400000000000000" pitchFamily="2" charset="-78"/>
              </a:rPr>
              <a:t> (والا گرایی)</a:t>
            </a:r>
            <a:endParaRPr lang="en-US" sz="3600" dirty="0"/>
          </a:p>
        </p:txBody>
      </p:sp>
      <p:pic>
        <p:nvPicPr>
          <p:cNvPr id="4" name="Content Placeholder 3" descr="789d84e1-0e5b-4bc7-895c-2c1b0602066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2209800"/>
            <a:ext cx="4724400" cy="3980307"/>
          </a:xfrm>
        </p:spPr>
      </p:pic>
      <p:pic>
        <p:nvPicPr>
          <p:cNvPr id="5" name="Picture 4" descr="le084~Suprematism-No-58-Posters.jpg"/>
          <p:cNvPicPr>
            <a:picLocks noChangeAspect="1"/>
          </p:cNvPicPr>
          <p:nvPr/>
        </p:nvPicPr>
        <p:blipFill>
          <a:blip r:embed="rId3"/>
          <a:srcRect b="11616"/>
          <a:stretch>
            <a:fillRect/>
          </a:stretch>
        </p:blipFill>
        <p:spPr>
          <a:xfrm rot="20095534">
            <a:off x="5086985" y="4434077"/>
            <a:ext cx="1872167" cy="2127463"/>
          </a:xfrm>
          <a:prstGeom prst="rect">
            <a:avLst/>
          </a:prstGeom>
        </p:spPr>
      </p:pic>
      <p:pic>
        <p:nvPicPr>
          <p:cNvPr id="7" name="Picture 6" descr="malevi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4869">
            <a:off x="4955397" y="1798042"/>
            <a:ext cx="2007283" cy="2478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image0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6223">
            <a:off x="6917418" y="4460759"/>
            <a:ext cx="1880977" cy="2133882"/>
          </a:xfrm>
          <a:prstGeom prst="rect">
            <a:avLst/>
          </a:prstGeom>
        </p:spPr>
      </p:pic>
      <p:pic>
        <p:nvPicPr>
          <p:cNvPr id="9" name="Picture 8" descr="malevic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71658">
            <a:off x="7039597" y="2127756"/>
            <a:ext cx="1709585" cy="2038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526328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766482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chemeClr val="bg1"/>
                </a:solidFill>
                <a:effectLst/>
                <a:cs typeface="B Homa" panose="00000400000000000000" pitchFamily="2" charset="-78"/>
              </a:rPr>
              <a:t>کانستراکتیویسم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dirty="0" smtClean="0">
                <a:cs typeface="B Homa" panose="00000400000000000000" pitchFamily="2" charset="-78"/>
              </a:rPr>
              <a:t>مبانی </a:t>
            </a:r>
            <a:r>
              <a:rPr lang="fa-IR" sz="3600" dirty="0" err="1" smtClean="0">
                <a:cs typeface="B Homa" panose="00000400000000000000" pitchFamily="2" charset="-78"/>
              </a:rPr>
              <a:t>ومفاهیم</a:t>
            </a:r>
            <a:r>
              <a:rPr lang="fa-IR" sz="3600" dirty="0" smtClean="0">
                <a:cs typeface="B Homa" panose="00000400000000000000" pitchFamily="2" charset="-78"/>
              </a:rPr>
              <a:t> ساختارگرایی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smtClean="0">
                <a:cs typeface="B Homa" panose="00000400000000000000" pitchFamily="2" charset="-78"/>
              </a:rPr>
              <a:t>ویژگیهای </a:t>
            </a:r>
            <a:r>
              <a:rPr lang="fa-IR" sz="3600" dirty="0" err="1" smtClean="0">
                <a:cs typeface="B Homa" panose="00000400000000000000" pitchFamily="2" charset="-78"/>
              </a:rPr>
              <a:t>كانستراكتیویسم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err="1" smtClean="0">
                <a:cs typeface="B Homa" panose="00000400000000000000" pitchFamily="2" charset="-78"/>
              </a:rPr>
              <a:t>کانستراکتیویسم</a:t>
            </a:r>
            <a:r>
              <a:rPr lang="fa-IR" sz="3600" dirty="0" smtClean="0">
                <a:cs typeface="B Homa" panose="00000400000000000000" pitchFamily="2" charset="-78"/>
              </a:rPr>
              <a:t> و </a:t>
            </a:r>
            <a:r>
              <a:rPr lang="fa-IR" sz="3600" dirty="0" err="1" smtClean="0">
                <a:cs typeface="B Homa" panose="00000400000000000000" pitchFamily="2" charset="-78"/>
              </a:rPr>
              <a:t>سوسیالیسم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smtClean="0">
                <a:cs typeface="B Homa" panose="00000400000000000000" pitchFamily="2" charset="-78"/>
              </a:rPr>
              <a:t>دوره ها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smtClean="0">
                <a:cs typeface="B Homa" panose="00000400000000000000" pitchFamily="2" charset="-78"/>
              </a:rPr>
              <a:t>شاخه ها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err="1" smtClean="0">
                <a:cs typeface="B Homa" panose="00000400000000000000" pitchFamily="2" charset="-78"/>
              </a:rPr>
              <a:t>روندافول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endParaRPr lang="en-US" sz="3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6899049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000" i="1" dirty="0" smtClean="0">
                <a:solidFill>
                  <a:srgbClr val="FFC000"/>
                </a:solidFill>
                <a:cs typeface="B Homa" panose="00000400000000000000" pitchFamily="2" charset="-78"/>
              </a:rPr>
              <a:t>مبانی </a:t>
            </a:r>
            <a:r>
              <a:rPr lang="fa-IR" sz="4000" i="1" dirty="0" err="1" smtClean="0">
                <a:solidFill>
                  <a:srgbClr val="FFC000"/>
                </a:solidFill>
                <a:cs typeface="B Homa" panose="00000400000000000000" pitchFamily="2" charset="-78"/>
              </a:rPr>
              <a:t>ومفاهیم</a:t>
            </a:r>
            <a:r>
              <a:rPr lang="fa-IR" sz="4000" i="1" dirty="0" smtClean="0">
                <a:solidFill>
                  <a:srgbClr val="FFC000"/>
                </a:solidFill>
                <a:cs typeface="B Homa" panose="00000400000000000000" pitchFamily="2" charset="-78"/>
              </a:rPr>
              <a:t> ساختارگرایی</a:t>
            </a:r>
            <a:endParaRPr lang="en-US" sz="4000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2590800" cy="3962400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0" y="1905000"/>
            <a:ext cx="4724400" cy="4648200"/>
          </a:xfrm>
        </p:spPr>
        <p:txBody>
          <a:bodyPr>
            <a:normAutofit lnSpcReduction="10000"/>
          </a:bodyPr>
          <a:lstStyle/>
          <a:p>
            <a:r>
              <a:rPr lang="fa-IR" sz="3600" dirty="0" smtClean="0">
                <a:cs typeface="B Homa" panose="00000400000000000000" pitchFamily="2" charset="-78"/>
              </a:rPr>
              <a:t>ساختار لغوی کلمه   </a:t>
            </a:r>
            <a:r>
              <a:rPr lang="en-US" sz="3200" dirty="0" smtClean="0">
                <a:latin typeface="Andalus" pitchFamily="2" charset="-78"/>
                <a:cs typeface="Andalus" pitchFamily="2" charset="-78"/>
              </a:rPr>
              <a:t>construction</a:t>
            </a:r>
            <a:r>
              <a:rPr lang="fa-IR" sz="3200" dirty="0" smtClean="0">
                <a:latin typeface="Andalus" pitchFamily="2" charset="-78"/>
                <a:cs typeface="Andalus" pitchFamily="2" charset="-78"/>
              </a:rPr>
              <a:t>:</a:t>
            </a:r>
          </a:p>
          <a:p>
            <a:pPr>
              <a:buNone/>
            </a:pPr>
            <a:r>
              <a:rPr lang="fa-IR" sz="3600" dirty="0" smtClean="0">
                <a:latin typeface="Andalus" pitchFamily="2" charset="-78"/>
                <a:cs typeface="Andalus" pitchFamily="2" charset="-78"/>
              </a:rPr>
              <a:t> </a:t>
            </a:r>
            <a:r>
              <a:rPr lang="fa-IR" sz="3600" dirty="0" smtClean="0">
                <a:cs typeface="B Homa" panose="00000400000000000000" pitchFamily="2" charset="-78"/>
              </a:rPr>
              <a:t>ریشه لاتین     </a:t>
            </a:r>
            <a:r>
              <a:rPr lang="en-US" sz="3200" dirty="0" smtClean="0">
                <a:latin typeface="Andalus" pitchFamily="2" charset="-78"/>
                <a:cs typeface="Andalus" pitchFamily="2" charset="-78"/>
              </a:rPr>
              <a:t>construction</a:t>
            </a:r>
            <a:r>
              <a:rPr lang="fa-IR" sz="3200" dirty="0" smtClean="0">
                <a:latin typeface="Andalus" pitchFamily="2" charset="-78"/>
                <a:cs typeface="Andalus" pitchFamily="2" charset="-78"/>
              </a:rPr>
              <a:t> 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fa-IR" sz="3600" dirty="0" smtClean="0">
                <a:cs typeface="B Homa" panose="00000400000000000000" pitchFamily="2" charset="-78"/>
              </a:rPr>
              <a:t>کلمه </a:t>
            </a:r>
          </a:p>
          <a:p>
            <a:pPr>
              <a:buNone/>
            </a:pPr>
            <a:r>
              <a:rPr lang="en-US" sz="3200" dirty="0" smtClean="0">
                <a:latin typeface="Andalus" pitchFamily="2" charset="-78"/>
                <a:cs typeface="Andalus" pitchFamily="2" charset="-78"/>
              </a:rPr>
              <a:t>to </a:t>
            </a:r>
            <a:r>
              <a:rPr lang="en-US" sz="3200" dirty="0" err="1" smtClean="0">
                <a:latin typeface="Andalus" pitchFamily="2" charset="-78"/>
                <a:cs typeface="Andalus" pitchFamily="2" charset="-78"/>
              </a:rPr>
              <a:t>cnstruet</a:t>
            </a:r>
            <a:r>
              <a:rPr lang="en-US" sz="3200" dirty="0" smtClean="0">
                <a:latin typeface="Andalus" pitchFamily="2" charset="-78"/>
                <a:cs typeface="Andalus" pitchFamily="2" charset="-78"/>
              </a:rPr>
              <a:t> </a:t>
            </a:r>
            <a:r>
              <a:rPr lang="fa-IR" sz="3200" dirty="0" smtClean="0">
                <a:latin typeface="Andalus" pitchFamily="2" charset="-78"/>
                <a:cs typeface="Andalus" pitchFamily="2" charset="-78"/>
              </a:rPr>
              <a:t> </a:t>
            </a:r>
            <a:r>
              <a:rPr lang="fa-IR" sz="3600" dirty="0" smtClean="0">
                <a:cs typeface="B Homa" panose="00000400000000000000" pitchFamily="2" charset="-78"/>
              </a:rPr>
              <a:t>از کلمه لاتین </a:t>
            </a:r>
          </a:p>
          <a:p>
            <a:pPr>
              <a:buNone/>
            </a:pPr>
            <a:r>
              <a:rPr lang="en-US" sz="3200" dirty="0" smtClean="0">
                <a:latin typeface="Andalus" pitchFamily="2" charset="-78"/>
                <a:cs typeface="Andalus" pitchFamily="2" charset="-78"/>
              </a:rPr>
              <a:t>con </a:t>
            </a:r>
            <a:r>
              <a:rPr lang="en-US" sz="3200" dirty="0" err="1" smtClean="0">
                <a:latin typeface="Andalus" pitchFamily="2" charset="-78"/>
                <a:cs typeface="Andalus" pitchFamily="2" charset="-78"/>
              </a:rPr>
              <a:t>struere</a:t>
            </a:r>
            <a:r>
              <a:rPr lang="fa-IR" sz="3200" dirty="0" smtClean="0">
                <a:latin typeface="Andalus" pitchFamily="2" charset="-78"/>
                <a:cs typeface="Andalus" pitchFamily="2" charset="-78"/>
              </a:rPr>
              <a:t> – </a:t>
            </a:r>
            <a:r>
              <a:rPr lang="fa-IR" sz="3600" dirty="0" smtClean="0">
                <a:cs typeface="B Homa" panose="00000400000000000000" pitchFamily="2" charset="-78"/>
              </a:rPr>
              <a:t>به معنی سازماندهی کردن یا ساختار دادن- گرفته شده است</a:t>
            </a:r>
            <a:endParaRPr lang="en-US" sz="3200" dirty="0" smtClean="0">
              <a:latin typeface="Andalus" pitchFamily="2" charset="-78"/>
              <a:cs typeface="Andalus" pitchFamily="2" charset="-78"/>
            </a:endParaRPr>
          </a:p>
          <a:p>
            <a:pPr>
              <a:buNone/>
            </a:pPr>
            <a:endParaRPr lang="en-US" sz="3200" dirty="0">
              <a:latin typeface="Andalus" pitchFamily="2" charset="-78"/>
              <a:cs typeface="Andal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7493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مبانی </a:t>
            </a:r>
            <a:r>
              <a:rPr lang="fa-IR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ومفاهیم</a:t>
            </a:r>
            <a:r>
              <a:rPr lang="fa-I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ساختارگرایی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352800" y="1981200"/>
            <a:ext cx="5105400" cy="4648200"/>
          </a:xfrm>
        </p:spPr>
        <p:txBody>
          <a:bodyPr/>
          <a:lstStyle/>
          <a:p>
            <a:r>
              <a:rPr lang="fa-IR" sz="3600" dirty="0" smtClean="0">
                <a:cs typeface="B Homa" panose="00000400000000000000" pitchFamily="2" charset="-78"/>
              </a:rPr>
              <a:t>پیکره سازی از آغاز تاریخی اش در برگیرنده روند آفرینش شکل از دل توده بی شکل ماده خام بوده است</a:t>
            </a:r>
          </a:p>
          <a:p>
            <a:r>
              <a:rPr lang="fa-IR" sz="3600" dirty="0" smtClean="0">
                <a:cs typeface="B Homa" panose="00000400000000000000" pitchFamily="2" charset="-78"/>
              </a:rPr>
              <a:t>پیکره ساخته شده از فلز یا چوب، شیشه </a:t>
            </a:r>
            <a:r>
              <a:rPr lang="fa-IR" sz="3600" dirty="0" err="1" smtClean="0">
                <a:cs typeface="B Homa" panose="00000400000000000000" pitchFamily="2" charset="-78"/>
              </a:rPr>
              <a:t>وگچ</a:t>
            </a:r>
            <a:r>
              <a:rPr lang="fa-IR" sz="3600" dirty="0" smtClean="0">
                <a:cs typeface="B Homa" panose="00000400000000000000" pitchFamily="2" charset="-78"/>
              </a:rPr>
              <a:t> از تجربیات </a:t>
            </a:r>
            <a:r>
              <a:rPr lang="fa-IR" sz="3600" dirty="0" err="1" smtClean="0">
                <a:cs typeface="B Homa" panose="00000400000000000000" pitchFamily="2" charset="-78"/>
              </a:rPr>
              <a:t>کوبیستی</a:t>
            </a:r>
            <a:r>
              <a:rPr lang="fa-IR" sz="3600" dirty="0" smtClean="0">
                <a:cs typeface="B Homa" panose="00000400000000000000" pitchFamily="2" charset="-78"/>
              </a:rPr>
              <a:t> در نقاشی بدست آمده.</a:t>
            </a:r>
          </a:p>
          <a:p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5" name="Content Placeholder 5" descr="Antoine PevsnerTors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" y="1905000"/>
            <a:ext cx="2402523" cy="35814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6" descr="Naum Gabo Torsion-Bronze.jpg"/>
          <p:cNvPicPr>
            <a:picLocks noChangeAspect="1"/>
          </p:cNvPicPr>
          <p:nvPr/>
        </p:nvPicPr>
        <p:blipFill>
          <a:blip r:embed="rId3"/>
          <a:srcRect t="21111"/>
          <a:stretch>
            <a:fillRect/>
          </a:stretch>
        </p:blipFill>
        <p:spPr>
          <a:xfrm>
            <a:off x="304800" y="2362200"/>
            <a:ext cx="2696618" cy="3024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2362200"/>
            <a:ext cx="2971800" cy="3837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2209800"/>
            <a:ext cx="25146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14943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مبانی </a:t>
            </a:r>
            <a:r>
              <a:rPr lang="fa-IR" sz="4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ومفاهیم</a:t>
            </a:r>
            <a:r>
              <a:rPr lang="fa-IR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ساختارگرایی</a:t>
            </a:r>
            <a:endParaRPr lang="en-US" sz="4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anose="00000400000000000000" pitchFamily="2" charset="-78"/>
            </a:endParaRPr>
          </a:p>
        </p:txBody>
      </p:sp>
      <p:pic>
        <p:nvPicPr>
          <p:cNvPr id="8" name="Content Placeholder 8" descr="1338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14400" y="2590800"/>
            <a:ext cx="2438400" cy="3793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1981200"/>
            <a:ext cx="4953000" cy="4419600"/>
          </a:xfrm>
        </p:spPr>
        <p:txBody>
          <a:bodyPr>
            <a:normAutofit lnSpcReduction="10000"/>
          </a:bodyPr>
          <a:lstStyle/>
          <a:p>
            <a:r>
              <a:rPr lang="fa-IR" sz="3600" dirty="0" err="1" smtClean="0">
                <a:cs typeface="B Homa" panose="00000400000000000000" pitchFamily="2" charset="-78"/>
              </a:rPr>
              <a:t>پیکاسو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درسال</a:t>
            </a:r>
            <a:r>
              <a:rPr lang="fa-IR" sz="3600" dirty="0" smtClean="0">
                <a:cs typeface="B Homa" panose="00000400000000000000" pitchFamily="2" charset="-78"/>
              </a:rPr>
              <a:t> 1912 از کاغذ و نخ ساخت </a:t>
            </a:r>
            <a:r>
              <a:rPr lang="fa-IR" sz="3600" dirty="0" err="1" smtClean="0">
                <a:cs typeface="B Homa" panose="00000400000000000000" pitchFamily="2" charset="-78"/>
              </a:rPr>
              <a:t>کوبیستی</a:t>
            </a:r>
            <a:r>
              <a:rPr lang="fa-IR" sz="3600" dirty="0" smtClean="0">
                <a:cs typeface="B Homa" panose="00000400000000000000" pitchFamily="2" charset="-78"/>
              </a:rPr>
              <a:t> سه بعدی ای را طراحی کرد. همچنین </a:t>
            </a:r>
            <a:r>
              <a:rPr lang="fa-IR" sz="3600" dirty="0" err="1" smtClean="0">
                <a:cs typeface="B Homa" panose="00000400000000000000" pitchFamily="2" charset="-78"/>
              </a:rPr>
              <a:t>اثرگیتار</a:t>
            </a:r>
            <a:r>
              <a:rPr lang="fa-IR" sz="3600" dirty="0" smtClean="0">
                <a:cs typeface="B Homa" panose="00000400000000000000" pitchFamily="2" charset="-78"/>
              </a:rPr>
              <a:t>(1912)و ادوات موسیقی (1914)ساخت های مرکب از ورقه </a:t>
            </a:r>
            <a:r>
              <a:rPr lang="fa-IR" sz="3600" dirty="0" err="1" smtClean="0">
                <a:cs typeface="B Homa" panose="00000400000000000000" pitchFamily="2" charset="-78"/>
              </a:rPr>
              <a:t>فلزوسیم</a:t>
            </a:r>
            <a:r>
              <a:rPr lang="fa-IR" sz="3600" dirty="0" smtClean="0">
                <a:cs typeface="B Homa" panose="00000400000000000000" pitchFamily="2" charset="-78"/>
              </a:rPr>
              <a:t> یا چوب در شکل های </a:t>
            </a:r>
            <a:r>
              <a:rPr lang="fa-IR" sz="3600" dirty="0" err="1" smtClean="0">
                <a:cs typeface="B Homa" panose="00000400000000000000" pitchFamily="2" charset="-78"/>
              </a:rPr>
              <a:t>کوبیستی</a:t>
            </a:r>
            <a:r>
              <a:rPr lang="fa-IR" sz="3600" dirty="0" smtClean="0">
                <a:cs typeface="B Homa" panose="00000400000000000000" pitchFamily="2" charset="-78"/>
              </a:rPr>
              <a:t> هستند.</a:t>
            </a:r>
          </a:p>
          <a:p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5" name="Picture 4" descr="_41062653_shakey_pa_2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57200"/>
            <a:ext cx="1676400" cy="19902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809190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مبانی </a:t>
            </a:r>
            <a:r>
              <a:rPr lang="fa-IR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ومفاهیم</a:t>
            </a:r>
            <a:r>
              <a:rPr lang="fa-I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ساختارگرایی</a:t>
            </a:r>
            <a:endParaRPr lang="en-US" dirty="0">
              <a:solidFill>
                <a:srgbClr val="DAB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3276600" y="1981200"/>
            <a:ext cx="5181600" cy="4724400"/>
          </a:xfrm>
        </p:spPr>
        <p:txBody>
          <a:bodyPr>
            <a:normAutofit fontScale="85000" lnSpcReduction="20000"/>
          </a:bodyPr>
          <a:lstStyle/>
          <a:p>
            <a:r>
              <a:rPr lang="fa-IR" sz="3600" dirty="0" err="1" smtClean="0">
                <a:cs typeface="B Homa" panose="00000400000000000000" pitchFamily="2" charset="-78"/>
              </a:rPr>
              <a:t>كانتسراكتیویسم</a:t>
            </a:r>
            <a:r>
              <a:rPr lang="fa-IR" sz="3600" dirty="0" smtClean="0">
                <a:cs typeface="B Homa" panose="00000400000000000000" pitchFamily="2" charset="-78"/>
              </a:rPr>
              <a:t> با خلق </a:t>
            </a:r>
            <a:r>
              <a:rPr lang="fa-IR" sz="3600" dirty="0" err="1" smtClean="0">
                <a:cs typeface="B Homa" panose="00000400000000000000" pitchFamily="2" charset="-78"/>
              </a:rPr>
              <a:t>آثارتاتلین</a:t>
            </a:r>
            <a:r>
              <a:rPr lang="fa-IR" sz="3600" dirty="0" smtClean="0">
                <a:cs typeface="B Homa" panose="00000400000000000000" pitchFamily="2" charset="-78"/>
              </a:rPr>
              <a:t> آغاز گردید</a:t>
            </a:r>
          </a:p>
          <a:p>
            <a:r>
              <a:rPr lang="fa-IR" sz="3600" dirty="0" err="1" smtClean="0">
                <a:cs typeface="B Homa" panose="00000400000000000000" pitchFamily="2" charset="-78"/>
              </a:rPr>
              <a:t>درسال</a:t>
            </a:r>
            <a:r>
              <a:rPr lang="fa-IR" sz="3600" dirty="0" smtClean="0">
                <a:cs typeface="B Homa" panose="00000400000000000000" pitchFamily="2" charset="-78"/>
              </a:rPr>
              <a:t> 1913: سفر به برلین و پاریس</a:t>
            </a:r>
          </a:p>
          <a:p>
            <a:r>
              <a:rPr lang="fa-IR" sz="3600" dirty="0" smtClean="0">
                <a:cs typeface="B Homa" panose="00000400000000000000" pitchFamily="2" charset="-78"/>
              </a:rPr>
              <a:t>الهام از </a:t>
            </a:r>
            <a:r>
              <a:rPr lang="fa-IR" sz="3600" dirty="0" err="1" smtClean="0">
                <a:cs typeface="B Homa" panose="00000400000000000000" pitchFamily="2" charset="-78"/>
              </a:rPr>
              <a:t>کلاژ</a:t>
            </a:r>
            <a:r>
              <a:rPr lang="fa-IR" sz="3600" dirty="0" smtClean="0">
                <a:cs typeface="B Homa" panose="00000400000000000000" pitchFamily="2" charset="-78"/>
              </a:rPr>
              <a:t> برای ساخت پیکره</a:t>
            </a:r>
          </a:p>
          <a:p>
            <a:r>
              <a:rPr lang="fa-IR" sz="3600" dirty="0" smtClean="0">
                <a:cs typeface="B Homa" panose="00000400000000000000" pitchFamily="2" charset="-78"/>
              </a:rPr>
              <a:t>نتیجه سفر: مجموعه ای از نقش برجسته هایی از چوب و فلز و مقوا که </a:t>
            </a:r>
            <a:r>
              <a:rPr lang="fa-IR" sz="3600" dirty="0" err="1" smtClean="0">
                <a:cs typeface="B Homa" panose="00000400000000000000" pitchFamily="2" charset="-78"/>
              </a:rPr>
              <a:t>سطحشان</a:t>
            </a:r>
            <a:r>
              <a:rPr lang="fa-IR" sz="3600" dirty="0" smtClean="0">
                <a:cs typeface="B Homa" panose="00000400000000000000" pitchFamily="2" charset="-78"/>
              </a:rPr>
              <a:t> پوشیده از گچ، لعاب و شیشه شکسته بود که </a:t>
            </a:r>
            <a:r>
              <a:rPr lang="fa-IR" sz="3600" dirty="0" err="1" smtClean="0">
                <a:cs typeface="B Homa" panose="00000400000000000000" pitchFamily="2" charset="-78"/>
              </a:rPr>
              <a:t>تاتلین</a:t>
            </a:r>
            <a:r>
              <a:rPr lang="fa-IR" sz="3600" dirty="0" smtClean="0">
                <a:cs typeface="B Homa" panose="00000400000000000000" pitchFamily="2" charset="-78"/>
              </a:rPr>
              <a:t> نام آنها را «</a:t>
            </a:r>
            <a:r>
              <a:rPr lang="fa-IR" sz="3600" dirty="0" err="1" smtClean="0">
                <a:cs typeface="B Homa" panose="00000400000000000000" pitchFamily="2" charset="-78"/>
              </a:rPr>
              <a:t>کنتراریلیف</a:t>
            </a:r>
            <a:r>
              <a:rPr lang="fa-IR" sz="3600" dirty="0" smtClean="0">
                <a:cs typeface="B Homa" panose="00000400000000000000" pitchFamily="2" charset="-78"/>
              </a:rPr>
              <a:t>» یا «</a:t>
            </a:r>
            <a:r>
              <a:rPr lang="fa-IR" sz="3600" dirty="0" err="1" smtClean="0">
                <a:cs typeface="B Homa" panose="00000400000000000000" pitchFamily="2" charset="-78"/>
              </a:rPr>
              <a:t>کرنر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ریلیف</a:t>
            </a:r>
            <a:r>
              <a:rPr lang="fa-IR" sz="3600" dirty="0" smtClean="0">
                <a:cs typeface="B Homa" panose="00000400000000000000" pitchFamily="2" charset="-78"/>
              </a:rPr>
              <a:t>» نهاد.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9" name="Picture 8" descr="tatlin-p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46656">
            <a:off x="494312" y="526824"/>
            <a:ext cx="1751013" cy="2173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3187098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8" y="381000"/>
            <a:ext cx="7055380" cy="1400530"/>
          </a:xfrm>
        </p:spPr>
        <p:txBody>
          <a:bodyPr/>
          <a:lstStyle/>
          <a:p>
            <a:pPr algn="r"/>
            <a:r>
              <a:rPr lang="fa-IR" sz="4000" dirty="0" smtClean="0">
                <a:solidFill>
                  <a:schemeClr val="accent1"/>
                </a:solidFill>
                <a:cs typeface="B Homa" panose="00000400000000000000" pitchFamily="2" charset="-78"/>
              </a:rPr>
              <a:t>اهمیت مطالعه سبک </a:t>
            </a:r>
            <a:r>
              <a:rPr lang="fa-IR" sz="4000" dirty="0" err="1" smtClean="0">
                <a:solidFill>
                  <a:schemeClr val="accent1"/>
                </a:solidFill>
                <a:cs typeface="B Homa" panose="00000400000000000000" pitchFamily="2" charset="-78"/>
              </a:rPr>
              <a:t>کانستراکتیویسم</a:t>
            </a:r>
            <a:endParaRPr lang="en-US" sz="4000" dirty="0">
              <a:solidFill>
                <a:schemeClr val="accent1"/>
              </a:solidFill>
              <a:cs typeface="B Homa" panose="00000400000000000000" pitchFamily="2" charset="-78"/>
            </a:endParaRPr>
          </a:p>
        </p:txBody>
      </p:sp>
      <p:pic>
        <p:nvPicPr>
          <p:cNvPr id="5" name="Content Placeholder 4" descr="061108-1546-23-150x15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000" y="1600200"/>
            <a:ext cx="27432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810000" cy="44958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a-IR" sz="3200" dirty="0" smtClean="0">
                <a:cs typeface="B Homa" panose="00000400000000000000" pitchFamily="2" charset="-78"/>
              </a:rPr>
              <a:t>. </a:t>
            </a:r>
            <a:r>
              <a:rPr lang="fa-IR" sz="3200" dirty="0" smtClean="0">
                <a:cs typeface="B Homa" panose="00000400000000000000" pitchFamily="2" charset="-78"/>
              </a:rPr>
              <a:t>به دلیل </a:t>
            </a:r>
            <a:r>
              <a:rPr lang="fa-IR" sz="3200" dirty="0" smtClean="0">
                <a:cs typeface="B Homa" panose="00000400000000000000" pitchFamily="2" charset="-78"/>
              </a:rPr>
              <a:t>کیفیت معمار گونه اش ، بیش از هر نهضت هنری مدرن در معماری زمان ما و به ویژه گرایشهای اخیر آن تأثیر گذاشته است</a:t>
            </a:r>
          </a:p>
          <a:p>
            <a:pPr marL="514350" indent="-514350">
              <a:buFont typeface="+mj-lt"/>
              <a:buAutoNum type="arabicPeriod"/>
            </a:pPr>
            <a:endParaRPr lang="en-GB" sz="32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3200" dirty="0" smtClean="0">
                <a:cs typeface="B Homa" panose="00000400000000000000" pitchFamily="2" charset="-78"/>
              </a:rPr>
              <a:t>کانستراکتیویسم </a:t>
            </a:r>
            <a:r>
              <a:rPr lang="fa-IR" sz="3200" dirty="0" smtClean="0">
                <a:cs typeface="B Homa" panose="00000400000000000000" pitchFamily="2" charset="-78"/>
              </a:rPr>
              <a:t>نیز زائیده تحولات جدید ناشی از انقلاب صنعتی و علمی و چیرگی آن بر زندگی آدمیان بود</a:t>
            </a:r>
            <a:endParaRPr lang="en-US" sz="3200" dirty="0">
              <a:cs typeface="B Homa" panose="00000400000000000000" pitchFamily="2" charset="-78"/>
            </a:endParaRPr>
          </a:p>
        </p:txBody>
      </p:sp>
      <p:pic>
        <p:nvPicPr>
          <p:cNvPr id="6" name="Picture 5" descr="061108-1546-24-150x1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07935">
            <a:off x="902053" y="4235733"/>
            <a:ext cx="2406013" cy="2406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842387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>
                <a:solidFill>
                  <a:schemeClr val="tx1"/>
                </a:solidFill>
                <a:effectLst/>
                <a:cs typeface="B Homa" panose="00000400000000000000" pitchFamily="2" charset="-78"/>
              </a:rPr>
              <a:t>کانستراکتیویسم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2700" y="3094325"/>
            <a:ext cx="4148454" cy="956975"/>
          </a:xfrm>
        </p:spPr>
        <p:txBody>
          <a:bodyPr/>
          <a:lstStyle/>
          <a:p>
            <a:r>
              <a:rPr lang="fa-IR" sz="4000" b="1" dirty="0" smtClean="0">
                <a:cs typeface="B Homa" panose="00000400000000000000" pitchFamily="2" charset="-78"/>
              </a:rPr>
              <a:t>دیدگاه هنری </a:t>
            </a:r>
            <a:r>
              <a:rPr lang="fa-IR" sz="4000" b="1" dirty="0" err="1" smtClean="0">
                <a:cs typeface="B Homa" panose="00000400000000000000" pitchFamily="2" charset="-78"/>
              </a:rPr>
              <a:t>ماركس</a:t>
            </a:r>
            <a:endParaRPr lang="en-US" sz="4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63568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>
                <a:solidFill>
                  <a:srgbClr val="FF0000"/>
                </a:solidFill>
                <a:effectLst/>
                <a:cs typeface="B Homa" panose="00000400000000000000" pitchFamily="2" charset="-78"/>
              </a:rPr>
              <a:t>کانستراکتیویسم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981200"/>
            <a:ext cx="7162800" cy="4648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None/>
              <a:defRPr/>
            </a:pPr>
            <a:r>
              <a:rPr lang="fa-IR" sz="3400" dirty="0" smtClean="0">
                <a:cs typeface="B Homa" panose="00000400000000000000" pitchFamily="2" charset="-78"/>
              </a:rPr>
              <a:t> </a:t>
            </a:r>
            <a:r>
              <a:rPr lang="fa-IR" sz="3400" dirty="0" err="1" smtClean="0">
                <a:cs typeface="B Homa" panose="00000400000000000000" pitchFamily="2" charset="-78"/>
              </a:rPr>
              <a:t>كانستراكتيويست</a:t>
            </a:r>
            <a:r>
              <a:rPr lang="fa-IR" sz="3400" dirty="0" smtClean="0">
                <a:cs typeface="B Homa" panose="00000400000000000000" pitchFamily="2" charset="-78"/>
              </a:rPr>
              <a:t> ها خواستار دگرگونی </a:t>
            </a:r>
            <a:r>
              <a:rPr lang="fa-IR" sz="3400" dirty="0" err="1" smtClean="0">
                <a:cs typeface="B Homa" panose="00000400000000000000" pitchFamily="2" charset="-78"/>
              </a:rPr>
              <a:t>بنيادين</a:t>
            </a:r>
            <a:r>
              <a:rPr lang="fa-IR" sz="3400" dirty="0" smtClean="0">
                <a:cs typeface="B Homa" panose="00000400000000000000" pitchFamily="2" charset="-78"/>
              </a:rPr>
              <a:t> در روش ساخت و ساز سنتی و به طور </a:t>
            </a:r>
            <a:r>
              <a:rPr lang="fa-IR" sz="3400" dirty="0" err="1" smtClean="0">
                <a:cs typeface="B Homa" panose="00000400000000000000" pitchFamily="2" charset="-78"/>
              </a:rPr>
              <a:t>كلی</a:t>
            </a:r>
            <a:r>
              <a:rPr lang="fa-IR" sz="3400" dirty="0" smtClean="0">
                <a:cs typeface="B Homa" panose="00000400000000000000" pitchFamily="2" charset="-78"/>
              </a:rPr>
              <a:t> نگرش </a:t>
            </a:r>
            <a:r>
              <a:rPr lang="fa-IR" sz="3400" dirty="0" err="1" smtClean="0">
                <a:cs typeface="B Homa" panose="00000400000000000000" pitchFamily="2" charset="-78"/>
              </a:rPr>
              <a:t>جديد</a:t>
            </a:r>
            <a:r>
              <a:rPr lang="fa-IR" sz="3400" dirty="0" smtClean="0">
                <a:cs typeface="B Homa" panose="00000400000000000000" pitchFamily="2" charset="-78"/>
              </a:rPr>
              <a:t> نسبت به هنر و </a:t>
            </a:r>
            <a:r>
              <a:rPr lang="fa-IR" sz="3400" dirty="0" err="1" smtClean="0">
                <a:cs typeface="B Homa" panose="00000400000000000000" pitchFamily="2" charset="-78"/>
              </a:rPr>
              <a:t>زيبایی</a:t>
            </a:r>
            <a:r>
              <a:rPr lang="fa-IR" sz="3400" dirty="0" smtClean="0">
                <a:cs typeface="B Homa" panose="00000400000000000000" pitchFamily="2" charset="-78"/>
              </a:rPr>
              <a:t> بودند . شعار آنها </a:t>
            </a:r>
            <a:r>
              <a:rPr lang="fa-IR" sz="3400" dirty="0" err="1" smtClean="0">
                <a:cs typeface="B Homa" panose="00000400000000000000" pitchFamily="2" charset="-78"/>
              </a:rPr>
              <a:t>اين</a:t>
            </a:r>
            <a:r>
              <a:rPr lang="fa-IR" sz="3400" dirty="0" smtClean="0">
                <a:cs typeface="B Homa" panose="00000400000000000000" pitchFamily="2" charset="-78"/>
              </a:rPr>
              <a:t> بود :</a:t>
            </a:r>
          </a:p>
          <a:p>
            <a:pPr eaLnBrk="1" hangingPunct="1">
              <a:buNone/>
              <a:defRPr/>
            </a:pPr>
            <a:r>
              <a:rPr lang="fa-IR" sz="3400" dirty="0" smtClean="0">
                <a:cs typeface="B Homa" panose="00000400000000000000" pitchFamily="2" charset="-78"/>
              </a:rPr>
              <a:t> </a:t>
            </a:r>
            <a:r>
              <a:rPr lang="fa-IR" sz="3400" dirty="0" smtClean="0">
                <a:solidFill>
                  <a:srgbClr val="FF0000"/>
                </a:solidFill>
                <a:cs typeface="B Homa" panose="00000400000000000000" pitchFamily="2" charset="-78"/>
              </a:rPr>
              <a:t>مرگ بر هنر زنده باد </a:t>
            </a:r>
            <a:r>
              <a:rPr lang="fa-IR" sz="3400" dirty="0" err="1" smtClean="0">
                <a:solidFill>
                  <a:srgbClr val="FF0000"/>
                </a:solidFill>
                <a:cs typeface="B Homa" panose="00000400000000000000" pitchFamily="2" charset="-78"/>
              </a:rPr>
              <a:t>تكنولوژی</a:t>
            </a:r>
            <a:r>
              <a:rPr lang="fa-IR" sz="3400" dirty="0" smtClean="0">
                <a:solidFill>
                  <a:srgbClr val="FF0000"/>
                </a:solidFill>
                <a:cs typeface="B Homa" panose="00000400000000000000" pitchFamily="2" charset="-78"/>
              </a:rPr>
              <a:t> ........ زنده باد </a:t>
            </a:r>
            <a:r>
              <a:rPr lang="fa-IR" sz="3400" dirty="0" err="1" smtClean="0">
                <a:solidFill>
                  <a:srgbClr val="FF0000"/>
                </a:solidFill>
                <a:cs typeface="B Homa" panose="00000400000000000000" pitchFamily="2" charset="-78"/>
              </a:rPr>
              <a:t>تكنسين</a:t>
            </a:r>
            <a:r>
              <a:rPr lang="fa-IR" sz="3400" dirty="0" smtClean="0">
                <a:solidFill>
                  <a:srgbClr val="FF0000"/>
                </a:solidFill>
                <a:cs typeface="B Homa" panose="00000400000000000000" pitchFamily="2" charset="-78"/>
              </a:rPr>
              <a:t> های </a:t>
            </a:r>
            <a:r>
              <a:rPr lang="fa-IR" sz="3400" dirty="0" err="1" smtClean="0">
                <a:solidFill>
                  <a:srgbClr val="FF0000"/>
                </a:solidFill>
                <a:cs typeface="B Homa" panose="00000400000000000000" pitchFamily="2" charset="-78"/>
              </a:rPr>
              <a:t>كانستراكتيويسم</a:t>
            </a:r>
            <a:r>
              <a:rPr lang="fa-IR" sz="3400" dirty="0" smtClean="0">
                <a:solidFill>
                  <a:srgbClr val="FF0000"/>
                </a:solidFill>
                <a:cs typeface="B Homa" panose="00000400000000000000" pitchFamily="2" charset="-78"/>
              </a:rPr>
              <a:t>.</a:t>
            </a:r>
            <a:endParaRPr lang="de-DE" sz="3400" dirty="0" smtClean="0">
              <a:solidFill>
                <a:srgbClr val="FF0000"/>
              </a:solidFill>
              <a:cs typeface="B Homa" panose="00000400000000000000" pitchFamily="2" charset="-78"/>
            </a:endParaRPr>
          </a:p>
          <a:p>
            <a:pPr>
              <a:buNone/>
            </a:pPr>
            <a:r>
              <a:rPr lang="fa-IR" sz="3400" dirty="0" smtClean="0">
                <a:cs typeface="B Homa" panose="00000400000000000000" pitchFamily="2" charset="-78"/>
              </a:rPr>
              <a:t>آنان هنرمند را </a:t>
            </a:r>
            <a:r>
              <a:rPr lang="fa-IR" sz="3400" dirty="0" err="1" smtClean="0">
                <a:cs typeface="B Homa" panose="00000400000000000000" pitchFamily="2" charset="-78"/>
              </a:rPr>
              <a:t>یك</a:t>
            </a:r>
            <a:r>
              <a:rPr lang="fa-IR" sz="3400" dirty="0" smtClean="0">
                <a:cs typeface="B Homa" panose="00000400000000000000" pitchFamily="2" charset="-78"/>
              </a:rPr>
              <a:t> </a:t>
            </a:r>
            <a:r>
              <a:rPr lang="fa-IR" sz="3400" dirty="0" err="1" smtClean="0">
                <a:cs typeface="B Homa" panose="00000400000000000000" pitchFamily="2" charset="-78"/>
              </a:rPr>
              <a:t>تكنسین</a:t>
            </a:r>
            <a:r>
              <a:rPr lang="fa-IR" sz="3400" dirty="0" smtClean="0">
                <a:cs typeface="B Homa" panose="00000400000000000000" pitchFamily="2" charset="-78"/>
              </a:rPr>
              <a:t>، </a:t>
            </a:r>
            <a:r>
              <a:rPr lang="fa-IR" sz="3400" dirty="0" err="1" smtClean="0">
                <a:cs typeface="B Homa" panose="00000400000000000000" pitchFamily="2" charset="-78"/>
              </a:rPr>
              <a:t>یك</a:t>
            </a:r>
            <a:r>
              <a:rPr lang="fa-IR" sz="3400" dirty="0" smtClean="0">
                <a:cs typeface="B Homa" panose="00000400000000000000" pitchFamily="2" charset="-78"/>
              </a:rPr>
              <a:t> مهندس، </a:t>
            </a:r>
            <a:r>
              <a:rPr lang="fa-IR" sz="3400" dirty="0" err="1" smtClean="0">
                <a:cs typeface="B Homa" panose="00000400000000000000" pitchFamily="2" charset="-78"/>
              </a:rPr>
              <a:t>یك</a:t>
            </a:r>
            <a:r>
              <a:rPr lang="fa-IR" sz="3400" dirty="0" smtClean="0">
                <a:cs typeface="B Homa" panose="00000400000000000000" pitchFamily="2" charset="-78"/>
              </a:rPr>
              <a:t> </a:t>
            </a:r>
            <a:r>
              <a:rPr lang="fa-IR" sz="3400" dirty="0" err="1" smtClean="0">
                <a:cs typeface="B Homa" panose="00000400000000000000" pitchFamily="2" charset="-78"/>
              </a:rPr>
              <a:t>كارگر</a:t>
            </a:r>
            <a:r>
              <a:rPr lang="fa-IR" sz="3400" dirty="0" smtClean="0">
                <a:cs typeface="B Homa" panose="00000400000000000000" pitchFamily="2" charset="-78"/>
              </a:rPr>
              <a:t> و </a:t>
            </a:r>
            <a:r>
              <a:rPr lang="fa-IR" sz="3400" dirty="0" err="1" smtClean="0">
                <a:cs typeface="B Homa" panose="00000400000000000000" pitchFamily="2" charset="-78"/>
              </a:rPr>
              <a:t>یك</a:t>
            </a:r>
            <a:r>
              <a:rPr lang="fa-IR" sz="3400" dirty="0" smtClean="0">
                <a:cs typeface="B Homa" panose="00000400000000000000" pitchFamily="2" charset="-78"/>
              </a:rPr>
              <a:t> سازنده‌ هنر معرفی </a:t>
            </a:r>
            <a:r>
              <a:rPr lang="fa-IR" sz="3400" dirty="0" err="1" smtClean="0">
                <a:cs typeface="B Homa" panose="00000400000000000000" pitchFamily="2" charset="-78"/>
              </a:rPr>
              <a:t>كردند</a:t>
            </a:r>
            <a:r>
              <a:rPr lang="fa-IR" sz="3400" dirty="0" smtClean="0">
                <a:cs typeface="B Homa" panose="00000400000000000000" pitchFamily="2" charset="-78"/>
              </a:rPr>
              <a:t>.</a:t>
            </a:r>
          </a:p>
          <a:p>
            <a:pPr>
              <a:buNone/>
            </a:pPr>
            <a:r>
              <a:rPr lang="fa-IR" sz="3400" dirty="0" smtClean="0">
                <a:cs typeface="B Homa" panose="00000400000000000000" pitchFamily="2" charset="-78"/>
              </a:rPr>
              <a:t>به عقیده آنان،«هوش» </a:t>
            </a:r>
            <a:r>
              <a:rPr lang="fa-IR" sz="3400" dirty="0" err="1" smtClean="0">
                <a:cs typeface="B Homa" panose="00000400000000000000" pitchFamily="2" charset="-78"/>
              </a:rPr>
              <a:t>معمارانه</a:t>
            </a:r>
            <a:r>
              <a:rPr lang="fa-IR" sz="3400" dirty="0" smtClean="0">
                <a:cs typeface="B Homa" panose="00000400000000000000" pitchFamily="2" charset="-78"/>
              </a:rPr>
              <a:t> عبارت است از دیدن آنچه هست </a:t>
            </a:r>
            <a:r>
              <a:rPr lang="fa-IR" sz="3400" dirty="0" err="1" smtClean="0">
                <a:cs typeface="B Homa" panose="00000400000000000000" pitchFamily="2" charset="-78"/>
              </a:rPr>
              <a:t>وتصور</a:t>
            </a:r>
            <a:r>
              <a:rPr lang="fa-IR" sz="3400" dirty="0" smtClean="0">
                <a:cs typeface="B Homa" panose="00000400000000000000" pitchFamily="2" charset="-78"/>
              </a:rPr>
              <a:t> آنچه </a:t>
            </a:r>
            <a:r>
              <a:rPr lang="fa-IR" sz="3400" dirty="0" err="1" smtClean="0">
                <a:cs typeface="B Homa" panose="00000400000000000000" pitchFamily="2" charset="-78"/>
              </a:rPr>
              <a:t>كه</a:t>
            </a:r>
            <a:r>
              <a:rPr lang="fa-IR" sz="3400" dirty="0" smtClean="0">
                <a:cs typeface="B Homa" panose="00000400000000000000" pitchFamily="2" charset="-78"/>
              </a:rPr>
              <a:t> می‌تواند باشد </a:t>
            </a:r>
            <a:r>
              <a:rPr lang="fa-IR" sz="3400" dirty="0" err="1" smtClean="0">
                <a:cs typeface="B Homa" panose="00000400000000000000" pitchFamily="2" charset="-78"/>
              </a:rPr>
              <a:t>كه</a:t>
            </a:r>
            <a:r>
              <a:rPr lang="fa-IR" sz="3400" dirty="0" smtClean="0">
                <a:cs typeface="B Homa" panose="00000400000000000000" pitchFamily="2" charset="-78"/>
              </a:rPr>
              <a:t> </a:t>
            </a:r>
            <a:r>
              <a:rPr lang="fa-IR" sz="3400" dirty="0" err="1" smtClean="0">
                <a:cs typeface="B Homa" panose="00000400000000000000" pitchFamily="2" charset="-78"/>
              </a:rPr>
              <a:t>نهایتاً</a:t>
            </a:r>
            <a:r>
              <a:rPr lang="fa-IR" sz="3400" dirty="0" smtClean="0">
                <a:cs typeface="B Homa" panose="00000400000000000000" pitchFamily="2" charset="-78"/>
              </a:rPr>
              <a:t> به صورت «واژه‌های تصویری» تبلور یابد.</a:t>
            </a:r>
            <a:endParaRPr lang="en-US" sz="3400" dirty="0">
              <a:cs typeface="B Homa" panose="00000400000000000000" pitchFamily="2" charset="-78"/>
            </a:endParaRPr>
          </a:p>
        </p:txBody>
      </p:sp>
      <p:pic>
        <p:nvPicPr>
          <p:cNvPr id="5" name="Picture 4" descr="061108-1546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0"/>
            <a:ext cx="2089944" cy="3249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463639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i="1" dirty="0" err="1" smtClean="0">
                <a:solidFill>
                  <a:schemeClr val="tx1"/>
                </a:solidFill>
                <a:effectLst/>
                <a:cs typeface="B Homa" panose="00000400000000000000" pitchFamily="2" charset="-78"/>
              </a:rPr>
              <a:t>کانستراکتیویسم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981200"/>
            <a:ext cx="5715000" cy="4572000"/>
          </a:xfrm>
        </p:spPr>
        <p:txBody>
          <a:bodyPr>
            <a:normAutofit fontScale="92500" lnSpcReduction="10000"/>
          </a:bodyPr>
          <a:lstStyle/>
          <a:p>
            <a:r>
              <a:rPr lang="fa-IR" sz="3600" dirty="0" smtClean="0">
                <a:cs typeface="B Homa" panose="00000400000000000000" pitchFamily="2" charset="-78"/>
              </a:rPr>
              <a:t>، هنر </a:t>
            </a:r>
            <a:r>
              <a:rPr lang="fa-IR" sz="3600" dirty="0" err="1" smtClean="0">
                <a:cs typeface="B Homa" panose="00000400000000000000" pitchFamily="2" charset="-78"/>
              </a:rPr>
              <a:t>شكل</a:t>
            </a:r>
            <a:r>
              <a:rPr lang="fa-IR" sz="3600" dirty="0" smtClean="0">
                <a:cs typeface="B Homa" panose="00000400000000000000" pitchFamily="2" charset="-78"/>
              </a:rPr>
              <a:t> دهنده دو زمینه اصلی است: زمینه پویا و زمینه ایستا.</a:t>
            </a:r>
          </a:p>
          <a:p>
            <a:pPr>
              <a:buNone/>
            </a:pPr>
            <a:r>
              <a:rPr lang="en-US" sz="3600" dirty="0" smtClean="0">
                <a:cs typeface="B Homa" panose="00000400000000000000" pitchFamily="2" charset="-78"/>
              </a:rPr>
              <a:t> </a:t>
            </a:r>
            <a:r>
              <a:rPr lang="fa-IR" sz="3600" dirty="0" smtClean="0">
                <a:cs typeface="B Homa" panose="00000400000000000000" pitchFamily="2" charset="-78"/>
              </a:rPr>
              <a:t>زمینه پویا،زمینه روزمره </a:t>
            </a:r>
            <a:r>
              <a:rPr lang="fa-IR" sz="3600" dirty="0" err="1" smtClean="0">
                <a:cs typeface="B Homa" panose="00000400000000000000" pitchFamily="2" charset="-78"/>
              </a:rPr>
              <a:t>ودر</a:t>
            </a:r>
            <a:r>
              <a:rPr lang="fa-IR" sz="3600" dirty="0" smtClean="0">
                <a:cs typeface="B Homa" panose="00000400000000000000" pitchFamily="2" charset="-78"/>
              </a:rPr>
              <a:t> ارتباط با عامه مردم نیست.</a:t>
            </a:r>
          </a:p>
          <a:p>
            <a:pPr>
              <a:buNone/>
            </a:pPr>
            <a:r>
              <a:rPr lang="fa-IR" sz="3600" dirty="0" smtClean="0">
                <a:cs typeface="B Homa" panose="00000400000000000000" pitchFamily="2" charset="-78"/>
              </a:rPr>
              <a:t>  زمینه ایستا :چیزی است که جماعت کاربر یا مخاطب از هنرمند یا آرتیست انتظار دارند.</a:t>
            </a:r>
          </a:p>
          <a:p>
            <a:pPr>
              <a:buNone/>
            </a:pPr>
            <a:r>
              <a:rPr lang="fa-IR" sz="3600" dirty="0" smtClean="0">
                <a:cs typeface="B Homa" panose="00000400000000000000" pitchFamily="2" charset="-78"/>
              </a:rPr>
              <a:t>گذار از مرحله ایستا                           مرحله پویا</a:t>
            </a:r>
          </a:p>
          <a:p>
            <a:pPr>
              <a:buNone/>
            </a:pPr>
            <a:endParaRPr lang="fa-IR" sz="3600" dirty="0" smtClean="0">
              <a:cs typeface="B Homa" panose="00000400000000000000" pitchFamily="2" charset="-78"/>
            </a:endParaRPr>
          </a:p>
          <a:p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5" name="Right Arrow 4"/>
          <p:cNvSpPr/>
          <p:nvPr/>
        </p:nvSpPr>
        <p:spPr bwMode="auto">
          <a:xfrm rot="10800000">
            <a:off x="6096000" y="5257800"/>
            <a:ext cx="826008" cy="4084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061108-1546-32.jpg"/>
          <p:cNvPicPr>
            <a:picLocks noChangeAspect="1"/>
          </p:cNvPicPr>
          <p:nvPr/>
        </p:nvPicPr>
        <p:blipFill>
          <a:blip r:embed="rId2"/>
          <a:srcRect r="15286"/>
          <a:stretch>
            <a:fillRect/>
          </a:stretch>
        </p:blipFill>
        <p:spPr>
          <a:xfrm>
            <a:off x="152400" y="3124200"/>
            <a:ext cx="3505200" cy="2438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5887220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cs typeface="B Homa" panose="00000400000000000000" pitchFamily="2" charset="-78"/>
              </a:rPr>
              <a:t>ویژگیهای </a:t>
            </a:r>
            <a:r>
              <a:rPr lang="fa-IR" b="1" dirty="0" err="1" smtClean="0">
                <a:cs typeface="B Homa" panose="00000400000000000000" pitchFamily="2" charset="-78"/>
              </a:rPr>
              <a:t>كانستراكتیویسم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5" name="Content Placeholder 4" descr="OCA-157fon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" y="2971800"/>
            <a:ext cx="2514600" cy="3395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 ضد هنر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خواستار دگرگونی شیوه‌های سنتی و خواستار صنعتی شدن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استفاده از محصولات صنعتی و مصالح پیشرفته مثل شیشه، </a:t>
            </a:r>
            <a:r>
              <a:rPr lang="fa-IR" sz="3200" dirty="0" err="1" smtClean="0">
                <a:cs typeface="B Homa" panose="00000400000000000000" pitchFamily="2" charset="-78"/>
              </a:rPr>
              <a:t>پلاستیك</a:t>
            </a:r>
            <a:r>
              <a:rPr lang="fa-IR" sz="3200" dirty="0" smtClean="0">
                <a:cs typeface="B Homa" panose="00000400000000000000" pitchFamily="2" charset="-78"/>
              </a:rPr>
              <a:t>، فولاد.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تأکید بر حرکت و پویایی به جای سکون و ایستایی در پدیده ها و پذیرش کلیت زندگی </a:t>
            </a:r>
            <a:r>
              <a:rPr lang="fa-IR" sz="3200" dirty="0" err="1" smtClean="0">
                <a:cs typeface="B Homa" panose="00000400000000000000" pitchFamily="2" charset="-78"/>
              </a:rPr>
              <a:t>بمثابه</a:t>
            </a:r>
            <a:r>
              <a:rPr lang="fa-IR" sz="3200" dirty="0" smtClean="0">
                <a:cs typeface="B Homa" panose="00000400000000000000" pitchFamily="2" charset="-78"/>
              </a:rPr>
              <a:t> ماشین</a:t>
            </a:r>
          </a:p>
          <a:p>
            <a:endParaRPr lang="en-US" sz="3200" dirty="0"/>
          </a:p>
        </p:txBody>
      </p:sp>
      <p:pic>
        <p:nvPicPr>
          <p:cNvPr id="6" name="Picture 5" descr="OCA-17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86000"/>
            <a:ext cx="2767754" cy="36101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OCA-2101978-2-3-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276600"/>
            <a:ext cx="2661777" cy="3219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Content Placeholder 3" descr="LondonCityHall-00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590800"/>
            <a:ext cx="4343400" cy="35656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49244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Homa" panose="00000400000000000000" pitchFamily="2" charset="-78"/>
              </a:rPr>
              <a:t>ویژگیهای </a:t>
            </a:r>
            <a:r>
              <a:rPr lang="fa-IR" b="1" dirty="0" err="1" smtClean="0">
                <a:cs typeface="B Homa" panose="00000400000000000000" pitchFamily="2" charset="-78"/>
              </a:rPr>
              <a:t>كانستراكتیویسم</a:t>
            </a:r>
            <a:endParaRPr lang="en-US" dirty="0"/>
          </a:p>
        </p:txBody>
      </p:sp>
      <p:pic>
        <p:nvPicPr>
          <p:cNvPr id="5" name="Content Placeholder 4" descr="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1905000"/>
            <a:ext cx="2971800" cy="3496636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اصرار در نشان دادن ماهیت واقعی </a:t>
            </a:r>
            <a:r>
              <a:rPr lang="fa-IR" sz="3200" dirty="0" err="1" smtClean="0">
                <a:cs typeface="B Homa" panose="00000400000000000000" pitchFamily="2" charset="-78"/>
              </a:rPr>
              <a:t>اشیاء</a:t>
            </a:r>
            <a:endParaRPr lang="fa-IR" sz="32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en-US" sz="3200" dirty="0" smtClean="0">
                <a:latin typeface="Times New Roman"/>
                <a:ea typeface="Times New Roman"/>
                <a:cs typeface="B Homa" panose="00000400000000000000" pitchFamily="2" charset="-78"/>
              </a:rPr>
              <a:t> </a:t>
            </a:r>
            <a:r>
              <a:rPr lang="fa-IR" sz="3200" dirty="0" smtClean="0">
                <a:latin typeface="Times New Roman"/>
                <a:ea typeface="Times New Roman"/>
                <a:cs typeface="B Homa" panose="00000400000000000000" pitchFamily="2" charset="-78"/>
              </a:rPr>
              <a:t>حذف تزئینات و زائد دانستن آنها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 استفاده از اشکال و </a:t>
            </a:r>
            <a:r>
              <a:rPr lang="fa-IR" sz="3200" dirty="0" err="1" smtClean="0">
                <a:cs typeface="B Homa" panose="00000400000000000000" pitchFamily="2" charset="-78"/>
              </a:rPr>
              <a:t>احجام</a:t>
            </a:r>
            <a:r>
              <a:rPr lang="fa-IR" sz="3200" dirty="0" smtClean="0">
                <a:cs typeface="B Homa" panose="00000400000000000000" pitchFamily="2" charset="-78"/>
              </a:rPr>
              <a:t> ساده و خالص و ترکیب آنها برای رسیدن به ارتباط فضایی مناسب و معماری بدون تکلف</a:t>
            </a:r>
            <a:endParaRPr lang="en-US" sz="3200" dirty="0" smtClean="0">
              <a:cs typeface="B Homa" panose="00000400000000000000" pitchFamily="2" charset="-78"/>
            </a:endParaRPr>
          </a:p>
        </p:txBody>
      </p:sp>
      <p:pic>
        <p:nvPicPr>
          <p:cNvPr id="6" name="Picture 5" descr="131056649_907c0b4c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971800"/>
            <a:ext cx="4114800" cy="3086100"/>
          </a:xfrm>
          <a:prstGeom prst="rect">
            <a:avLst/>
          </a:prstGeom>
        </p:spPr>
      </p:pic>
      <p:pic>
        <p:nvPicPr>
          <p:cNvPr id="7" name="Picture 6" descr="juu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895600"/>
            <a:ext cx="4038600" cy="3597739"/>
          </a:xfrm>
          <a:prstGeom prst="rect">
            <a:avLst/>
          </a:prstGeom>
        </p:spPr>
      </p:pic>
      <p:pic>
        <p:nvPicPr>
          <p:cNvPr id="10" name="Content Placeholder 3" descr="Berlin, Germany: Klosterstrasse, Dutch (Netherlands) Embassy: facade (2003, architect OMA / Rem Koolhaas)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505200"/>
            <a:ext cx="3882057" cy="30285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21044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i="1" dirty="0" err="1" smtClean="0">
                <a:solidFill>
                  <a:schemeClr val="bg1"/>
                </a:solidFill>
                <a:effectLst/>
                <a:cs typeface="B Homa" panose="00000400000000000000" pitchFamily="2" charset="-78"/>
              </a:rPr>
              <a:t>کانستراکتیویسم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4" descr="pevsner_spir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058944">
            <a:off x="508614" y="1867036"/>
            <a:ext cx="3709682" cy="3865563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pevsner_anchoredcross"/>
          <p:cNvPicPr>
            <a:picLocks noChangeAspect="1" noChangeArrowheads="1"/>
          </p:cNvPicPr>
          <p:nvPr/>
        </p:nvPicPr>
        <p:blipFill>
          <a:blip r:embed="rId3"/>
          <a:srcRect t="4276" b="5221"/>
          <a:stretch>
            <a:fillRect/>
          </a:stretch>
        </p:blipFill>
        <p:spPr bwMode="auto">
          <a:xfrm rot="343975">
            <a:off x="4532694" y="2524268"/>
            <a:ext cx="3443288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0998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i="1" dirty="0" err="1" smtClean="0">
                <a:solidFill>
                  <a:srgbClr val="FFC000"/>
                </a:solidFill>
                <a:cs typeface="B Homa" panose="00000400000000000000" pitchFamily="2" charset="-78"/>
              </a:rPr>
              <a:t>کانستراکتیویسم</a:t>
            </a:r>
            <a:r>
              <a:rPr lang="fa-IR" i="1" dirty="0" smtClean="0">
                <a:solidFill>
                  <a:srgbClr val="FFC000"/>
                </a:solidFill>
                <a:cs typeface="B Homa" panose="00000400000000000000" pitchFamily="2" charset="-78"/>
              </a:rPr>
              <a:t> و </a:t>
            </a:r>
            <a:r>
              <a:rPr lang="fa-IR" i="1" dirty="0" err="1" smtClean="0">
                <a:solidFill>
                  <a:srgbClr val="FFC000"/>
                </a:solidFill>
                <a:cs typeface="B Homa" panose="00000400000000000000" pitchFamily="2" charset="-78"/>
              </a:rPr>
              <a:t>سوسیالیسم</a:t>
            </a:r>
            <a:endParaRPr lang="en-US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1981200"/>
            <a:ext cx="4343400" cy="4114800"/>
          </a:xfrm>
        </p:spPr>
        <p:txBody>
          <a:bodyPr/>
          <a:lstStyle/>
          <a:p>
            <a:r>
              <a:rPr lang="fa-IR" dirty="0" smtClean="0">
                <a:cs typeface="B Homa" panose="00000400000000000000" pitchFamily="2" charset="-78"/>
              </a:rPr>
              <a:t>هم </a:t>
            </a:r>
            <a:r>
              <a:rPr lang="fa-IR" dirty="0" err="1" smtClean="0">
                <a:cs typeface="B Homa" panose="00000400000000000000" pitchFamily="2" charset="-78"/>
              </a:rPr>
              <a:t>سوسیالیسم</a:t>
            </a:r>
            <a:r>
              <a:rPr lang="fa-IR" dirty="0" smtClean="0">
                <a:cs typeface="B Homa" panose="00000400000000000000" pitchFamily="2" charset="-78"/>
              </a:rPr>
              <a:t> به عنوان یک مشی سیاسی و هم </a:t>
            </a:r>
            <a:r>
              <a:rPr lang="fa-IR" dirty="0" err="1" smtClean="0">
                <a:cs typeface="B Homa" panose="00000400000000000000" pitchFamily="2" charset="-78"/>
              </a:rPr>
              <a:t>کانستراکتیویسم</a:t>
            </a:r>
            <a:r>
              <a:rPr lang="fa-IR" dirty="0" smtClean="0">
                <a:cs typeface="B Homa" panose="00000400000000000000" pitchFamily="2" charset="-78"/>
              </a:rPr>
              <a:t> به صورت یک سبک هنری هر دو به گسست از گذشته و نگاه به آینده معتقد بودند . هر دو ترقی و تعالی در آینده و بازسازی شوروی را از طریق اتکا به علم و تکنولوژی دست یافتنی می دانستند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5" name="Picture 4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64927">
            <a:off x="719156" y="4182795"/>
            <a:ext cx="3080600" cy="24018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6" descr="457.jpg"/>
          <p:cNvPicPr>
            <a:picLocks noChangeAspect="1"/>
          </p:cNvPicPr>
          <p:nvPr/>
        </p:nvPicPr>
        <p:blipFill>
          <a:blip r:embed="rId3"/>
          <a:srcRect b="12162"/>
          <a:stretch>
            <a:fillRect/>
          </a:stretch>
        </p:blipFill>
        <p:spPr>
          <a:xfrm rot="21261555">
            <a:off x="283675" y="1654319"/>
            <a:ext cx="3521091" cy="2362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2882867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i="1" dirty="0" smtClean="0">
                <a:solidFill>
                  <a:schemeClr val="bg1">
                    <a:lumMod val="40000"/>
                    <a:lumOff val="60000"/>
                  </a:schemeClr>
                </a:solidFill>
                <a:cs typeface="B Homa" panose="00000400000000000000" pitchFamily="2" charset="-78"/>
              </a:rPr>
              <a:t>دوره ها</a:t>
            </a:r>
            <a:endParaRPr lang="en-US" dirty="0">
              <a:solidFill>
                <a:schemeClr val="bg1">
                  <a:lumMod val="40000"/>
                  <a:lumOff val="60000"/>
                </a:schemeClr>
              </a:solidFill>
              <a:cs typeface="B Homa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74445" y="1324386"/>
            <a:ext cx="5943600" cy="46482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sz="3600" dirty="0" smtClean="0">
                <a:solidFill>
                  <a:srgbClr val="FF0000"/>
                </a:solidFill>
                <a:cs typeface="B Homa" panose="00000400000000000000" pitchFamily="2" charset="-78"/>
              </a:rPr>
              <a:t> </a:t>
            </a:r>
            <a:r>
              <a:rPr lang="fa-IR" sz="3600" i="1" dirty="0" smtClean="0">
                <a:solidFill>
                  <a:srgbClr val="FF0000"/>
                </a:solidFill>
                <a:cs typeface="B Homa" panose="00000400000000000000" pitchFamily="2" charset="-78"/>
              </a:rPr>
              <a:t>هنر انقلابی و خیابانی و سازه های چوبی نمایشگاهی </a:t>
            </a:r>
            <a:r>
              <a:rPr lang="en-US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:(agitprop)</a:t>
            </a:r>
            <a:endParaRPr lang="fa-IR" sz="28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fa-IR" sz="3600" i="1" dirty="0" smtClean="0">
                <a:latin typeface="Arial" pitchFamily="34" charset="0"/>
                <a:cs typeface="B Homa" panose="00000400000000000000" pitchFamily="2" charset="-78"/>
              </a:rPr>
              <a:t>   طرح   برج </a:t>
            </a:r>
            <a:r>
              <a:rPr lang="fa-IR" sz="3600" i="1" dirty="0" err="1" smtClean="0">
                <a:latin typeface="Arial" pitchFamily="34" charset="0"/>
                <a:cs typeface="B Homa" panose="00000400000000000000" pitchFamily="2" charset="-78"/>
              </a:rPr>
              <a:t>تاتلین</a:t>
            </a:r>
            <a:r>
              <a:rPr lang="fa-IR" sz="3600" i="1" dirty="0" smtClean="0">
                <a:latin typeface="Arial" pitchFamily="34" charset="0"/>
                <a:cs typeface="B Homa" panose="00000400000000000000" pitchFamily="2" charset="-78"/>
              </a:rPr>
              <a:t> در این دوره  ارائه شد.</a:t>
            </a:r>
          </a:p>
          <a:p>
            <a:pPr>
              <a:buNone/>
            </a:pPr>
            <a:r>
              <a:rPr lang="fa-IR" sz="3600" dirty="0" smtClean="0">
                <a:latin typeface="Arial" pitchFamily="34" charset="0"/>
                <a:cs typeface="B Homa" panose="00000400000000000000" pitchFamily="2" charset="-78"/>
              </a:rPr>
              <a:t>شعار </a:t>
            </a: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«مهندسان‌ فرم‌های نو </a:t>
            </a:r>
            <a:r>
              <a:rPr lang="fa-IR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بیافرینند</a:t>
            </a: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» </a:t>
            </a:r>
            <a:r>
              <a:rPr lang="fa-IR" sz="3600" dirty="0" smtClean="0">
                <a:latin typeface="Arial" pitchFamily="34" charset="0"/>
                <a:cs typeface="B Homa" panose="00000400000000000000" pitchFamily="2" charset="-78"/>
              </a:rPr>
              <a:t>بر تمبرها نقش بست وبا برگزاری  نمایشگاه ها، حرکت های سیاسی تبلیغ می شد.</a:t>
            </a:r>
          </a:p>
          <a:p>
            <a:pPr>
              <a:buNone/>
            </a:pP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گابو</a:t>
            </a: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،</a:t>
            </a:r>
            <a:r>
              <a:rPr lang="fa-IR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پوزنزو</a:t>
            </a: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کاندینسکی</a:t>
            </a:r>
            <a:r>
              <a:rPr lang="fa-IR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B Homa" panose="00000400000000000000" pitchFamily="2" charset="-78"/>
              </a:rPr>
              <a:t>  </a:t>
            </a:r>
            <a:r>
              <a:rPr lang="fa-IR" sz="3600" dirty="0" smtClean="0">
                <a:latin typeface="Arial" pitchFamily="34" charset="0"/>
                <a:cs typeface="B Homa" panose="00000400000000000000" pitchFamily="2" charset="-78"/>
              </a:rPr>
              <a:t>از این جریان‌آوانگارد حمایت می کنند.</a:t>
            </a:r>
          </a:p>
          <a:p>
            <a:pPr>
              <a:buNone/>
            </a:pPr>
            <a:endParaRPr lang="fa-IR" sz="3600" dirty="0" smtClean="0">
              <a:latin typeface="Arial" pitchFamily="34" charset="0"/>
              <a:cs typeface="B Hom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6324600"/>
            <a:ext cx="129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fa-IR" dirty="0" err="1">
                <a:solidFill>
                  <a:srgbClr val="EBEBEB">
                    <a:lumMod val="40000"/>
                    <a:lumOff val="60000"/>
                  </a:srgbClr>
                </a:solidFill>
              </a:rPr>
              <a:t>نائوم</a:t>
            </a:r>
            <a:r>
              <a:rPr lang="fa-IR" dirty="0">
                <a:solidFill>
                  <a:srgbClr val="EBEBEB">
                    <a:lumMod val="40000"/>
                    <a:lumOff val="60000"/>
                  </a:srgbClr>
                </a:solidFill>
              </a:rPr>
              <a:t> </a:t>
            </a:r>
            <a:r>
              <a:rPr lang="fa-IR" dirty="0" err="1">
                <a:solidFill>
                  <a:srgbClr val="EBEBEB">
                    <a:lumMod val="40000"/>
                    <a:lumOff val="60000"/>
                  </a:srgbClr>
                </a:solidFill>
              </a:rPr>
              <a:t>گابو</a:t>
            </a:r>
            <a:r>
              <a:rPr lang="fa-IR" dirty="0">
                <a:solidFill>
                  <a:srgbClr val="EBEBEB">
                    <a:lumMod val="40000"/>
                    <a:lumOff val="60000"/>
                  </a:srgbClr>
                </a:solidFill>
              </a:rPr>
              <a:t> </a:t>
            </a:r>
            <a:endParaRPr lang="en-US" dirty="0">
              <a:solidFill>
                <a:srgbClr val="EBEBEB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10" name="Picture 9" descr="Vassily-Kandinsky.jpeg"/>
          <p:cNvPicPr>
            <a:picLocks noChangeAspect="1"/>
          </p:cNvPicPr>
          <p:nvPr/>
        </p:nvPicPr>
        <p:blipFill>
          <a:blip r:embed="rId2"/>
          <a:srcRect b="16614"/>
          <a:stretch>
            <a:fillRect/>
          </a:stretch>
        </p:blipFill>
        <p:spPr>
          <a:xfrm rot="20723333">
            <a:off x="471832" y="2072331"/>
            <a:ext cx="1600200" cy="2133600"/>
          </a:xfrm>
          <a:prstGeom prst="rect">
            <a:avLst/>
          </a:prstGeom>
          <a:ln w="38100" cap="sq">
            <a:solidFill>
              <a:schemeClr val="bg1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Antoine Pevsn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17660">
            <a:off x="345270" y="4833192"/>
            <a:ext cx="1681404" cy="178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457200" y="4343400"/>
            <a:ext cx="1939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b="1" dirty="0" err="1">
                <a:solidFill>
                  <a:prstClr val="white"/>
                </a:solidFill>
                <a:latin typeface="Andalus" pitchFamily="2" charset="-78"/>
                <a:cs typeface="Andalus" pitchFamily="2" charset="-78"/>
              </a:rPr>
              <a:t>Vassily</a:t>
            </a:r>
            <a:r>
              <a:rPr lang="en-US" b="1" dirty="0">
                <a:solidFill>
                  <a:prstClr val="white"/>
                </a:solidFill>
                <a:latin typeface="Andalus" pitchFamily="2" charset="-78"/>
                <a:cs typeface="Andalus" pitchFamily="2" charset="-78"/>
              </a:rPr>
              <a:t>-Kandinsky</a:t>
            </a:r>
            <a:endParaRPr lang="en-US" b="1" dirty="0">
              <a:solidFill>
                <a:prstClr val="white"/>
              </a:solidFill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7" name="Picture 6" descr="061108-1546-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304800"/>
            <a:ext cx="2438400" cy="1731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6350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912526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i="1" dirty="0" smtClean="0">
                <a:solidFill>
                  <a:srgbClr val="DAB000"/>
                </a:solidFill>
                <a:cs typeface="B Homa" panose="00000400000000000000" pitchFamily="2" charset="-78"/>
              </a:rPr>
              <a:t>دوره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572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smtClean="0">
                <a:solidFill>
                  <a:srgbClr val="FF0000"/>
                </a:solidFill>
                <a:cs typeface="B Homa" panose="00000400000000000000" pitchFamily="2" charset="-78"/>
              </a:rPr>
              <a:t>‌ورود به عرصه هنرهای کاربردی: </a:t>
            </a:r>
          </a:p>
          <a:p>
            <a:pPr>
              <a:buNone/>
            </a:pPr>
            <a:r>
              <a:rPr lang="fa-IR" sz="3600" dirty="0" smtClean="0">
                <a:cs typeface="B Homa" panose="00000400000000000000" pitchFamily="2" charset="-78"/>
              </a:rPr>
              <a:t> دو عامل مهم در ورود جریان ساختار گرایی به عرصه هنرهای کاربردی نقش عمده‌ داشت: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smtClean="0">
                <a:cs typeface="B Homa" panose="00000400000000000000" pitchFamily="2" charset="-78"/>
              </a:rPr>
              <a:t>در سالهای 1921 تا 1927  سیاست‌های نوین اقتصادی بتدریج ثبات‌ یافت و نظام معماری اتحاد شوروی برای اولین بار تدوین شد.</a:t>
            </a:r>
          </a:p>
          <a:p>
            <a:pPr marL="742950" indent="-742950">
              <a:buFont typeface="+mj-lt"/>
              <a:buAutoNum type="arabicPeriod"/>
            </a:pPr>
            <a:r>
              <a:rPr lang="fa-IR" sz="3600" dirty="0" err="1" smtClean="0">
                <a:cs typeface="B Homa" panose="00000400000000000000" pitchFamily="2" charset="-78"/>
              </a:rPr>
              <a:t>ازسال</a:t>
            </a:r>
            <a:r>
              <a:rPr lang="fa-IR" sz="3600" dirty="0" smtClean="0">
                <a:cs typeface="B Homa" panose="00000400000000000000" pitchFamily="2" charset="-78"/>
              </a:rPr>
              <a:t> 1920 </a:t>
            </a:r>
            <a:r>
              <a:rPr lang="fa-IR" sz="3600" dirty="0" err="1" smtClean="0">
                <a:cs typeface="B Homa" panose="00000400000000000000" pitchFamily="2" charset="-78"/>
              </a:rPr>
              <a:t>تاتلین</a:t>
            </a:r>
            <a:r>
              <a:rPr lang="fa-IR" sz="3600" dirty="0" smtClean="0">
                <a:cs typeface="B Homa" panose="00000400000000000000" pitchFamily="2" charset="-78"/>
              </a:rPr>
              <a:t> و گروه ‌او مبلغ این شدند‌که هنر باید به طرق خاص‌و عملی در خدمت‌ انقلاب قرار گیرد</a:t>
            </a:r>
          </a:p>
        </p:txBody>
      </p:sp>
    </p:spTree>
    <p:extLst>
      <p:ext uri="{BB962C8B-B14F-4D97-AF65-F5344CB8AC3E}">
        <p14:creationId xmlns:p14="http://schemas.microsoft.com/office/powerpoint/2010/main" val="29634265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222_Radio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600" y="4267200"/>
            <a:ext cx="3352800" cy="2362200"/>
          </a:xfrm>
        </p:spPr>
      </p:pic>
      <p:pic>
        <p:nvPicPr>
          <p:cNvPr id="6" name="Content Placeholder 5" descr="1388343994dd2241d5f719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86200" y="4343400"/>
            <a:ext cx="2362200" cy="2362200"/>
          </a:xfrm>
        </p:spPr>
      </p:pic>
      <p:pic>
        <p:nvPicPr>
          <p:cNvPr id="7" name="Picture 6" descr="Hydraulic-Elevator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1905000"/>
            <a:ext cx="3901440" cy="2926080"/>
          </a:xfrm>
          <a:prstGeom prst="rect">
            <a:avLst/>
          </a:prstGeom>
        </p:spPr>
      </p:pic>
      <p:pic>
        <p:nvPicPr>
          <p:cNvPr id="8" name="Picture 7" descr="iseualbl2ibkbieklyv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1905000"/>
            <a:ext cx="3352800" cy="22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27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i="1" dirty="0" smtClean="0">
                <a:cs typeface="B Homa" panose="00000400000000000000" pitchFamily="2" charset="-78"/>
              </a:rPr>
              <a:t>.</a:t>
            </a:r>
            <a:r>
              <a:rPr lang="ar-SA" sz="3200" i="1" dirty="0" smtClean="0">
                <a:cs typeface="B Homa" panose="00000400000000000000" pitchFamily="2" charset="-78"/>
              </a:rPr>
              <a:t>بستر شکل گیری مکتب کانستراکتیویسم</a:t>
            </a:r>
            <a:endParaRPr lang="en-US" sz="3200" i="1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7543800" cy="4876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fa-IR" sz="2800" b="1" dirty="0" smtClean="0">
              <a:cs typeface="B Homa" panose="00000400000000000000" pitchFamily="2" charset="-78"/>
            </a:endParaRPr>
          </a:p>
          <a:p>
            <a:r>
              <a:rPr lang="fa-IR" sz="2800" dirty="0" smtClean="0">
                <a:cs typeface="B Homa" panose="00000400000000000000" pitchFamily="2" charset="-78"/>
              </a:rPr>
              <a:t>انقلاب صنعتی</a:t>
            </a:r>
          </a:p>
          <a:p>
            <a:r>
              <a:rPr lang="fa-IR" sz="2800" dirty="0" smtClean="0">
                <a:cs typeface="B Homa" panose="00000400000000000000" pitchFamily="2" charset="-78"/>
              </a:rPr>
              <a:t> جنگ های داخلی </a:t>
            </a:r>
            <a:r>
              <a:rPr lang="fa-IR" sz="2800" dirty="0" smtClean="0">
                <a:cs typeface="B Homa" panose="00000400000000000000" pitchFamily="2" charset="-78"/>
              </a:rPr>
              <a:t>و جنگ </a:t>
            </a:r>
            <a:r>
              <a:rPr lang="fa-IR" sz="2800" dirty="0" smtClean="0">
                <a:cs typeface="B Homa" panose="00000400000000000000" pitchFamily="2" charset="-78"/>
              </a:rPr>
              <a:t>جهانی</a:t>
            </a:r>
          </a:p>
          <a:p>
            <a:r>
              <a:rPr lang="fa-IR" sz="2800" dirty="0" smtClean="0">
                <a:cs typeface="B Homa" panose="00000400000000000000" pitchFamily="2" charset="-78"/>
              </a:rPr>
              <a:t>نظریه </a:t>
            </a:r>
            <a:r>
              <a:rPr lang="fa-IR" sz="2800" dirty="0" err="1" smtClean="0">
                <a:cs typeface="B Homa" panose="00000400000000000000" pitchFamily="2" charset="-78"/>
              </a:rPr>
              <a:t>سوسور</a:t>
            </a:r>
            <a:endParaRPr lang="fa-IR" sz="2800" dirty="0" smtClean="0">
              <a:cs typeface="B Homa" panose="00000400000000000000" pitchFamily="2" charset="-78"/>
            </a:endParaRPr>
          </a:p>
          <a:p>
            <a:r>
              <a:rPr lang="fa-IR" sz="2800" dirty="0" smtClean="0">
                <a:cs typeface="B Homa" panose="00000400000000000000" pitchFamily="2" charset="-78"/>
              </a:rPr>
              <a:t>دیدگاه فلسفی و هنری مارکس</a:t>
            </a:r>
          </a:p>
          <a:p>
            <a:r>
              <a:rPr lang="fa-IR" sz="2800" b="1" dirty="0" smtClean="0">
                <a:cs typeface="B Homa" panose="00000400000000000000" pitchFamily="2" charset="-78"/>
              </a:rPr>
              <a:t>معماری روسیه </a:t>
            </a:r>
            <a:r>
              <a:rPr lang="fa-IR" sz="2800" b="1" dirty="0" err="1" smtClean="0">
                <a:cs typeface="B Homa" panose="00000400000000000000" pitchFamily="2" charset="-78"/>
              </a:rPr>
              <a:t>تزاری</a:t>
            </a:r>
            <a:endParaRPr lang="fa-IR" sz="2800" dirty="0" smtClean="0">
              <a:cs typeface="B Homa" panose="00000400000000000000" pitchFamily="2" charset="-78"/>
            </a:endParaRPr>
          </a:p>
          <a:p>
            <a:r>
              <a:rPr lang="en-US" sz="2800" b="1" dirty="0" smtClean="0">
                <a:cs typeface="B Homa" panose="00000400000000000000" pitchFamily="2" charset="-78"/>
              </a:rPr>
              <a:t> </a:t>
            </a:r>
            <a:r>
              <a:rPr lang="fa-IR" sz="2800" b="1" dirty="0" err="1" smtClean="0">
                <a:cs typeface="B Homa" panose="00000400000000000000" pitchFamily="2" charset="-78"/>
              </a:rPr>
              <a:t>كوبیسم</a:t>
            </a:r>
            <a:r>
              <a:rPr lang="fa-IR" sz="2800" b="1" dirty="0" smtClean="0">
                <a:cs typeface="B Homa" panose="00000400000000000000" pitchFamily="2" charset="-78"/>
              </a:rPr>
              <a:t> ،</a:t>
            </a:r>
            <a:r>
              <a:rPr lang="en-US" sz="2800" dirty="0" smtClean="0">
                <a:latin typeface="Bodoni MT Black" pitchFamily="18" charset="0"/>
                <a:cs typeface="B Homa" panose="00000400000000000000" pitchFamily="2" charset="-78"/>
                <a:hlinkClick r:id="rId2"/>
              </a:rPr>
              <a:t>Cubism</a:t>
            </a:r>
            <a:r>
              <a:rPr lang="fa-IR" sz="2800" b="1" dirty="0" smtClean="0">
                <a:latin typeface="Bodoni MT Black" pitchFamily="18" charset="0"/>
                <a:cs typeface="B Homa" panose="00000400000000000000" pitchFamily="2" charset="-78"/>
              </a:rPr>
              <a:t> </a:t>
            </a:r>
          </a:p>
          <a:p>
            <a:r>
              <a:rPr lang="fa-IR" sz="2800" b="1" dirty="0" err="1" smtClean="0">
                <a:cs typeface="B Homa" panose="00000400000000000000" pitchFamily="2" charset="-78"/>
              </a:rPr>
              <a:t>فتوریسم</a:t>
            </a:r>
            <a:r>
              <a:rPr lang="fa-IR" sz="2800" dirty="0" smtClean="0">
                <a:cs typeface="B Homa" panose="00000400000000000000" pitchFamily="2" charset="-78"/>
              </a:rPr>
              <a:t> ،</a:t>
            </a:r>
            <a:r>
              <a:rPr lang="en-US" sz="2800" dirty="0" smtClean="0">
                <a:latin typeface="Bodoni MT Black" pitchFamily="18" charset="0"/>
                <a:cs typeface="B Homa" panose="00000400000000000000" pitchFamily="2" charset="-78"/>
                <a:hlinkClick r:id="rId3"/>
              </a:rPr>
              <a:t>Futurism</a:t>
            </a:r>
            <a:r>
              <a:rPr lang="en-US" sz="2800" dirty="0" smtClean="0">
                <a:latin typeface="Bodoni MT Black" pitchFamily="18" charset="0"/>
                <a:cs typeface="B Homa" panose="00000400000000000000" pitchFamily="2" charset="-78"/>
              </a:rPr>
              <a:t> </a:t>
            </a:r>
            <a:endParaRPr lang="fa-IR" sz="2800" dirty="0" smtClean="0">
              <a:latin typeface="Bodoni MT Black" pitchFamily="18" charset="0"/>
              <a:cs typeface="B Homa" panose="00000400000000000000" pitchFamily="2" charset="-78"/>
            </a:endParaRPr>
          </a:p>
          <a:p>
            <a:r>
              <a:rPr lang="fa-IR" sz="2800" b="1" dirty="0" err="1" smtClean="0">
                <a:cs typeface="B Homa" panose="00000400000000000000" pitchFamily="2" charset="-78"/>
              </a:rPr>
              <a:t>سوپرماتیسم</a:t>
            </a:r>
            <a:r>
              <a:rPr lang="fa-IR" sz="2800" dirty="0" smtClean="0">
                <a:cs typeface="B Homa" panose="00000400000000000000" pitchFamily="2" charset="-78"/>
              </a:rPr>
              <a:t> ,</a:t>
            </a:r>
            <a:r>
              <a:rPr lang="en-US" sz="2800" dirty="0" err="1" smtClean="0">
                <a:latin typeface="Bodoni MT Black" pitchFamily="18" charset="0"/>
                <a:cs typeface="B Homa" panose="00000400000000000000" pitchFamily="2" charset="-78"/>
              </a:rPr>
              <a:t>Suprematism</a:t>
            </a:r>
            <a:r>
              <a:rPr lang="en-US" sz="2800" dirty="0" smtClean="0">
                <a:cs typeface="B Homa" panose="00000400000000000000" pitchFamily="2" charset="-78"/>
              </a:rPr>
              <a:t> </a:t>
            </a:r>
            <a:r>
              <a:rPr lang="fa-IR" sz="2800" b="1" dirty="0" smtClean="0">
                <a:cs typeface="B Homa" panose="00000400000000000000" pitchFamily="2" charset="-78"/>
              </a:rPr>
              <a:t> (والا گرایی)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8229600" y="2057400"/>
            <a:ext cx="45719" cy="44196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96141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 bwMode="auto">
          <a:xfrm>
            <a:off x="3505199" y="1733550"/>
            <a:ext cx="1905000" cy="838200"/>
          </a:xfrm>
          <a:prstGeom prst="flowChartAlternateProcess">
            <a:avLst/>
          </a:prstGeom>
          <a:solidFill>
            <a:schemeClr val="tx1">
              <a:lumMod val="60000"/>
              <a:lumOff val="4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3600" dirty="0">
                <a:solidFill>
                  <a:srgbClr val="1E5155">
                    <a:lumMod val="85000"/>
                    <a:lumOff val="15000"/>
                  </a:srgbClr>
                </a:solidFill>
                <a:latin typeface="Arial" pitchFamily="34" charset="0"/>
                <a:cs typeface="B Homa" panose="00000400000000000000" pitchFamily="2" charset="-78"/>
              </a:rPr>
              <a:t>شاخه ها</a:t>
            </a:r>
            <a:endParaRPr lang="en-US" sz="3600" dirty="0">
              <a:solidFill>
                <a:srgbClr val="1E5155">
                  <a:lumMod val="85000"/>
                  <a:lumOff val="15000"/>
                </a:srgbClr>
              </a:solidFill>
              <a:latin typeface="Arial" pitchFamily="34" charset="0"/>
              <a:cs typeface="B Homa" panose="000004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rot="5400000">
            <a:off x="4306093" y="2761456"/>
            <a:ext cx="381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Flowchart: Alternate Process 23"/>
          <p:cNvSpPr/>
          <p:nvPr/>
        </p:nvSpPr>
        <p:spPr bwMode="auto">
          <a:xfrm>
            <a:off x="5943599" y="5543550"/>
            <a:ext cx="1524000" cy="68580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2800" i="1" spc="300" dirty="0" err="1">
                <a:solidFill>
                  <a:srgbClr val="1E5155">
                    <a:lumMod val="95000"/>
                    <a:lumOff val="5000"/>
                  </a:srgbClr>
                </a:solidFill>
                <a:latin typeface="Arial" pitchFamily="34" charset="0"/>
                <a:cs typeface="B Homa" panose="00000400000000000000" pitchFamily="2" charset="-78"/>
              </a:rPr>
              <a:t>آسنوا</a:t>
            </a:r>
            <a:endParaRPr lang="en-US" sz="2800" i="1" spc="300" dirty="0">
              <a:solidFill>
                <a:srgbClr val="1E5155">
                  <a:lumMod val="95000"/>
                  <a:lumOff val="5000"/>
                </a:srgbClr>
              </a:solidFill>
              <a:latin typeface="Arial" pitchFamily="34" charset="0"/>
              <a:cs typeface="B Homa" panose="00000400000000000000" pitchFamily="2" charset="-78"/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>
            <a:off x="2133599" y="4781550"/>
            <a:ext cx="457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 bwMode="auto">
          <a:xfrm rot="5400000">
            <a:off x="6325393" y="5161756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Flowchart: Alternate Process 32"/>
          <p:cNvSpPr/>
          <p:nvPr/>
        </p:nvSpPr>
        <p:spPr bwMode="auto">
          <a:xfrm>
            <a:off x="3733799" y="5543550"/>
            <a:ext cx="1524000" cy="68580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2800" i="1" spc="300" dirty="0">
                <a:solidFill>
                  <a:srgbClr val="1E5155">
                    <a:lumMod val="95000"/>
                    <a:lumOff val="5000"/>
                  </a:srgbClr>
                </a:solidFill>
                <a:latin typeface="Arial" pitchFamily="34" charset="0"/>
                <a:cs typeface="B Farnaz" pitchFamily="2" charset="-78"/>
              </a:rPr>
              <a:t>ساس</a:t>
            </a:r>
            <a:endParaRPr lang="en-US" sz="2800" i="1" spc="300" dirty="0">
              <a:solidFill>
                <a:srgbClr val="1E5155">
                  <a:lumMod val="95000"/>
                  <a:lumOff val="5000"/>
                </a:srgbClr>
              </a:solidFill>
              <a:latin typeface="Arial" pitchFamily="34" charset="0"/>
              <a:cs typeface="B Farnaz" pitchFamily="2" charset="-78"/>
            </a:endParaRPr>
          </a:p>
        </p:txBody>
      </p:sp>
      <p:sp>
        <p:nvSpPr>
          <p:cNvPr id="34" name="Flowchart: Alternate Process 33"/>
          <p:cNvSpPr/>
          <p:nvPr/>
        </p:nvSpPr>
        <p:spPr bwMode="auto">
          <a:xfrm>
            <a:off x="1371599" y="5543550"/>
            <a:ext cx="1524000" cy="685800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2800" i="1" spc="300" dirty="0" err="1">
                <a:solidFill>
                  <a:srgbClr val="1E5155">
                    <a:lumMod val="95000"/>
                    <a:lumOff val="5000"/>
                  </a:srgbClr>
                </a:solidFill>
                <a:latin typeface="Arial" pitchFamily="34" charset="0"/>
                <a:cs typeface="B Farnaz" pitchFamily="2" charset="-78"/>
              </a:rPr>
              <a:t>وپرا</a:t>
            </a:r>
            <a:endParaRPr lang="en-US" sz="2800" i="1" spc="300" dirty="0">
              <a:solidFill>
                <a:srgbClr val="1E5155">
                  <a:lumMod val="95000"/>
                  <a:lumOff val="5000"/>
                </a:srgbClr>
              </a:solidFill>
              <a:latin typeface="Arial" pitchFamily="34" charset="0"/>
              <a:cs typeface="B Farnaz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 bwMode="auto">
          <a:xfrm rot="5400000">
            <a:off x="4115593" y="5161756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rot="5400000">
            <a:off x="1753393" y="5161756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524000" y="2768084"/>
            <a:ext cx="2391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2133599" y="2952750"/>
            <a:ext cx="457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 rot="5400000">
            <a:off x="6325393" y="3332956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rot="5400000">
            <a:off x="1753393" y="3332956"/>
            <a:ext cx="7620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Flowchart: Alternate Process 19"/>
          <p:cNvSpPr/>
          <p:nvPr/>
        </p:nvSpPr>
        <p:spPr bwMode="auto">
          <a:xfrm>
            <a:off x="533399" y="3638550"/>
            <a:ext cx="3124200" cy="685800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3000" i="1" dirty="0">
                <a:solidFill>
                  <a:srgbClr val="1E5155"/>
                </a:solidFill>
                <a:cs typeface="B Homa" panose="00000400000000000000" pitchFamily="2" charset="-78"/>
              </a:rPr>
              <a:t>ساختار گرایی اروپایی </a:t>
            </a:r>
            <a:endParaRPr lang="en-US" sz="3000" i="1" spc="300" dirty="0">
              <a:solidFill>
                <a:srgbClr val="1E5155"/>
              </a:solidFill>
              <a:latin typeface="Arial" pitchFamily="34" charset="0"/>
              <a:cs typeface="B Homa" panose="00000400000000000000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 bwMode="auto">
          <a:xfrm rot="5400000">
            <a:off x="6400799" y="4552950"/>
            <a:ext cx="6096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Flowchart: Alternate Process 17"/>
          <p:cNvSpPr/>
          <p:nvPr/>
        </p:nvSpPr>
        <p:spPr bwMode="auto">
          <a:xfrm>
            <a:off x="5181599" y="3638550"/>
            <a:ext cx="3124200" cy="685800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3200" i="1" dirty="0">
                <a:solidFill>
                  <a:srgbClr val="1E5155"/>
                </a:solidFill>
                <a:cs typeface="B Homa" panose="00000400000000000000" pitchFamily="2" charset="-78"/>
              </a:rPr>
              <a:t>ساختار گرایی</a:t>
            </a:r>
            <a:r>
              <a:rPr lang="fa-IR" sz="3000" i="1" dirty="0">
                <a:solidFill>
                  <a:srgbClr val="1E5155"/>
                </a:solidFill>
                <a:cs typeface="B Homa" panose="00000400000000000000" pitchFamily="2" charset="-78"/>
              </a:rPr>
              <a:t> روسی </a:t>
            </a:r>
            <a:endParaRPr lang="en-US" sz="3000" i="1" dirty="0">
              <a:solidFill>
                <a:srgbClr val="1E5155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1836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000" dirty="0" err="1" smtClean="0">
                <a:solidFill>
                  <a:schemeClr val="tx1"/>
                </a:solidFill>
                <a:cs typeface="B Homa" panose="00000400000000000000" pitchFamily="2" charset="-78"/>
              </a:rPr>
              <a:t>آسنوا</a:t>
            </a:r>
            <a:r>
              <a:rPr lang="fa-IR" sz="4000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Bernard MT Condensed" pitchFamily="18" charset="0"/>
                <a:cs typeface="B Homa" panose="00000400000000000000" pitchFamily="2" charset="-78"/>
              </a:rPr>
              <a:t>A.S.N.O.V.A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981200"/>
            <a:ext cx="4648200" cy="41148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تاسیس :      1923</a:t>
            </a: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 از بهترین معماران این سازمان </a:t>
            </a:r>
            <a:r>
              <a:rPr lang="fa-IR" sz="3600" dirty="0" err="1" smtClean="0">
                <a:cs typeface="B Homa" panose="00000400000000000000" pitchFamily="2" charset="-78"/>
              </a:rPr>
              <a:t>ملنیکوف</a:t>
            </a:r>
            <a:r>
              <a:rPr lang="fa-IR" sz="3600" dirty="0" smtClean="0">
                <a:cs typeface="B Homa" panose="00000400000000000000" pitchFamily="2" charset="-78"/>
              </a:rPr>
              <a:t> بود .</a:t>
            </a:r>
            <a:r>
              <a:rPr lang="fa-IR" sz="3600" dirty="0" err="1" smtClean="0">
                <a:cs typeface="B Homa" panose="00000400000000000000" pitchFamily="2" charset="-78"/>
              </a:rPr>
              <a:t>ازبناهایی</a:t>
            </a:r>
            <a:r>
              <a:rPr lang="fa-IR" sz="3600" dirty="0" smtClean="0">
                <a:cs typeface="B Homa" panose="00000400000000000000" pitchFamily="2" charset="-78"/>
              </a:rPr>
              <a:t> که توسط سازمان </a:t>
            </a:r>
            <a:r>
              <a:rPr lang="fa-IR" sz="3600" dirty="0" err="1" smtClean="0">
                <a:cs typeface="B Homa" panose="00000400000000000000" pitchFamily="2" charset="-78"/>
              </a:rPr>
              <a:t>آسنوا</a:t>
            </a:r>
            <a:r>
              <a:rPr lang="fa-IR" sz="3600" dirty="0" smtClean="0">
                <a:cs typeface="B Homa" panose="00000400000000000000" pitchFamily="2" charset="-78"/>
              </a:rPr>
              <a:t> ساخته شد،میتوان به کلوپ کارگران و تراموا در مسکو اشاره نمود.</a:t>
            </a:r>
          </a:p>
          <a:p>
            <a:pPr>
              <a:buNone/>
            </a:pPr>
            <a:endParaRPr lang="fa-IR" sz="36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endParaRPr lang="en-US" sz="3600" dirty="0"/>
          </a:p>
        </p:txBody>
      </p:sp>
      <p:pic>
        <p:nvPicPr>
          <p:cNvPr id="4" name="Picture 4" descr="mln-p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06689">
            <a:off x="762000" y="2362200"/>
            <a:ext cx="245745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392672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200" i="1" dirty="0" smtClean="0">
                <a:cs typeface="B Farnaz" pitchFamily="2" charset="-78"/>
              </a:rPr>
              <a:t> </a:t>
            </a:r>
            <a:r>
              <a:rPr lang="fa-IR" sz="4200" i="1" dirty="0" err="1" smtClean="0">
                <a:cs typeface="B Farnaz" pitchFamily="2" charset="-78"/>
              </a:rPr>
              <a:t>سا</a:t>
            </a:r>
            <a:r>
              <a:rPr lang="fa-IR" sz="4200" i="1" dirty="0" smtClean="0">
                <a:cs typeface="B Farnaz" pitchFamily="2" charset="-78"/>
              </a:rPr>
              <a:t> س </a:t>
            </a:r>
            <a:r>
              <a:rPr lang="en-US" sz="4200" i="1" dirty="0" smtClean="0">
                <a:latin typeface="Bernard MT Condensed" pitchFamily="18" charset="0"/>
                <a:cs typeface="B Farnaz" pitchFamily="2" charset="-78"/>
              </a:rPr>
              <a:t>S.A.S</a:t>
            </a:r>
            <a:endParaRPr lang="en-US" sz="4200" dirty="0">
              <a:latin typeface="Bernard MT Condensed" pitchFamily="18" charset="0"/>
              <a:cs typeface="B Farnaz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1981200"/>
            <a:ext cx="4114800" cy="41148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: </a:t>
            </a:r>
            <a:r>
              <a:rPr lang="fa-IR" sz="3600" dirty="0" err="1" smtClean="0">
                <a:cs typeface="B Homa" panose="00000400000000000000" pitchFamily="2" charset="-78"/>
              </a:rPr>
              <a:t>درسال</a:t>
            </a:r>
            <a:r>
              <a:rPr lang="fa-IR" sz="3600" dirty="0" smtClean="0">
                <a:cs typeface="B Homa" panose="00000400000000000000" pitchFamily="2" charset="-78"/>
              </a:rPr>
              <a:t>  1928 از </a:t>
            </a:r>
            <a:r>
              <a:rPr lang="fa-IR" sz="3600" dirty="0" err="1" smtClean="0">
                <a:cs typeface="B Homa" panose="00000400000000000000" pitchFamily="2" charset="-78"/>
              </a:rPr>
              <a:t>اسنوا</a:t>
            </a:r>
            <a:r>
              <a:rPr lang="fa-IR" sz="3600" dirty="0" smtClean="0">
                <a:cs typeface="B Homa" panose="00000400000000000000" pitchFamily="2" charset="-78"/>
              </a:rPr>
              <a:t> منشعب شد</a:t>
            </a:r>
            <a:endParaRPr lang="de-DE" sz="36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برای دو سال مجله ای به نام </a:t>
            </a:r>
            <a:r>
              <a:rPr lang="en-US" sz="3200" dirty="0" smtClean="0">
                <a:cs typeface="B Homa" panose="00000400000000000000" pitchFamily="2" charset="-78"/>
              </a:rPr>
              <a:t>SA</a:t>
            </a:r>
            <a:r>
              <a:rPr lang="fa-IR" sz="3200" dirty="0" smtClean="0">
                <a:cs typeface="B Homa" panose="00000400000000000000" pitchFamily="2" charset="-78"/>
              </a:rPr>
              <a:t> (معماری معاصر) از طرف آن منتشر می شد:</a:t>
            </a:r>
            <a:endParaRPr lang="en-US" sz="3200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نمونه آثار این گروه:منازل کارمندان </a:t>
            </a:r>
            <a:r>
              <a:rPr lang="fa-IR" sz="3200" dirty="0" err="1" smtClean="0">
                <a:cs typeface="B Homa" panose="00000400000000000000" pitchFamily="2" charset="-78"/>
              </a:rPr>
              <a:t>کمیسری</a:t>
            </a:r>
            <a:r>
              <a:rPr lang="fa-IR" sz="3200" dirty="0" smtClean="0">
                <a:cs typeface="B Homa" panose="00000400000000000000" pitchFamily="2" charset="-78"/>
              </a:rPr>
              <a:t> مردم در مسکو بوسیله </a:t>
            </a:r>
            <a:r>
              <a:rPr lang="fa-IR" sz="3200" dirty="0" err="1" smtClean="0">
                <a:cs typeface="B Homa" panose="00000400000000000000" pitchFamily="2" charset="-78"/>
              </a:rPr>
              <a:t>گینسبرگ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en-US" sz="3200" dirty="0" smtClean="0">
                <a:latin typeface="Bodoni MT" pitchFamily="18" charset="0"/>
                <a:cs typeface="B Homa" panose="00000400000000000000" pitchFamily="2" charset="-78"/>
              </a:rPr>
              <a:t>Ginsburg </a:t>
            </a:r>
            <a:r>
              <a:rPr lang="fa-IR" sz="3200" dirty="0" err="1" smtClean="0">
                <a:latin typeface="Bodoni MT" pitchFamily="18" charset="0"/>
                <a:cs typeface="B Homa" panose="00000400000000000000" pitchFamily="2" charset="-78"/>
              </a:rPr>
              <a:t>واداره</a:t>
            </a:r>
            <a:r>
              <a:rPr lang="fa-IR" sz="3200" dirty="0" smtClean="0">
                <a:latin typeface="Bodoni MT" pitchFamily="18" charset="0"/>
                <a:cs typeface="B Homa" panose="00000400000000000000" pitchFamily="2" charset="-78"/>
              </a:rPr>
              <a:t> مرکزی شهری در منطقه </a:t>
            </a:r>
            <a:r>
              <a:rPr lang="fa-IR" sz="3200" dirty="0" err="1" smtClean="0">
                <a:latin typeface="Bodoni MT" pitchFamily="18" charset="0"/>
                <a:cs typeface="B Homa" panose="00000400000000000000" pitchFamily="2" charset="-78"/>
              </a:rPr>
              <a:t>اورال</a:t>
            </a:r>
            <a:r>
              <a:rPr lang="fa-IR" sz="3200" dirty="0" smtClean="0">
                <a:latin typeface="Bodoni MT" pitchFamily="18" charset="0"/>
                <a:cs typeface="B Homa" panose="00000400000000000000" pitchFamily="2" charset="-78"/>
              </a:rPr>
              <a:t> اثر </a:t>
            </a:r>
            <a:r>
              <a:rPr lang="fa-IR" sz="3200" dirty="0" err="1" smtClean="0">
                <a:latin typeface="Bodoni MT" pitchFamily="18" charset="0"/>
                <a:cs typeface="B Homa" panose="00000400000000000000" pitchFamily="2" charset="-78"/>
              </a:rPr>
              <a:t>سوردلوفسک</a:t>
            </a:r>
            <a:r>
              <a:rPr lang="fa-IR" sz="3200" dirty="0" smtClean="0">
                <a:latin typeface="Bodoni MT" pitchFamily="18" charset="0"/>
                <a:cs typeface="B Homa" panose="00000400000000000000" pitchFamily="2" charset="-78"/>
              </a:rPr>
              <a:t> </a:t>
            </a:r>
            <a:r>
              <a:rPr lang="en-US" sz="3200" dirty="0" err="1" smtClean="0">
                <a:latin typeface="Bodoni MT" pitchFamily="18" charset="0"/>
                <a:cs typeface="B Homa" panose="00000400000000000000" pitchFamily="2" charset="-78"/>
              </a:rPr>
              <a:t>Surdlovsk</a:t>
            </a:r>
            <a:r>
              <a:rPr lang="en-US" sz="3200" dirty="0" smtClean="0">
                <a:latin typeface="Bodoni MT" pitchFamily="18" charset="0"/>
                <a:cs typeface="B Homa" panose="00000400000000000000" pitchFamily="2" charset="-78"/>
              </a:rPr>
              <a:t> </a:t>
            </a:r>
            <a:endParaRPr lang="en-US" sz="3200" dirty="0">
              <a:latin typeface="Bodoni MT" pitchFamily="18" charset="0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05500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>
                <a:cs typeface="B Homa" panose="00000400000000000000" pitchFamily="2" charset="-78"/>
              </a:rPr>
              <a:t>وپرا</a:t>
            </a:r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en-US" sz="3200" dirty="0" smtClean="0">
                <a:latin typeface="Arial Black" pitchFamily="34" charset="0"/>
                <a:cs typeface="B Homa" panose="00000400000000000000" pitchFamily="2" charset="-78"/>
              </a:rPr>
              <a:t>W.O.P.R.A</a:t>
            </a:r>
            <a:endParaRPr lang="en-US" sz="3200" dirty="0">
              <a:latin typeface="Arial Black" pitchFamily="34" charset="0"/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: (انجمن معماران کارگری روسیه) در سال1929 </a:t>
            </a:r>
            <a:r>
              <a:rPr lang="fa-IR" sz="3600" dirty="0" err="1" smtClean="0">
                <a:cs typeface="B Homa" panose="00000400000000000000" pitchFamily="2" charset="-78"/>
              </a:rPr>
              <a:t>بوجود</a:t>
            </a:r>
            <a:r>
              <a:rPr lang="fa-IR" sz="3600" dirty="0" smtClean="0">
                <a:cs typeface="B Homa" panose="00000400000000000000" pitchFamily="2" charset="-78"/>
              </a:rPr>
              <a:t> آمد. </a:t>
            </a:r>
          </a:p>
          <a:p>
            <a:pPr>
              <a:buFont typeface="Wingdings" pitchFamily="2" charset="2"/>
              <a:buChar char="ü"/>
            </a:pPr>
            <a:r>
              <a:rPr lang="fa-IR" sz="3600" dirty="0" err="1" smtClean="0">
                <a:cs typeface="B Homa" panose="00000400000000000000" pitchFamily="2" charset="-78"/>
              </a:rPr>
              <a:t>وپرا</a:t>
            </a:r>
            <a:r>
              <a:rPr lang="fa-IR" sz="3600" dirty="0" smtClean="0">
                <a:cs typeface="B Homa" panose="00000400000000000000" pitchFamily="2" charset="-78"/>
              </a:rPr>
              <a:t> مخالف عقاید </a:t>
            </a:r>
            <a:r>
              <a:rPr lang="fa-IR" sz="3600" dirty="0" err="1" smtClean="0">
                <a:cs typeface="B Homa" panose="00000400000000000000" pitchFamily="2" charset="-78"/>
              </a:rPr>
              <a:t>آسنوا</a:t>
            </a:r>
            <a:r>
              <a:rPr lang="fa-IR" sz="3600" dirty="0" smtClean="0">
                <a:cs typeface="B Homa" panose="00000400000000000000" pitchFamily="2" charset="-78"/>
              </a:rPr>
              <a:t> و ساس بود</a:t>
            </a:r>
          </a:p>
          <a:p>
            <a:pPr>
              <a:buFont typeface="Wingdings" pitchFamily="2" charset="2"/>
              <a:buChar char="ü"/>
            </a:pPr>
            <a:r>
              <a:rPr lang="fa-IR" sz="3600" dirty="0" smtClean="0">
                <a:cs typeface="B Homa" panose="00000400000000000000" pitchFamily="2" charset="-78"/>
              </a:rPr>
              <a:t>از آثار این </a:t>
            </a:r>
            <a:r>
              <a:rPr lang="fa-IR" sz="3600" dirty="0" err="1" smtClean="0">
                <a:cs typeface="B Homa" panose="00000400000000000000" pitchFamily="2" charset="-78"/>
              </a:rPr>
              <a:t>گروقصر</a:t>
            </a:r>
            <a:r>
              <a:rPr lang="fa-IR" sz="3600" dirty="0" smtClean="0">
                <a:cs typeface="B Homa" panose="00000400000000000000" pitchFamily="2" charset="-78"/>
              </a:rPr>
              <a:t> جماهیر</a:t>
            </a:r>
            <a:endParaRPr lang="en-US" sz="3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15676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10" descr="tatlin-pr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 rot="21257683">
            <a:off x="432970" y="2146522"/>
            <a:ext cx="2162519" cy="2686359"/>
          </a:xfrm>
          <a:noFill/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a-IR" sz="3600" dirty="0" err="1" smtClean="0">
                <a:cs typeface="B Homa" panose="00000400000000000000" pitchFamily="2" charset="-78"/>
              </a:rPr>
              <a:t>تاتلین</a:t>
            </a:r>
            <a:r>
              <a:rPr lang="fa-IR" sz="3600" dirty="0" smtClean="0">
                <a:cs typeface="B Homa" panose="00000400000000000000" pitchFamily="2" charset="-78"/>
              </a:rPr>
              <a:t>،</a:t>
            </a:r>
            <a:r>
              <a:rPr lang="fa-IR" sz="3600" dirty="0" err="1" smtClean="0">
                <a:cs typeface="B Homa" panose="00000400000000000000" pitchFamily="2" charset="-78"/>
              </a:rPr>
              <a:t>رودچنکو</a:t>
            </a:r>
            <a:r>
              <a:rPr lang="fa-IR" sz="3600" dirty="0" smtClean="0">
                <a:cs typeface="B Homa" panose="00000400000000000000" pitchFamily="2" charset="-78"/>
              </a:rPr>
              <a:t> و </a:t>
            </a:r>
            <a:r>
              <a:rPr lang="fa-IR" sz="3600" dirty="0" err="1" smtClean="0">
                <a:cs typeface="B Homa" panose="00000400000000000000" pitchFamily="2" charset="-78"/>
              </a:rPr>
              <a:t>استپانووا</a:t>
            </a:r>
            <a:r>
              <a:rPr lang="fa-IR" sz="3600" dirty="0" smtClean="0">
                <a:cs typeface="B Homa" panose="00000400000000000000" pitchFamily="2" charset="-78"/>
              </a:rPr>
              <a:t> از جمله هنرمندان شاخه روسی بودند</a:t>
            </a:r>
            <a:endParaRPr lang="en-US" sz="3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0097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>
                <a:cs typeface="B Homa" panose="00000400000000000000" pitchFamily="2" charset="-78"/>
              </a:rPr>
              <a:t>کانستراکتیوسیم</a:t>
            </a:r>
            <a:r>
              <a:rPr lang="fa-IR" dirty="0" smtClean="0">
                <a:cs typeface="B Homa" panose="00000400000000000000" pitchFamily="2" charset="-78"/>
              </a:rPr>
              <a:t> اروپایی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981200"/>
            <a:ext cx="4876800" cy="4648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اوایل دهه  1920 </a:t>
            </a:r>
          </a:p>
          <a:p>
            <a:pPr>
              <a:buFont typeface="Wingdings" pitchFamily="2" charset="2"/>
              <a:buChar char="ü"/>
            </a:pPr>
            <a:r>
              <a:rPr lang="fa-IR" dirty="0" err="1" smtClean="0">
                <a:cs typeface="B Homa" panose="00000400000000000000" pitchFamily="2" charset="-78"/>
              </a:rPr>
              <a:t>ناَئوم</a:t>
            </a:r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dirty="0" err="1" smtClean="0">
                <a:cs typeface="B Homa" panose="00000400000000000000" pitchFamily="2" charset="-78"/>
              </a:rPr>
              <a:t>گابو</a:t>
            </a:r>
            <a:r>
              <a:rPr lang="fa-IR" dirty="0" smtClean="0">
                <a:cs typeface="B Homa" panose="00000400000000000000" pitchFamily="2" charset="-78"/>
              </a:rPr>
              <a:t> و </a:t>
            </a:r>
            <a:r>
              <a:rPr lang="fa-IR" dirty="0" err="1" smtClean="0">
                <a:cs typeface="B Homa" panose="00000400000000000000" pitchFamily="2" charset="-78"/>
              </a:rPr>
              <a:t>پوزنر</a:t>
            </a:r>
            <a:r>
              <a:rPr lang="fa-IR" dirty="0" smtClean="0">
                <a:cs typeface="B Homa" panose="00000400000000000000" pitchFamily="2" charset="-78"/>
              </a:rPr>
              <a:t> سبک </a:t>
            </a:r>
            <a:r>
              <a:rPr lang="fa-IR" dirty="0" err="1" smtClean="0">
                <a:cs typeface="B Homa" panose="00000400000000000000" pitchFamily="2" charset="-78"/>
              </a:rPr>
              <a:t>کانستراکتیوسیم</a:t>
            </a:r>
            <a:r>
              <a:rPr lang="fa-IR" dirty="0" smtClean="0">
                <a:cs typeface="B Homa" panose="00000400000000000000" pitchFamily="2" charset="-78"/>
              </a:rPr>
              <a:t> اروپایی را پایه گذاری کردند.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معتقد به فایده ی غیر مستقیم هنر در اجتماع بودند.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 در پنجم اوت 1920 مرامنامه </a:t>
            </a:r>
            <a:r>
              <a:rPr lang="fa-IR" dirty="0" err="1" smtClean="0">
                <a:cs typeface="B Homa" panose="00000400000000000000" pitchFamily="2" charset="-78"/>
              </a:rPr>
              <a:t>واقعگرا</a:t>
            </a:r>
            <a:r>
              <a:rPr lang="fa-IR" dirty="0" smtClean="0">
                <a:cs typeface="B Homa" panose="00000400000000000000" pitchFamily="2" charset="-78"/>
              </a:rPr>
              <a:t> در مسکو توسط </a:t>
            </a:r>
            <a:r>
              <a:rPr lang="fa-IR" dirty="0" err="1" smtClean="0">
                <a:cs typeface="B Homa" panose="00000400000000000000" pitchFamily="2" charset="-78"/>
              </a:rPr>
              <a:t>گابو</a:t>
            </a:r>
            <a:r>
              <a:rPr lang="fa-IR" dirty="0" smtClean="0">
                <a:cs typeface="B Homa" panose="00000400000000000000" pitchFamily="2" charset="-78"/>
              </a:rPr>
              <a:t> و </a:t>
            </a:r>
            <a:r>
              <a:rPr lang="fa-IR" dirty="0" err="1" smtClean="0">
                <a:cs typeface="B Homa" panose="00000400000000000000" pitchFamily="2" charset="-78"/>
              </a:rPr>
              <a:t>پوزنر</a:t>
            </a:r>
            <a:r>
              <a:rPr lang="fa-IR" dirty="0" smtClean="0">
                <a:cs typeface="B Homa" panose="00000400000000000000" pitchFamily="2" charset="-78"/>
              </a:rPr>
              <a:t> انتشار یافت.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معتبرترین شکل ساختار گرایی در هلند و آلمان </a:t>
            </a:r>
          </a:p>
          <a:p>
            <a:pPr>
              <a:buNone/>
            </a:pPr>
            <a:endParaRPr lang="fa-IR" dirty="0" smtClean="0">
              <a:cs typeface="B Homa" panose="00000400000000000000" pitchFamily="2" charset="-78"/>
            </a:endParaRPr>
          </a:p>
          <a:p>
            <a:pPr>
              <a:buFont typeface="Wingdings" pitchFamily="2" charset="2"/>
              <a:buChar char="ü"/>
            </a:pP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4" name="Picture 2" descr="Antoine Pevs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838200"/>
            <a:ext cx="1920875" cy="20415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ectangle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2" descr="Naum Gabo Kinetic Construction (Standing Wave) 1919-20, replica 19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76600"/>
            <a:ext cx="3276600" cy="31645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06697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>
                <a:cs typeface="B Homa" panose="00000400000000000000" pitchFamily="2" charset="-78"/>
              </a:rPr>
              <a:t>کانستراکتیوسیم</a:t>
            </a:r>
            <a:r>
              <a:rPr lang="fa-IR" dirty="0" smtClean="0">
                <a:cs typeface="B Homa" panose="00000400000000000000" pitchFamily="2" charset="-78"/>
              </a:rPr>
              <a:t> اروپایی</a:t>
            </a:r>
            <a:endParaRPr lang="en-US" dirty="0"/>
          </a:p>
        </p:txBody>
      </p:sp>
      <p:pic>
        <p:nvPicPr>
          <p:cNvPr id="5" name="Content Placeholder 4" descr="http://upload.wikimedia.org/wikipedia/en/thumb/9/99/Van_nelle.jpg/240px-Van_nelle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1744980" y="3652488"/>
            <a:ext cx="1463040" cy="10119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در هلند  </a:t>
            </a:r>
            <a:r>
              <a:rPr lang="fa-IR" sz="3200" dirty="0" err="1" smtClean="0">
                <a:cs typeface="B Homa" panose="00000400000000000000" pitchFamily="2" charset="-78"/>
              </a:rPr>
              <a:t>مارت</a:t>
            </a:r>
            <a:r>
              <a:rPr lang="fa-IR" sz="3200" dirty="0" smtClean="0">
                <a:cs typeface="B Homa" panose="00000400000000000000" pitchFamily="2" charset="-78"/>
              </a:rPr>
              <a:t> استامپ و </a:t>
            </a:r>
            <a:r>
              <a:rPr lang="fa-IR" sz="3200" dirty="0" err="1" smtClean="0">
                <a:cs typeface="B Homa" panose="00000400000000000000" pitchFamily="2" charset="-78"/>
              </a:rPr>
              <a:t>یوهانس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fa-IR" sz="3200" dirty="0" err="1" smtClean="0">
                <a:cs typeface="B Homa" panose="00000400000000000000" pitchFamily="2" charset="-78"/>
              </a:rPr>
              <a:t>دوی</a:t>
            </a:r>
            <a:r>
              <a:rPr lang="fa-IR" sz="3200" dirty="0" smtClean="0">
                <a:cs typeface="B Homa" panose="00000400000000000000" pitchFamily="2" charset="-78"/>
              </a:rPr>
              <a:t> کر و ,در آلمان بوسیله </a:t>
            </a:r>
            <a:r>
              <a:rPr lang="fa-IR" sz="3200" dirty="0" err="1" smtClean="0">
                <a:cs typeface="B Homa" panose="00000400000000000000" pitchFamily="2" charset="-78"/>
              </a:rPr>
              <a:t>گروپیوس</a:t>
            </a:r>
            <a:r>
              <a:rPr lang="fa-IR" sz="3200" dirty="0" smtClean="0">
                <a:cs typeface="B Homa" panose="00000400000000000000" pitchFamily="2" charset="-78"/>
              </a:rPr>
              <a:t> و هانس </a:t>
            </a:r>
            <a:r>
              <a:rPr lang="fa-IR" sz="3200" dirty="0" err="1" smtClean="0">
                <a:cs typeface="B Homa" panose="00000400000000000000" pitchFamily="2" charset="-78"/>
              </a:rPr>
              <a:t>مایر</a:t>
            </a:r>
            <a:r>
              <a:rPr lang="fa-IR" sz="3200" dirty="0" smtClean="0">
                <a:cs typeface="B Homa" panose="00000400000000000000" pitchFamily="2" charset="-78"/>
              </a:rPr>
              <a:t> که به شکل شفاف تری در قالب اسکلت های نمایان یا در روش دسترسی و عملکرد ها بسط یافت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کارخانه وان </a:t>
            </a:r>
            <a:r>
              <a:rPr lang="fa-IR" sz="3200" dirty="0" err="1" smtClean="0">
                <a:cs typeface="B Homa" panose="00000400000000000000" pitchFamily="2" charset="-78"/>
              </a:rPr>
              <a:t>نل</a:t>
            </a:r>
            <a:r>
              <a:rPr lang="fa-IR" sz="3200" dirty="0" smtClean="0">
                <a:cs typeface="B Homa" panose="00000400000000000000" pitchFamily="2" charset="-78"/>
              </a:rPr>
              <a:t> بود  در </a:t>
            </a:r>
            <a:r>
              <a:rPr lang="fa-IR" sz="3200" dirty="0" err="1" smtClean="0">
                <a:cs typeface="B Homa" panose="00000400000000000000" pitchFamily="2" charset="-78"/>
              </a:rPr>
              <a:t>روتردام</a:t>
            </a:r>
            <a:endParaRPr lang="fa-IR" sz="3200" dirty="0" smtClean="0">
              <a:cs typeface="B Hom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71800" y="6248400"/>
            <a:ext cx="2559355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l" rtl="0"/>
            <a:r>
              <a:rPr lang="en-US" sz="2000" i="1" u="sng" dirty="0">
                <a:solidFill>
                  <a:srgbClr val="FFC000"/>
                </a:solidFill>
                <a:latin typeface="Elephant" pitchFamily="18" charset="0"/>
                <a:hlinkClick r:id="rId4" tooltip="Van Nelle Factory"/>
              </a:rPr>
              <a:t>Van </a:t>
            </a:r>
            <a:r>
              <a:rPr lang="en-US" sz="2000" i="1" u="sng" dirty="0" err="1">
                <a:solidFill>
                  <a:srgbClr val="FFC000"/>
                </a:solidFill>
                <a:latin typeface="Elephant" pitchFamily="18" charset="0"/>
                <a:hlinkClick r:id="rId4" tooltip="Van Nelle Factory"/>
              </a:rPr>
              <a:t>Nelle</a:t>
            </a:r>
            <a:r>
              <a:rPr lang="en-US" sz="2000" i="1" u="sng" dirty="0">
                <a:solidFill>
                  <a:srgbClr val="FFC000"/>
                </a:solidFill>
                <a:latin typeface="Elephant" pitchFamily="18" charset="0"/>
                <a:hlinkClick r:id="rId4" tooltip="Van Nelle Factory"/>
              </a:rPr>
              <a:t> Factory</a:t>
            </a:r>
            <a:endParaRPr lang="en-US" sz="2000" i="1" dirty="0">
              <a:solidFill>
                <a:srgbClr val="FFC000"/>
              </a:solidFill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4732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روند افول</a:t>
            </a:r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23 آوریل 1932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cs typeface="B Homa" panose="00000400000000000000" pitchFamily="2" charset="-78"/>
              </a:rPr>
              <a:t>در نخستین کنگره معماران شوروی در 1937 واقع گرایی سوسیالیستی روش بنیادی در معماری شوروی  اعلام  و نسبت به نقاط ضعف ساختارگرایی انتقاد شدید شد.</a:t>
            </a:r>
          </a:p>
          <a:p>
            <a:pPr>
              <a:buFont typeface="Wingdings" pitchFamily="2" charset="2"/>
              <a:buChar char="ü"/>
            </a:pP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20798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458200" cy="838200"/>
          </a:xfrm>
        </p:spPr>
        <p:txBody>
          <a:bodyPr/>
          <a:lstStyle/>
          <a:p>
            <a:r>
              <a:rPr lang="fa-IR" sz="2400" dirty="0" smtClean="0">
                <a:cs typeface="B Homa" panose="00000400000000000000" pitchFamily="2" charset="-78"/>
              </a:rPr>
              <a:t>دلایلی که </a:t>
            </a:r>
            <a:r>
              <a:rPr lang="fa-IR" sz="2400" dirty="0" err="1" smtClean="0">
                <a:cs typeface="B Homa" panose="00000400000000000000" pitchFamily="2" charset="-78"/>
              </a:rPr>
              <a:t>مدافعین</a:t>
            </a:r>
            <a:r>
              <a:rPr lang="fa-IR" sz="2400" dirty="0" smtClean="0">
                <a:cs typeface="B Homa" panose="00000400000000000000" pitchFamily="2" charset="-78"/>
              </a:rPr>
              <a:t> معماری کلاسیک برای رد ساختارگرایی عرضه می دارند</a:t>
            </a:r>
            <a:endParaRPr lang="en-US" sz="2400" dirty="0">
              <a:cs typeface="B Homa" panose="00000400000000000000" pitchFamily="2" charset="-78"/>
            </a:endParaRPr>
          </a:p>
        </p:txBody>
      </p:sp>
      <p:pic>
        <p:nvPicPr>
          <p:cNvPr id="5" name="Content Placeholder 4" descr="chk-3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199" y="2286000"/>
            <a:ext cx="3230599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981200"/>
            <a:ext cx="4343400" cy="4572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معماری مدرن هیچگونه ریشه تاریخی در روسیه ندارد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تشریفاتی است </a:t>
            </a:r>
            <a:r>
              <a:rPr lang="fa-IR" sz="3200" dirty="0" err="1" smtClean="0">
                <a:cs typeface="B Homa" panose="00000400000000000000" pitchFamily="2" charset="-78"/>
              </a:rPr>
              <a:t>ومارکسیستی</a:t>
            </a:r>
            <a:r>
              <a:rPr lang="fa-IR" sz="3200" dirty="0" smtClean="0">
                <a:cs typeface="B Homa" panose="00000400000000000000" pitchFamily="2" charset="-78"/>
              </a:rPr>
              <a:t> نیست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فرد گرا و در نتیجه ضد انقلابی است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بقدر کافی مبین نیست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با روشهای واقع گرایی سوسیالیستی مخالف است</a:t>
            </a:r>
            <a:endParaRPr lang="en-US" sz="32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5378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7" name="Content Placeholder 6" descr="tatlin02_imag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088" y="2452168"/>
            <a:ext cx="3298825" cy="34125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800"/>
            <a:ext cx="4038600" cy="4876800"/>
          </a:xfrm>
        </p:spPr>
        <p:txBody>
          <a:bodyPr>
            <a:normAutofit fontScale="85000" lnSpcReduction="20000"/>
          </a:bodyPr>
          <a:lstStyle/>
          <a:p>
            <a:r>
              <a:rPr lang="fa-IR" sz="3200" dirty="0" smtClean="0">
                <a:cs typeface="B Homa" panose="00000400000000000000" pitchFamily="2" charset="-78"/>
              </a:rPr>
              <a:t>بنای یادبود بین </a:t>
            </a:r>
            <a:r>
              <a:rPr lang="fa-IR" sz="3200" dirty="0" err="1" smtClean="0">
                <a:cs typeface="B Homa" panose="00000400000000000000" pitchFamily="2" charset="-78"/>
              </a:rPr>
              <a:t>الملل</a:t>
            </a:r>
            <a:r>
              <a:rPr lang="fa-IR" sz="3200" dirty="0" smtClean="0">
                <a:cs typeface="B Homa" panose="00000400000000000000" pitchFamily="2" charset="-78"/>
              </a:rPr>
              <a:t> سوم</a:t>
            </a:r>
          </a:p>
          <a:p>
            <a:r>
              <a:rPr lang="fa-IR" sz="3200" dirty="0" smtClean="0">
                <a:cs typeface="B Homa" panose="00000400000000000000" pitchFamily="2" charset="-78"/>
              </a:rPr>
              <a:t>از آثار </a:t>
            </a:r>
            <a:r>
              <a:rPr lang="fa-IR" sz="3200" dirty="0" err="1" smtClean="0">
                <a:cs typeface="B Homa" panose="00000400000000000000" pitchFamily="2" charset="-78"/>
              </a:rPr>
              <a:t>تاتلین</a:t>
            </a:r>
            <a:r>
              <a:rPr lang="fa-IR" sz="3200" dirty="0" smtClean="0">
                <a:cs typeface="B Homa" panose="00000400000000000000" pitchFamily="2" charset="-78"/>
              </a:rPr>
              <a:t>  و مهمترین اثر ساختار گرا</a:t>
            </a:r>
          </a:p>
          <a:p>
            <a:r>
              <a:rPr lang="fa-IR" sz="3200" dirty="0" smtClean="0">
                <a:cs typeface="B Homa" panose="00000400000000000000" pitchFamily="2" charset="-78"/>
              </a:rPr>
              <a:t>نمایشی  از اعتقاد </a:t>
            </a:r>
            <a:r>
              <a:rPr lang="fa-IR" sz="3200" dirty="0" err="1" smtClean="0">
                <a:cs typeface="B Homa" panose="00000400000000000000" pitchFamily="2" charset="-78"/>
              </a:rPr>
              <a:t>سوسیالیسم</a:t>
            </a:r>
            <a:r>
              <a:rPr lang="fa-IR" sz="3200" dirty="0" smtClean="0">
                <a:cs typeface="B Homa" panose="00000400000000000000" pitchFamily="2" charset="-78"/>
              </a:rPr>
              <a:t> به روند تکاملی تاریخ</a:t>
            </a:r>
          </a:p>
          <a:p>
            <a:r>
              <a:rPr lang="fa-IR" sz="3200" dirty="0" smtClean="0">
                <a:cs typeface="B Homa" panose="00000400000000000000" pitchFamily="2" charset="-78"/>
              </a:rPr>
              <a:t>این برج به تبعیت از برج </a:t>
            </a:r>
            <a:r>
              <a:rPr lang="fa-IR" sz="3200" dirty="0" err="1" smtClean="0">
                <a:cs typeface="B Homa" panose="00000400000000000000" pitchFamily="2" charset="-78"/>
              </a:rPr>
              <a:t>ایفل</a:t>
            </a:r>
            <a:r>
              <a:rPr lang="fa-IR" sz="3200" dirty="0" smtClean="0">
                <a:cs typeface="B Homa" panose="00000400000000000000" pitchFamily="2" charset="-78"/>
              </a:rPr>
              <a:t> ساخته شده و با این تفاوت که برج </a:t>
            </a:r>
            <a:r>
              <a:rPr lang="fa-IR" sz="3200" dirty="0" err="1" smtClean="0">
                <a:cs typeface="B Homa" panose="00000400000000000000" pitchFamily="2" charset="-78"/>
              </a:rPr>
              <a:t>ایفل</a:t>
            </a:r>
            <a:r>
              <a:rPr lang="fa-IR" sz="3200" dirty="0" smtClean="0">
                <a:cs typeface="B Homa" panose="00000400000000000000" pitchFamily="2" charset="-78"/>
              </a:rPr>
              <a:t> ایستا و ساکن است ولی برج </a:t>
            </a:r>
            <a:r>
              <a:rPr lang="fa-IR" sz="3200" dirty="0" err="1" smtClean="0">
                <a:cs typeface="B Homa" panose="00000400000000000000" pitchFamily="2" charset="-78"/>
              </a:rPr>
              <a:t>تاتلین</a:t>
            </a:r>
            <a:r>
              <a:rPr lang="fa-IR" sz="3200" dirty="0" smtClean="0">
                <a:cs typeface="B Homa" panose="00000400000000000000" pitchFamily="2" charset="-78"/>
              </a:rPr>
              <a:t> حرکت و پویایی خاص دارد . در هر دو برج استفاده کردن از مصالح جدید خود را نمایان می سازد.</a:t>
            </a:r>
          </a:p>
        </p:txBody>
      </p:sp>
      <p:pic>
        <p:nvPicPr>
          <p:cNvPr id="8" name="Picture 7" descr="tatlin-p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46656">
            <a:off x="381000" y="609600"/>
            <a:ext cx="1751013" cy="2173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ouble_tatl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819400"/>
            <a:ext cx="4550229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061108-1546-2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1828800"/>
            <a:ext cx="3142034" cy="4343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Content Placeholder 8" descr="double_tatlin.jpg"/>
          <p:cNvPicPr>
            <a:picLocks noChangeAspect="1"/>
          </p:cNvPicPr>
          <p:nvPr/>
        </p:nvPicPr>
        <p:blipFill>
          <a:blip r:embed="rId4"/>
          <a:srcRect l="49333"/>
          <a:stretch>
            <a:fillRect/>
          </a:stretch>
        </p:blipFill>
        <p:spPr bwMode="auto">
          <a:xfrm>
            <a:off x="2438400" y="3124200"/>
            <a:ext cx="2410242" cy="3027218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 descr="Eiffel_Tower_-_looking_u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124200"/>
            <a:ext cx="2247900" cy="299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8582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rgbClr val="FFC000"/>
                </a:solidFill>
                <a:cs typeface="B Homa" panose="00000400000000000000" pitchFamily="2" charset="-78"/>
              </a:rPr>
              <a:t>نظریه </a:t>
            </a:r>
            <a:r>
              <a:rPr lang="fa-IR" dirty="0" err="1" smtClean="0">
                <a:solidFill>
                  <a:srgbClr val="FFC000"/>
                </a:solidFill>
                <a:cs typeface="B Homa" panose="00000400000000000000" pitchFamily="2" charset="-78"/>
              </a:rPr>
              <a:t>سوسور</a:t>
            </a:r>
            <a:endParaRPr lang="fa-IR" dirty="0" smtClean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3600" b="1" dirty="0" err="1" smtClean="0">
                <a:cs typeface="B Homa" panose="00000400000000000000" pitchFamily="2" charset="-78"/>
              </a:rPr>
              <a:t>سوسور</a:t>
            </a:r>
            <a:r>
              <a:rPr lang="fa-IR" sz="3600" b="1" dirty="0" smtClean="0">
                <a:cs typeface="B Homa" panose="00000400000000000000" pitchFamily="2" charset="-78"/>
              </a:rPr>
              <a:t> و آغاز ساختار گرایی</a:t>
            </a:r>
            <a:endParaRPr lang="de-DE" sz="3600" b="1" dirty="0" smtClean="0">
              <a:cs typeface="B Homa" panose="00000400000000000000" pitchFamily="2" charset="-78"/>
            </a:endParaRPr>
          </a:p>
          <a:p>
            <a:r>
              <a:rPr lang="fa-IR" sz="3600" dirty="0" smtClean="0">
                <a:cs typeface="B Homa" panose="00000400000000000000" pitchFamily="2" charset="-78"/>
              </a:rPr>
              <a:t>نظریه </a:t>
            </a:r>
            <a:r>
              <a:rPr lang="fa-IR" sz="3600" dirty="0" err="1" smtClean="0">
                <a:cs typeface="B Homa" panose="00000400000000000000" pitchFamily="2" charset="-78"/>
              </a:rPr>
              <a:t>سوسور</a:t>
            </a:r>
            <a:r>
              <a:rPr lang="fa-IR" sz="3600" dirty="0" smtClean="0">
                <a:cs typeface="B Homa" panose="00000400000000000000" pitchFamily="2" charset="-78"/>
              </a:rPr>
              <a:t> درباره زبان </a:t>
            </a:r>
            <a:endParaRPr lang="de-DE" sz="3600" dirty="0" smtClean="0">
              <a:cs typeface="B Homa" panose="00000400000000000000" pitchFamily="2" charset="-78"/>
            </a:endParaRPr>
          </a:p>
          <a:p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4" name="Picture 3" descr="ferdinand_de_sauss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2057400" cy="2844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03203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5" name="Picture 6" descr="061108-1546-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528262">
            <a:off x="4114800" y="1600200"/>
            <a:ext cx="4130650" cy="2933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8" descr="061108-1546-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505200"/>
            <a:ext cx="4146432" cy="2927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tatlin-p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762000"/>
            <a:ext cx="1751013" cy="2173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0573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5" name="Content Placeholder 6" descr="061108-1546-3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1309910">
            <a:off x="1147836" y="773729"/>
            <a:ext cx="2324493" cy="56374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981200"/>
            <a:ext cx="4495800" cy="4114800"/>
          </a:xfrm>
        </p:spPr>
        <p:txBody>
          <a:bodyPr>
            <a:normAutofit lnSpcReduction="10000"/>
          </a:bodyPr>
          <a:lstStyle/>
          <a:p>
            <a:r>
              <a:rPr lang="fa-IR" sz="4000" dirty="0" smtClean="0">
                <a:cs typeface="B Homa" panose="00000400000000000000" pitchFamily="2" charset="-78"/>
              </a:rPr>
              <a:t>دفتر روزنامه </a:t>
            </a:r>
            <a:r>
              <a:rPr lang="fa-IR" sz="4000" dirty="0" err="1" smtClean="0">
                <a:cs typeface="B Homa" panose="00000400000000000000" pitchFamily="2" charset="-78"/>
              </a:rPr>
              <a:t>پراوادا</a:t>
            </a:r>
            <a:r>
              <a:rPr lang="fa-IR" sz="4000" dirty="0" smtClean="0">
                <a:cs typeface="B Homa" panose="00000400000000000000" pitchFamily="2" charset="-78"/>
              </a:rPr>
              <a:t> در </a:t>
            </a:r>
            <a:r>
              <a:rPr lang="fa-IR" sz="4000" dirty="0" err="1" smtClean="0">
                <a:cs typeface="B Homa" panose="00000400000000000000" pitchFamily="2" charset="-78"/>
              </a:rPr>
              <a:t>لنینگراد</a:t>
            </a:r>
            <a:r>
              <a:rPr lang="fa-IR" sz="4000" dirty="0" smtClean="0">
                <a:cs typeface="B Homa" panose="00000400000000000000" pitchFamily="2" charset="-78"/>
              </a:rPr>
              <a:t> مسکو</a:t>
            </a:r>
            <a:endParaRPr lang="de-DE" sz="4000" dirty="0" smtClean="0">
              <a:cs typeface="B Homa" panose="00000400000000000000" pitchFamily="2" charset="-78"/>
            </a:endParaRPr>
          </a:p>
          <a:p>
            <a:r>
              <a:rPr lang="fa-IR" sz="4000" dirty="0" err="1" smtClean="0">
                <a:cs typeface="B Homa" panose="00000400000000000000" pitchFamily="2" charset="-78"/>
              </a:rPr>
              <a:t>اثربرادران</a:t>
            </a:r>
            <a:r>
              <a:rPr lang="fa-IR" sz="4000" dirty="0" smtClean="0">
                <a:cs typeface="B Homa" panose="00000400000000000000" pitchFamily="2" charset="-78"/>
              </a:rPr>
              <a:t> </a:t>
            </a:r>
            <a:r>
              <a:rPr lang="fa-IR" sz="4000" dirty="0" err="1" smtClean="0">
                <a:cs typeface="B Homa" panose="00000400000000000000" pitchFamily="2" charset="-78"/>
              </a:rPr>
              <a:t>وسنین</a:t>
            </a:r>
            <a:endParaRPr lang="de-DE" sz="4000" dirty="0" smtClean="0">
              <a:cs typeface="B Homa" panose="00000400000000000000" pitchFamily="2" charset="-78"/>
            </a:endParaRPr>
          </a:p>
          <a:p>
            <a:r>
              <a:rPr lang="fa-IR" sz="4000" dirty="0" smtClean="0">
                <a:cs typeface="B Homa" panose="00000400000000000000" pitchFamily="2" charset="-78"/>
              </a:rPr>
              <a:t>1۹۲۴</a:t>
            </a:r>
            <a:endParaRPr lang="de-DE" sz="4000" dirty="0" smtClean="0">
              <a:cs typeface="B Homa" panose="00000400000000000000" pitchFamily="2" charset="-78"/>
            </a:endParaRPr>
          </a:p>
          <a:p>
            <a:r>
              <a:rPr lang="fa-IR" sz="4000" dirty="0" smtClean="0">
                <a:cs typeface="B Homa" panose="00000400000000000000" pitchFamily="2" charset="-78"/>
              </a:rPr>
              <a:t>متأثر از مکتب </a:t>
            </a:r>
            <a:r>
              <a:rPr lang="fa-IR" sz="4000" dirty="0" err="1" smtClean="0">
                <a:cs typeface="B Homa" panose="00000400000000000000" pitchFamily="2" charset="-78"/>
              </a:rPr>
              <a:t>فتوریسم</a:t>
            </a:r>
            <a:endParaRPr lang="fa-IR" sz="4000" dirty="0" smtClean="0">
              <a:cs typeface="B Homa" panose="00000400000000000000" pitchFamily="2" charset="-78"/>
            </a:endParaRPr>
          </a:p>
          <a:p>
            <a:endParaRPr lang="fa-IR" sz="4000" dirty="0" smtClean="0">
              <a:cs typeface="B Homa" panose="00000400000000000000" pitchFamily="2" charset="-78"/>
            </a:endParaRPr>
          </a:p>
        </p:txBody>
      </p:sp>
      <p:pic>
        <p:nvPicPr>
          <p:cNvPr id="6" name="Picture 5" descr="061108-1546-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219200"/>
            <a:ext cx="2887980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05364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دفتر روزنامه </a:t>
            </a:r>
            <a:r>
              <a:rPr lang="fa-IR" dirty="0" err="1" smtClean="0">
                <a:cs typeface="B Homa" panose="00000400000000000000" pitchFamily="2" charset="-78"/>
              </a:rPr>
              <a:t>پراوادا</a:t>
            </a:r>
            <a:r>
              <a:rPr lang="en-US" sz="3600" dirty="0" smtClean="0">
                <a:latin typeface="Bodoni MT" pitchFamily="18" charset="0"/>
                <a:hlinkClick r:id="rId2" tooltip="Pravda"/>
              </a:rPr>
              <a:t>Pravda</a:t>
            </a:r>
            <a:r>
              <a:rPr lang="en-US" sz="3600" dirty="0" smtClean="0">
                <a:latin typeface="Bodoni MT" pitchFamily="18" charset="0"/>
              </a:rPr>
              <a:t> newspaper     </a:t>
            </a:r>
            <a:endParaRPr lang="en-US" sz="3600" dirty="0">
              <a:latin typeface="Bodoni MT" pitchFamily="18" charset="0"/>
              <a:cs typeface="B Homa" panose="00000400000000000000" pitchFamily="2" charset="-78"/>
            </a:endParaRPr>
          </a:p>
        </p:txBody>
      </p:sp>
      <p:pic>
        <p:nvPicPr>
          <p:cNvPr id="4" name="Content Placeholder 4" descr="psa-183-493vesn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3177845" cy="4904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http://upload.wikimedia.org/wikipedia/commons/thumb/c/c8/EL-LISITZKY-OGONYOK-1.jpg/220px-EL-LISITZKY-OGONYOK-1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2209800"/>
            <a:ext cx="4654156" cy="403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51456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8" name="Content Placeholder 3" descr="sp-kmelnikov1925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088" y="2980305"/>
            <a:ext cx="3298825" cy="2356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981200"/>
            <a:ext cx="4267200" cy="4114800"/>
          </a:xfrm>
        </p:spPr>
        <p:txBody>
          <a:bodyPr/>
          <a:lstStyle/>
          <a:p>
            <a:r>
              <a:rPr lang="fa-IR" sz="4000" dirty="0" err="1" smtClean="0">
                <a:cs typeface="B Homa" panose="00000400000000000000" pitchFamily="2" charset="-78"/>
              </a:rPr>
              <a:t>پاویون</a:t>
            </a:r>
            <a:r>
              <a:rPr lang="fa-IR" sz="4000" dirty="0" smtClean="0">
                <a:cs typeface="B Homa" panose="00000400000000000000" pitchFamily="2" charset="-78"/>
              </a:rPr>
              <a:t> نمایشگاه آرت </a:t>
            </a:r>
            <a:r>
              <a:rPr lang="fa-IR" sz="4000" dirty="0" err="1" smtClean="0">
                <a:cs typeface="B Homa" panose="00000400000000000000" pitchFamily="2" charset="-78"/>
              </a:rPr>
              <a:t>دکو</a:t>
            </a:r>
            <a:r>
              <a:rPr lang="fa-IR" sz="4000" dirty="0" smtClean="0">
                <a:cs typeface="B Homa" panose="00000400000000000000" pitchFamily="2" charset="-78"/>
              </a:rPr>
              <a:t> در پاریس</a:t>
            </a:r>
          </a:p>
          <a:p>
            <a:r>
              <a:rPr lang="fa-IR" sz="4000" dirty="0" smtClean="0">
                <a:cs typeface="B Homa" panose="00000400000000000000" pitchFamily="2" charset="-78"/>
              </a:rPr>
              <a:t>اثر </a:t>
            </a:r>
            <a:r>
              <a:rPr lang="fa-IR" sz="4000" dirty="0" err="1" smtClean="0">
                <a:cs typeface="B Homa" panose="00000400000000000000" pitchFamily="2" charset="-78"/>
              </a:rPr>
              <a:t>ملنیکوف</a:t>
            </a:r>
            <a:endParaRPr lang="fa-IR" sz="4000" dirty="0" smtClean="0">
              <a:cs typeface="B Homa" panose="00000400000000000000" pitchFamily="2" charset="-78"/>
            </a:endParaRPr>
          </a:p>
          <a:p>
            <a:r>
              <a:rPr lang="fa-IR" sz="4000" dirty="0" smtClean="0">
                <a:cs typeface="B Homa" panose="00000400000000000000" pitchFamily="2" charset="-78"/>
              </a:rPr>
              <a:t> 1925</a:t>
            </a:r>
            <a:endParaRPr lang="de-DE" sz="4000" dirty="0" smtClean="0">
              <a:cs typeface="B Homa" panose="00000400000000000000" pitchFamily="2" charset="-78"/>
            </a:endParaRPr>
          </a:p>
        </p:txBody>
      </p:sp>
      <p:pic>
        <p:nvPicPr>
          <p:cNvPr id="9" name="Picture 4" descr="mln-p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33400"/>
            <a:ext cx="1814512" cy="25318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Content Placeholder 3" descr="cst-26melnikov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38200" y="3276600"/>
            <a:ext cx="5219728" cy="33194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49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79700" y="1330787"/>
            <a:ext cx="5867400" cy="4114800"/>
          </a:xfrm>
        </p:spPr>
        <p:txBody>
          <a:bodyPr/>
          <a:lstStyle/>
          <a:p>
            <a:r>
              <a:rPr lang="fa-IR" sz="4000" dirty="0" err="1" smtClean="0">
                <a:cs typeface="B Homa" panose="00000400000000000000" pitchFamily="2" charset="-78"/>
              </a:rPr>
              <a:t>پاویون</a:t>
            </a:r>
            <a:r>
              <a:rPr lang="fa-IR" sz="4000" dirty="0" smtClean="0">
                <a:cs typeface="B Homa" panose="00000400000000000000" pitchFamily="2" charset="-78"/>
              </a:rPr>
              <a:t> نمایشگاه آرت </a:t>
            </a:r>
            <a:r>
              <a:rPr lang="fa-IR" sz="4000" dirty="0" err="1" smtClean="0">
                <a:cs typeface="B Homa" panose="00000400000000000000" pitchFamily="2" charset="-78"/>
              </a:rPr>
              <a:t>دکو</a:t>
            </a:r>
            <a:endParaRPr lang="en-US" sz="4000" dirty="0"/>
          </a:p>
        </p:txBody>
      </p:sp>
      <p:pic>
        <p:nvPicPr>
          <p:cNvPr id="6" name="Content Placeholder 3" descr="mln2%20copy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41800" y="2594132"/>
            <a:ext cx="3298825" cy="31238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4" descr="mln-p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77078">
            <a:off x="423865" y="200089"/>
            <a:ext cx="1620668" cy="2261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Content Placeholder 3" descr="mlm1%20copy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0"/>
            <a:ext cx="3386138" cy="42148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90249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6" name="Content Placeholder 5" descr="rusakova_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362200"/>
            <a:ext cx="4520339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03875" y="1152983"/>
            <a:ext cx="4241625" cy="4200245"/>
          </a:xfrm>
        </p:spPr>
        <p:txBody>
          <a:bodyPr/>
          <a:lstStyle/>
          <a:p>
            <a:r>
              <a:rPr lang="fa-IR" sz="4000" dirty="0" smtClean="0">
                <a:cs typeface="B Homa" panose="00000400000000000000" pitchFamily="2" charset="-78"/>
              </a:rPr>
              <a:t>به باشگاه کارگری روسا </a:t>
            </a:r>
            <a:r>
              <a:rPr lang="fa-IR" sz="4000" dirty="0" err="1" smtClean="0">
                <a:cs typeface="B Homa" panose="00000400000000000000" pitchFamily="2" charset="-78"/>
              </a:rPr>
              <a:t>کوف</a:t>
            </a:r>
            <a:endParaRPr lang="fa-IR" sz="4000" dirty="0" smtClean="0">
              <a:cs typeface="B Homa" panose="00000400000000000000" pitchFamily="2" charset="-78"/>
            </a:endParaRPr>
          </a:p>
          <a:p>
            <a:r>
              <a:rPr lang="fa-IR" sz="4000" dirty="0" smtClean="0">
                <a:cs typeface="B Homa" panose="00000400000000000000" pitchFamily="2" charset="-78"/>
              </a:rPr>
              <a:t>اثر </a:t>
            </a:r>
            <a:r>
              <a:rPr lang="fa-IR" sz="4000" dirty="0" smtClean="0">
                <a:cs typeface="B Homa" panose="00000400000000000000" pitchFamily="2" charset="-78"/>
              </a:rPr>
              <a:t>ملنيكوف 1928</a:t>
            </a:r>
            <a:endParaRPr lang="fa-IR" sz="4000" dirty="0" smtClean="0">
              <a:cs typeface="B Homa" panose="00000400000000000000" pitchFamily="2" charset="-78"/>
            </a:endParaRPr>
          </a:p>
        </p:txBody>
      </p:sp>
      <p:pic>
        <p:nvPicPr>
          <p:cNvPr id="7" name="Picture 4" descr="mln-p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77078">
            <a:off x="423865" y="200089"/>
            <a:ext cx="1620668" cy="2261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Content Placeholder 4" descr="untitle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971800"/>
            <a:ext cx="3657600" cy="3400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Content Placeholder 4" descr="p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124200"/>
            <a:ext cx="4781762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14" descr="061108-1546-25-150x1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2600" y="4267200"/>
            <a:ext cx="2438400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475822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5" name="Content Placeholder 4" descr="5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799" y="2133600"/>
            <a:ext cx="4314701" cy="3048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575" y="1853248"/>
            <a:ext cx="3298115" cy="4200245"/>
          </a:xfrm>
        </p:spPr>
        <p:txBody>
          <a:bodyPr/>
          <a:lstStyle/>
          <a:p>
            <a:r>
              <a:rPr lang="fa-IR" sz="4000" dirty="0" smtClean="0">
                <a:cs typeface="B Homa" panose="00000400000000000000" pitchFamily="2" charset="-78"/>
              </a:rPr>
              <a:t>ساختمان  </a:t>
            </a:r>
            <a:r>
              <a:rPr lang="fa-IR" sz="4000" dirty="0" err="1" smtClean="0">
                <a:cs typeface="B Homa" panose="00000400000000000000" pitchFamily="2" charset="-78"/>
              </a:rPr>
              <a:t>اويز</a:t>
            </a:r>
            <a:r>
              <a:rPr lang="fa-IR" sz="4000" dirty="0" smtClean="0">
                <a:cs typeface="B Homa" panose="00000400000000000000" pitchFamily="2" charset="-78"/>
              </a:rPr>
              <a:t> ابر ها </a:t>
            </a:r>
          </a:p>
          <a:p>
            <a:r>
              <a:rPr lang="fa-IR" sz="4000" dirty="0" err="1" smtClean="0">
                <a:cs typeface="B Homa" panose="00000400000000000000" pitchFamily="2" charset="-78"/>
              </a:rPr>
              <a:t>ليسيتسكي</a:t>
            </a:r>
            <a:endParaRPr lang="fa-IR" sz="4000" dirty="0" smtClean="0">
              <a:cs typeface="B Homa" panose="00000400000000000000" pitchFamily="2" charset="-78"/>
            </a:endParaRPr>
          </a:p>
        </p:txBody>
      </p:sp>
      <p:pic>
        <p:nvPicPr>
          <p:cNvPr id="8" name="Picture 7" descr="4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14600"/>
            <a:ext cx="4322065" cy="3809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440725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5" name="Content Placeholder 4" descr="33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088" y="3507771"/>
            <a:ext cx="3298825" cy="13013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fa-IR" sz="4000" dirty="0" smtClean="0">
                <a:cs typeface="B Homa" panose="00000400000000000000" pitchFamily="2" charset="-78"/>
              </a:rPr>
              <a:t>خانه،</a:t>
            </a:r>
            <a:r>
              <a:rPr lang="fa-IR" sz="4000" dirty="0" err="1" smtClean="0">
                <a:cs typeface="B Homa" panose="00000400000000000000" pitchFamily="2" charset="-78"/>
              </a:rPr>
              <a:t>ملنیکوف</a:t>
            </a:r>
            <a:endParaRPr lang="fa-IR" sz="4000" dirty="0" smtClean="0">
              <a:cs typeface="B Homa" panose="00000400000000000000" pitchFamily="2" charset="-78"/>
            </a:endParaRPr>
          </a:p>
        </p:txBody>
      </p:sp>
      <p:pic>
        <p:nvPicPr>
          <p:cNvPr id="9" name="Picture 8" descr="mel3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19400"/>
            <a:ext cx="6348413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1" descr="DSC00364"/>
          <p:cNvPicPr>
            <a:picLocks noChangeAspect="1" noChangeArrowheads="1"/>
          </p:cNvPicPr>
          <p:nvPr/>
        </p:nvPicPr>
        <p:blipFill>
          <a:blip r:embed="rId4"/>
          <a:srcRect l="11111" t="14583" r="8333" b="6250"/>
          <a:stretch>
            <a:fillRect/>
          </a:stretch>
        </p:blipFill>
        <p:spPr bwMode="auto">
          <a:xfrm>
            <a:off x="609600" y="2667000"/>
            <a:ext cx="2895600" cy="37942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6" descr="constructivist_moskow_melnikow_house2-150x1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7200" y="2743200"/>
            <a:ext cx="3657600" cy="3657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22349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مصادیق</a:t>
            </a:r>
            <a:endParaRPr lang="en-US" dirty="0"/>
          </a:p>
        </p:txBody>
      </p:sp>
      <p:pic>
        <p:nvPicPr>
          <p:cNvPr id="5" name="Content Placeholder 4" descr="190px-Shukhov_tower_shabolovka_moscow_0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44327" y="4110366"/>
            <a:ext cx="64347" cy="961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lvl="1" indent="-342900">
              <a:buClr>
                <a:schemeClr val="accent1"/>
              </a:buClr>
            </a:pPr>
            <a:r>
              <a:rPr lang="fa-IR" sz="4000" dirty="0" smtClean="0">
                <a:cs typeface="B Homa" panose="00000400000000000000" pitchFamily="2" charset="-78"/>
              </a:rPr>
              <a:t>برج رادیویی </a:t>
            </a:r>
            <a:r>
              <a:rPr lang="fa-IR" sz="4000" dirty="0" err="1" smtClean="0">
                <a:cs typeface="B Homa" panose="00000400000000000000" pitchFamily="2" charset="-78"/>
              </a:rPr>
              <a:t>شوخوف</a:t>
            </a:r>
            <a:endParaRPr lang="en-US" sz="4000" dirty="0" smtClean="0">
              <a:cs typeface="B Homa" panose="00000400000000000000" pitchFamily="2" charset="-78"/>
            </a:endParaRPr>
          </a:p>
          <a:p>
            <a:pPr>
              <a:buNone/>
            </a:pPr>
            <a:endParaRPr lang="en-US" sz="4000" dirty="0">
              <a:cs typeface="B Homa" panose="00000400000000000000" pitchFamily="2" charset="-78"/>
            </a:endParaRPr>
          </a:p>
        </p:txBody>
      </p:sp>
      <p:pic>
        <p:nvPicPr>
          <p:cNvPr id="6" name="Picture 5" descr="250px-Shukhov_Hyperboloid_Tower_Project_of_350_metres_of_1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667000"/>
            <a:ext cx="2595371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pc-rodcb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828800"/>
            <a:ext cx="3110120" cy="4787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mathe.bmp"/>
          <p:cNvPicPr>
            <a:picLocks noChangeAspect="1"/>
          </p:cNvPicPr>
          <p:nvPr/>
        </p:nvPicPr>
        <p:blipFill>
          <a:blip r:embed="rId5"/>
          <a:srcRect t="3333" b="16667"/>
          <a:stretch>
            <a:fillRect/>
          </a:stretch>
        </p:blipFill>
        <p:spPr>
          <a:xfrm rot="21399695">
            <a:off x="1059209" y="1422945"/>
            <a:ext cx="4529270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1897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61108-1546-3-150x1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0" y="1828800"/>
            <a:ext cx="1981200" cy="1981200"/>
          </a:xfrm>
        </p:spPr>
      </p:pic>
      <p:pic>
        <p:nvPicPr>
          <p:cNvPr id="5" name="Picture 4" descr="061108-1546-4-150x1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038600"/>
            <a:ext cx="2286000" cy="2286000"/>
          </a:xfrm>
          <a:prstGeom prst="rect">
            <a:avLst/>
          </a:prstGeom>
        </p:spPr>
      </p:pic>
      <p:pic>
        <p:nvPicPr>
          <p:cNvPr id="6" name="Picture 5" descr="061108-1546-14-150x1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4038600"/>
            <a:ext cx="2362200" cy="2362200"/>
          </a:xfrm>
          <a:prstGeom prst="rect">
            <a:avLst/>
          </a:prstGeom>
        </p:spPr>
      </p:pic>
      <p:pic>
        <p:nvPicPr>
          <p:cNvPr id="8" name="Picture 7" descr="Chernikhov_tow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828800"/>
            <a:ext cx="1752600" cy="3909646"/>
          </a:xfrm>
          <a:prstGeom prst="rect">
            <a:avLst/>
          </a:prstGeom>
        </p:spPr>
      </p:pic>
      <p:pic>
        <p:nvPicPr>
          <p:cNvPr id="10" name="Picture 9" descr="constructivist_noitrotsk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052047"/>
            <a:ext cx="1676400" cy="2300941"/>
          </a:xfrm>
          <a:prstGeom prst="rect">
            <a:avLst/>
          </a:prstGeom>
        </p:spPr>
      </p:pic>
      <p:pic>
        <p:nvPicPr>
          <p:cNvPr id="11" name="Picture 10" descr="constructivist_van_nell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9800" y="1828800"/>
            <a:ext cx="2901696" cy="200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589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000" dirty="0" smtClean="0">
                <a:solidFill>
                  <a:srgbClr val="FFC000"/>
                </a:solidFill>
                <a:cs typeface="B Homa" panose="00000400000000000000" pitchFamily="2" charset="-78"/>
              </a:rPr>
              <a:t>دیدگاه مارکس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3600" dirty="0" smtClean="0">
                <a:cs typeface="B Homa" panose="00000400000000000000" pitchFamily="2" charset="-78"/>
              </a:rPr>
              <a:t>دیدگاه فلسفی </a:t>
            </a:r>
            <a:r>
              <a:rPr lang="fa-IR" sz="3600" dirty="0" err="1" smtClean="0">
                <a:cs typeface="B Homa" panose="00000400000000000000" pitchFamily="2" charset="-78"/>
              </a:rPr>
              <a:t>ماركس</a:t>
            </a:r>
            <a:endParaRPr lang="de-DE" sz="3600" dirty="0" smtClean="0">
              <a:cs typeface="B Homa" panose="00000400000000000000" pitchFamily="2" charset="-78"/>
            </a:endParaRPr>
          </a:p>
          <a:p>
            <a:r>
              <a:rPr lang="fa-IR" sz="3600" dirty="0" smtClean="0">
                <a:cs typeface="B Homa" panose="00000400000000000000" pitchFamily="2" charset="-78"/>
              </a:rPr>
              <a:t>دیدگاه هنری </a:t>
            </a:r>
            <a:r>
              <a:rPr lang="fa-IR" sz="3600" dirty="0" err="1" smtClean="0">
                <a:cs typeface="B Homa" panose="00000400000000000000" pitchFamily="2" charset="-78"/>
              </a:rPr>
              <a:t>ماركس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4" name="Picture 3" descr="mar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33600"/>
            <a:ext cx="2273600" cy="284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9847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9435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905000"/>
            <a:ext cx="2819400" cy="2362200"/>
          </a:xfrm>
        </p:spPr>
      </p:pic>
      <p:pic>
        <p:nvPicPr>
          <p:cNvPr id="5" name="Picture 4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828800"/>
            <a:ext cx="2137166" cy="2514600"/>
          </a:xfrm>
          <a:prstGeom prst="rect">
            <a:avLst/>
          </a:prstGeom>
        </p:spPr>
      </p:pic>
      <p:pic>
        <p:nvPicPr>
          <p:cNvPr id="6" name="Picture 5" descr="131056649_907c0b4c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419600"/>
            <a:ext cx="2971800" cy="2228850"/>
          </a:xfrm>
          <a:prstGeom prst="rect">
            <a:avLst/>
          </a:prstGeom>
        </p:spPr>
      </p:pic>
      <p:pic>
        <p:nvPicPr>
          <p:cNvPr id="7" name="Picture 6" descr="2241189299_ba0176b3c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4495800"/>
            <a:ext cx="3203604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2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Times New Roman"/>
                <a:cs typeface="B Homa" panose="00000400000000000000" pitchFamily="2" charset="-78"/>
              </a:rPr>
              <a:t>معماران و نقاشان معروف سبک </a:t>
            </a:r>
            <a:r>
              <a:rPr lang="fa-IR" sz="3600" kern="10" dirty="0" err="1" smtClean="0">
                <a:ln w="9525">
                  <a:noFill/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Times New Roman"/>
                <a:cs typeface="B Homa" panose="00000400000000000000" pitchFamily="2" charset="-78"/>
              </a:rPr>
              <a:t>کانستراکتیویسم</a:t>
            </a:r>
            <a:endParaRPr lang="en-US" sz="3600" dirty="0">
              <a:solidFill>
                <a:schemeClr val="tx1"/>
              </a:solidFill>
              <a:effectLst/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fa-IR" sz="3600" dirty="0" smtClean="0">
                <a:cs typeface="B Homa" panose="00000400000000000000" pitchFamily="2" charset="-78"/>
              </a:rPr>
              <a:t>ویکتور</a:t>
            </a:r>
            <a:endParaRPr lang="de-DE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fa-IR" sz="3600" dirty="0" err="1" smtClean="0">
                <a:cs typeface="B Homa" panose="00000400000000000000" pitchFamily="2" charset="-78"/>
              </a:rPr>
              <a:t>ال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لیسیتزکی</a:t>
            </a:r>
            <a:endParaRPr lang="fa-IR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fa-IR" sz="3600" dirty="0" err="1" smtClean="0">
                <a:cs typeface="B Homa" panose="00000400000000000000" pitchFamily="2" charset="-78"/>
              </a:rPr>
              <a:t>موهولی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ناگی</a:t>
            </a:r>
            <a:r>
              <a:rPr lang="fa-IR" sz="3600" dirty="0" smtClean="0">
                <a:cs typeface="B Homa" panose="00000400000000000000" pitchFamily="2" charset="-78"/>
              </a:rPr>
              <a:t> (نقاش)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fa-IR" sz="3600" dirty="0" smtClean="0">
                <a:cs typeface="B Homa" panose="00000400000000000000" pitchFamily="2" charset="-78"/>
              </a:rPr>
              <a:t>الکساندر </a:t>
            </a:r>
            <a:r>
              <a:rPr lang="fa-IR" sz="3600" dirty="0" err="1" smtClean="0">
                <a:cs typeface="B Homa" panose="00000400000000000000" pitchFamily="2" charset="-78"/>
              </a:rPr>
              <a:t>رودچنکو</a:t>
            </a:r>
            <a:endParaRPr lang="fa-IR" sz="3600" dirty="0" smtClean="0">
              <a:cs typeface="B Homa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05000"/>
            <a:ext cx="3733800" cy="46482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a-IR" sz="3600" dirty="0" err="1" smtClean="0">
                <a:cs typeface="B Homa" panose="00000400000000000000" pitchFamily="2" charset="-78"/>
              </a:rPr>
              <a:t>کنستانتین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ملنیکوف</a:t>
            </a:r>
            <a:endParaRPr lang="de-DE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3600" dirty="0" err="1" smtClean="0">
                <a:cs typeface="B Homa" panose="00000400000000000000" pitchFamily="2" charset="-78"/>
              </a:rPr>
              <a:t>کازیمیر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مالویچ</a:t>
            </a:r>
            <a:endParaRPr lang="fa-IR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3600" dirty="0" err="1" smtClean="0">
                <a:cs typeface="B Homa" panose="00000400000000000000" pitchFamily="2" charset="-78"/>
              </a:rPr>
              <a:t>الکساندروسنین</a:t>
            </a:r>
            <a:endParaRPr lang="fa-IR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fa-IR" sz="3600" dirty="0" err="1" smtClean="0">
                <a:cs typeface="B Homa" panose="00000400000000000000" pitchFamily="2" charset="-78"/>
              </a:rPr>
              <a:t>لئونید</a:t>
            </a:r>
            <a:endParaRPr lang="fa-IR" sz="3600" dirty="0" smtClean="0">
              <a:cs typeface="B Homa" panose="00000400000000000000" pitchFamily="2" charset="-78"/>
            </a:endParaRPr>
          </a:p>
          <a:p>
            <a:pPr marL="514350" indent="-514350">
              <a:buFont typeface="+mj-lt"/>
              <a:buAutoNum type="arabicPeriod"/>
            </a:pPr>
            <a:endParaRPr lang="en-US" sz="3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360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753350" cy="1123950"/>
          </a:xfrm>
        </p:spPr>
        <p:txBody>
          <a:bodyPr/>
          <a:lstStyle/>
          <a:p>
            <a:r>
              <a:rPr lang="fa-IR" sz="3600" dirty="0" smtClean="0">
                <a:cs typeface="B Homa" panose="00000400000000000000" pitchFamily="2" charset="-78"/>
              </a:rPr>
              <a:t>تأثیر </a:t>
            </a:r>
            <a:r>
              <a:rPr lang="fa-IR" sz="3600" dirty="0" err="1" smtClean="0">
                <a:cs typeface="B Homa" panose="00000400000000000000" pitchFamily="2" charset="-78"/>
              </a:rPr>
              <a:t>کانستراکتیویسم</a:t>
            </a:r>
            <a:r>
              <a:rPr lang="fa-IR" sz="3600" dirty="0" smtClean="0">
                <a:cs typeface="B Homa" panose="00000400000000000000" pitchFamily="2" charset="-78"/>
              </a:rPr>
              <a:t> بر مکاتب بعد از خود</a:t>
            </a:r>
            <a:endParaRPr lang="en-US" sz="3600" dirty="0"/>
          </a:p>
        </p:txBody>
      </p:sp>
      <p:pic>
        <p:nvPicPr>
          <p:cNvPr id="5" name="Content Placeholder 4" descr="17-4-2007-2860659bauhausteacher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000" y="2286000"/>
            <a:ext cx="4142417" cy="13716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sz="3600" dirty="0" smtClean="0">
                <a:cs typeface="B Homa" panose="00000400000000000000" pitchFamily="2" charset="-78"/>
              </a:rPr>
              <a:t>نقاشانی چون </a:t>
            </a:r>
            <a:r>
              <a:rPr lang="fa-IR" sz="3600" dirty="0" err="1" smtClean="0">
                <a:cs typeface="B Homa" panose="00000400000000000000" pitchFamily="2" charset="-78"/>
              </a:rPr>
              <a:t>کاندینسکی</a:t>
            </a:r>
            <a:r>
              <a:rPr lang="fa-IR" sz="3600" dirty="0" smtClean="0">
                <a:cs typeface="B Homa" panose="00000400000000000000" pitchFamily="2" charset="-78"/>
              </a:rPr>
              <a:t> و پیکره </a:t>
            </a:r>
            <a:r>
              <a:rPr lang="fa-IR" sz="3600" dirty="0" err="1" smtClean="0">
                <a:cs typeface="B Homa" panose="00000400000000000000" pitchFamily="2" charset="-78"/>
              </a:rPr>
              <a:t>سازانی</a:t>
            </a:r>
            <a:r>
              <a:rPr lang="fa-IR" sz="3600" dirty="0" smtClean="0">
                <a:cs typeface="B Homa" panose="00000400000000000000" pitchFamily="2" charset="-78"/>
              </a:rPr>
              <a:t> چون </a:t>
            </a:r>
            <a:r>
              <a:rPr lang="fa-IR" sz="3600" dirty="0" err="1" smtClean="0">
                <a:cs typeface="B Homa" panose="00000400000000000000" pitchFamily="2" charset="-78"/>
              </a:rPr>
              <a:t>گابو</a:t>
            </a:r>
            <a:r>
              <a:rPr lang="fa-IR" sz="3600" dirty="0" smtClean="0">
                <a:cs typeface="B Homa" panose="00000400000000000000" pitchFamily="2" charset="-78"/>
              </a:rPr>
              <a:t> و </a:t>
            </a:r>
            <a:r>
              <a:rPr lang="fa-IR" sz="3600" dirty="0" err="1" smtClean="0">
                <a:cs typeface="B Homa" panose="00000400000000000000" pitchFamily="2" charset="-78"/>
              </a:rPr>
              <a:t>پوزنر</a:t>
            </a:r>
            <a:r>
              <a:rPr lang="fa-IR" sz="3600" dirty="0" smtClean="0">
                <a:cs typeface="B Homa" panose="00000400000000000000" pitchFamily="2" charset="-78"/>
              </a:rPr>
              <a:t>،پس از ترک روسیه،اندیشه های خود را به اروپای غربی </a:t>
            </a:r>
            <a:r>
              <a:rPr lang="fa-IR" sz="3600" dirty="0" err="1" smtClean="0">
                <a:cs typeface="B Homa" panose="00000400000000000000" pitchFamily="2" charset="-78"/>
              </a:rPr>
              <a:t>بردندوتأثیر</a:t>
            </a:r>
            <a:r>
              <a:rPr lang="fa-IR" sz="3600" dirty="0" smtClean="0">
                <a:cs typeface="B Homa" panose="00000400000000000000" pitchFamily="2" charset="-78"/>
              </a:rPr>
              <a:t> زیادی بر سبک های </a:t>
            </a:r>
            <a:r>
              <a:rPr lang="fa-IR" sz="3600" dirty="0" err="1" smtClean="0">
                <a:cs typeface="B Homa" panose="00000400000000000000" pitchFamily="2" charset="-78"/>
              </a:rPr>
              <a:t>باوهاوس</a:t>
            </a:r>
            <a:r>
              <a:rPr lang="fa-IR" sz="3600" dirty="0" smtClean="0">
                <a:cs typeface="B Homa" panose="00000400000000000000" pitchFamily="2" charset="-78"/>
              </a:rPr>
              <a:t> ، </a:t>
            </a:r>
            <a:r>
              <a:rPr lang="fa-IR" sz="3600" dirty="0" err="1" smtClean="0">
                <a:cs typeface="B Homa" panose="00000400000000000000" pitchFamily="2" charset="-78"/>
              </a:rPr>
              <a:t>داستیل</a:t>
            </a:r>
            <a:r>
              <a:rPr lang="fa-IR" sz="3600" dirty="0" smtClean="0">
                <a:cs typeface="B Homa" panose="00000400000000000000" pitchFamily="2" charset="-78"/>
              </a:rPr>
              <a:t>  </a:t>
            </a:r>
            <a:r>
              <a:rPr lang="fa-IR" sz="3600" dirty="0" err="1" smtClean="0">
                <a:cs typeface="B Homa" panose="00000400000000000000" pitchFamily="2" charset="-78"/>
              </a:rPr>
              <a:t>وگروه</a:t>
            </a:r>
            <a:r>
              <a:rPr lang="fa-IR" sz="3600" dirty="0" smtClean="0">
                <a:cs typeface="B Homa" panose="00000400000000000000" pitchFamily="2" charset="-78"/>
              </a:rPr>
              <a:t> انتزاع آفرینش فرانسه داشتند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7" name="Picture 6" descr="Vassily-Kandinsky.jpeg"/>
          <p:cNvPicPr>
            <a:picLocks noChangeAspect="1"/>
          </p:cNvPicPr>
          <p:nvPr/>
        </p:nvPicPr>
        <p:blipFill>
          <a:blip r:embed="rId3"/>
          <a:srcRect b="19404"/>
          <a:stretch>
            <a:fillRect/>
          </a:stretch>
        </p:blipFill>
        <p:spPr>
          <a:xfrm rot="20886825">
            <a:off x="506734" y="604793"/>
            <a:ext cx="1655231" cy="21331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2" descr="Antoine Pevsn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02651">
            <a:off x="1611108" y="2056863"/>
            <a:ext cx="1920875" cy="20415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 descr="1286304768_926_FT650_bauhaus-school7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038600"/>
            <a:ext cx="4156363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441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782990" cy="1400530"/>
          </a:xfrm>
        </p:spPr>
        <p:txBody>
          <a:bodyPr/>
          <a:lstStyle/>
          <a:p>
            <a:r>
              <a:rPr lang="fa-IR" sz="4000" dirty="0" smtClean="0">
                <a:cs typeface="B Homa" panose="00000400000000000000" pitchFamily="2" charset="-78"/>
              </a:rPr>
              <a:t>تأثیر </a:t>
            </a:r>
            <a:r>
              <a:rPr lang="fa-IR" sz="4000" dirty="0" err="1" smtClean="0">
                <a:cs typeface="B Homa" panose="00000400000000000000" pitchFamily="2" charset="-78"/>
              </a:rPr>
              <a:t>کانستراکتیویسم</a:t>
            </a:r>
            <a:r>
              <a:rPr lang="fa-IR" sz="4000" dirty="0" smtClean="0">
                <a:cs typeface="B Homa" panose="00000400000000000000" pitchFamily="2" charset="-78"/>
              </a:rPr>
              <a:t> بر مکاتب بعد از خود</a:t>
            </a:r>
            <a:endParaRPr lang="en-US" sz="4000" dirty="0">
              <a:cs typeface="B Homa" panose="00000400000000000000" pitchFamily="2" charset="-78"/>
            </a:endParaRPr>
          </a:p>
        </p:txBody>
      </p:sp>
      <p:pic>
        <p:nvPicPr>
          <p:cNvPr id="5" name="Content Placeholder 4" descr="fs520x520px-10012903314d517d9aef52499792678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088" y="2921397"/>
            <a:ext cx="3298825" cy="2474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981200"/>
            <a:ext cx="3581400" cy="4495800"/>
          </a:xfrm>
        </p:spPr>
        <p:txBody>
          <a:bodyPr>
            <a:normAutofit fontScale="85000" lnSpcReduction="10000"/>
          </a:bodyPr>
          <a:lstStyle/>
          <a:p>
            <a:r>
              <a:rPr lang="fa-IR" sz="3200" dirty="0" smtClean="0">
                <a:cs typeface="B Homa" panose="00000400000000000000" pitchFamily="2" charset="-78"/>
              </a:rPr>
              <a:t>ویژگیهای مطرح در جنبش </a:t>
            </a:r>
            <a:r>
              <a:rPr lang="fa-IR" sz="3200" dirty="0" err="1" smtClean="0">
                <a:cs typeface="B Homa" panose="00000400000000000000" pitchFamily="2" charset="-78"/>
              </a:rPr>
              <a:t>کانستراکتیویسم</a:t>
            </a:r>
            <a:r>
              <a:rPr lang="fa-IR" sz="3200" dirty="0" smtClean="0">
                <a:cs typeface="B Homa" panose="00000400000000000000" pitchFamily="2" charset="-78"/>
              </a:rPr>
              <a:t> در معماری     های تک    </a:t>
            </a:r>
            <a:r>
              <a:rPr lang="en-US" dirty="0" smtClean="0">
                <a:latin typeface="Andalus" pitchFamily="2" charset="-78"/>
                <a:cs typeface="Andalus" pitchFamily="2" charset="-78"/>
              </a:rPr>
              <a:t>High-tech</a:t>
            </a:r>
            <a:r>
              <a:rPr lang="fa-IR" sz="3200" dirty="0" smtClean="0">
                <a:latin typeface="Andalus" pitchFamily="2" charset="-78"/>
                <a:cs typeface="Andalus" pitchFamily="2" charset="-78"/>
              </a:rPr>
              <a:t> </a:t>
            </a:r>
            <a:r>
              <a:rPr lang="fa-IR" sz="3200" dirty="0" smtClean="0">
                <a:cs typeface="B Homa" panose="00000400000000000000" pitchFamily="2" charset="-78"/>
              </a:rPr>
              <a:t>قابل مشاهده است .</a:t>
            </a:r>
          </a:p>
          <a:p>
            <a:r>
              <a:rPr lang="fa-IR" sz="3200" dirty="0" smtClean="0">
                <a:cs typeface="B Homa" panose="00000400000000000000" pitchFamily="2" charset="-78"/>
              </a:rPr>
              <a:t>و به عنوان تداوم ساختارگرایی،افکار ریچارد </a:t>
            </a:r>
            <a:r>
              <a:rPr lang="fa-IR" sz="3200" dirty="0" err="1" smtClean="0">
                <a:cs typeface="B Homa" panose="00000400000000000000" pitchFamily="2" charset="-78"/>
              </a:rPr>
              <a:t>راجرزبا</a:t>
            </a:r>
            <a:r>
              <a:rPr lang="fa-IR" sz="3200" dirty="0" smtClean="0">
                <a:cs typeface="B Homa" panose="00000400000000000000" pitchFamily="2" charset="-78"/>
              </a:rPr>
              <a:t> همکاری </a:t>
            </a:r>
            <a:r>
              <a:rPr lang="fa-IR" sz="3200" dirty="0" err="1" smtClean="0">
                <a:cs typeface="B Homa" panose="00000400000000000000" pitchFamily="2" charset="-78"/>
              </a:rPr>
              <a:t>رنزو</a:t>
            </a:r>
            <a:r>
              <a:rPr lang="fa-IR" sz="3200" dirty="0" smtClean="0">
                <a:cs typeface="B Homa" panose="00000400000000000000" pitchFamily="2" charset="-78"/>
              </a:rPr>
              <a:t> پیانو، </a:t>
            </a:r>
            <a:r>
              <a:rPr lang="fa-IR" sz="3200" dirty="0" err="1" smtClean="0">
                <a:cs typeface="B Homa" panose="00000400000000000000" pitchFamily="2" charset="-78"/>
              </a:rPr>
              <a:t>درساختمان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fa-IR" sz="3200" dirty="0" err="1" smtClean="0">
                <a:cs typeface="B Homa" panose="00000400000000000000" pitchFamily="2" charset="-78"/>
              </a:rPr>
              <a:t>ژرژ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fa-IR" sz="3200" dirty="0" err="1" smtClean="0">
                <a:cs typeface="B Homa" panose="00000400000000000000" pitchFamily="2" charset="-78"/>
              </a:rPr>
              <a:t>پمپیدو</a:t>
            </a:r>
            <a:r>
              <a:rPr lang="fa-IR" sz="3200" dirty="0" smtClean="0">
                <a:cs typeface="B Homa" panose="00000400000000000000" pitchFamily="2" charset="-78"/>
              </a:rPr>
              <a:t>   1977-1972 نمود پیدا کرد</a:t>
            </a:r>
          </a:p>
        </p:txBody>
      </p:sp>
      <p:pic>
        <p:nvPicPr>
          <p:cNvPr id="7" name="Picture 6" descr="richard rogers-05.jpg"/>
          <p:cNvPicPr>
            <a:picLocks noChangeAspect="1"/>
          </p:cNvPicPr>
          <p:nvPr/>
        </p:nvPicPr>
        <p:blipFill>
          <a:blip r:embed="rId3"/>
          <a:srcRect l="14504" r="14789"/>
          <a:stretch>
            <a:fillRect/>
          </a:stretch>
        </p:blipFill>
        <p:spPr>
          <a:xfrm>
            <a:off x="152400" y="2209800"/>
            <a:ext cx="1736785" cy="15734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 descr="piano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2209800"/>
            <a:ext cx="1584113" cy="15801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5320337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5" name="Content Placeholder 4" descr="aps-142chr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088" y="3022497"/>
            <a:ext cx="3298825" cy="227191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2914" y="1905280"/>
            <a:ext cx="3298115" cy="4200245"/>
          </a:xfrm>
        </p:spPr>
        <p:txBody>
          <a:bodyPr>
            <a:normAutofit fontScale="85000" lnSpcReduction="20000"/>
          </a:bodyPr>
          <a:lstStyle/>
          <a:p>
            <a:r>
              <a:rPr lang="fa-IR" sz="3600" dirty="0" err="1" smtClean="0">
                <a:solidFill>
                  <a:srgbClr val="FF0000"/>
                </a:solidFill>
                <a:cs typeface="B Homa" panose="00000400000000000000" pitchFamily="2" charset="-78"/>
              </a:rPr>
              <a:t>آیزنمن</a:t>
            </a:r>
            <a:endParaRPr lang="de-DE" sz="3600" dirty="0" smtClean="0">
              <a:solidFill>
                <a:srgbClr val="FF0000"/>
              </a:solidFill>
              <a:cs typeface="B Homa" panose="00000400000000000000" pitchFamily="2" charset="-78"/>
            </a:endParaRPr>
          </a:p>
          <a:p>
            <a:pPr>
              <a:buNone/>
            </a:pPr>
            <a:r>
              <a:rPr lang="de-DE" sz="3600" dirty="0" smtClean="0">
                <a:solidFill>
                  <a:srgbClr val="FF0000"/>
                </a:solidFill>
                <a:cs typeface="B Homa" panose="00000400000000000000" pitchFamily="2" charset="-78"/>
              </a:rPr>
              <a:t>   </a:t>
            </a:r>
            <a:r>
              <a:rPr lang="fa-IR" sz="3600" dirty="0" smtClean="0">
                <a:cs typeface="B Homa" panose="00000400000000000000" pitchFamily="2" charset="-78"/>
              </a:rPr>
              <a:t>با نگاه </a:t>
            </a:r>
            <a:r>
              <a:rPr lang="fa-IR" sz="3600" dirty="0" err="1" smtClean="0">
                <a:cs typeface="B Homa" panose="00000400000000000000" pitchFamily="2" charset="-78"/>
              </a:rPr>
              <a:t>فرمی</a:t>
            </a:r>
            <a:r>
              <a:rPr lang="fa-IR" sz="3600" dirty="0" smtClean="0">
                <a:cs typeface="B Homa" panose="00000400000000000000" pitchFamily="2" charset="-78"/>
              </a:rPr>
              <a:t> به شیوه بیان </a:t>
            </a:r>
            <a:r>
              <a:rPr lang="fa-IR" sz="3600" dirty="0" err="1" smtClean="0">
                <a:cs typeface="B Homa" panose="00000400000000000000" pitchFamily="2" charset="-78"/>
              </a:rPr>
              <a:t>آیزنمن</a:t>
            </a:r>
            <a:r>
              <a:rPr lang="fa-IR" sz="3600" dirty="0" smtClean="0">
                <a:cs typeface="B Homa" panose="00000400000000000000" pitchFamily="2" charset="-78"/>
              </a:rPr>
              <a:t> در آثار اولیه اش،میتوان  تأثیرات </a:t>
            </a:r>
            <a:r>
              <a:rPr lang="fa-IR" sz="3600" dirty="0" err="1" smtClean="0">
                <a:cs typeface="B Homa" panose="00000400000000000000" pitchFamily="2" charset="-78"/>
              </a:rPr>
              <a:t>پرون</a:t>
            </a:r>
            <a:r>
              <a:rPr lang="fa-IR" sz="3600" dirty="0" smtClean="0">
                <a:cs typeface="B Homa" panose="00000400000000000000" pitchFamily="2" charset="-78"/>
              </a:rPr>
              <a:t> های </a:t>
            </a:r>
            <a:r>
              <a:rPr lang="fa-IR" sz="3600" dirty="0" err="1" smtClean="0">
                <a:cs typeface="B Homa" panose="00000400000000000000" pitchFamily="2" charset="-78"/>
              </a:rPr>
              <a:t>ال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لیسیتزکی</a:t>
            </a:r>
            <a:r>
              <a:rPr lang="fa-IR" sz="3600" dirty="0" smtClean="0">
                <a:cs typeface="B Homa" panose="00000400000000000000" pitchFamily="2" charset="-78"/>
              </a:rPr>
              <a:t>،</a:t>
            </a:r>
            <a:r>
              <a:rPr lang="fa-IR" sz="3600" dirty="0" err="1" smtClean="0">
                <a:cs typeface="B Homa" panose="00000400000000000000" pitchFamily="2" charset="-78"/>
              </a:rPr>
              <a:t>آرشیتکتونن</a:t>
            </a:r>
            <a:r>
              <a:rPr lang="fa-IR" sz="3600" dirty="0" smtClean="0">
                <a:cs typeface="B Homa" panose="00000400000000000000" pitchFamily="2" charset="-78"/>
              </a:rPr>
              <a:t> های ماله </a:t>
            </a:r>
            <a:r>
              <a:rPr lang="fa-IR" sz="3600" dirty="0" err="1" smtClean="0">
                <a:cs typeface="B Homa" panose="00000400000000000000" pitchFamily="2" charset="-78"/>
              </a:rPr>
              <a:t>ویچ</a:t>
            </a:r>
            <a:r>
              <a:rPr lang="fa-IR" sz="3600" dirty="0" smtClean="0">
                <a:cs typeface="B Homa" panose="00000400000000000000" pitchFamily="2" charset="-78"/>
              </a:rPr>
              <a:t> و طرح های </a:t>
            </a:r>
            <a:r>
              <a:rPr lang="fa-IR" sz="3600" dirty="0" err="1" smtClean="0">
                <a:cs typeface="B Homa" panose="00000400000000000000" pitchFamily="2" charset="-78"/>
              </a:rPr>
              <a:t>چرنیخوف</a:t>
            </a:r>
            <a:r>
              <a:rPr lang="fa-IR" sz="3600" dirty="0" smtClean="0">
                <a:cs typeface="B Homa" panose="00000400000000000000" pitchFamily="2" charset="-78"/>
              </a:rPr>
              <a:t> را دید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8" name="Picture 7" descr="juu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362200"/>
            <a:ext cx="4202026" cy="3743325"/>
          </a:xfrm>
          <a:prstGeom prst="rect">
            <a:avLst/>
          </a:prstGeom>
        </p:spPr>
      </p:pic>
      <p:pic>
        <p:nvPicPr>
          <p:cNvPr id="9" name="Picture 8" descr="Rossi-fig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743200"/>
            <a:ext cx="4084791" cy="2971800"/>
          </a:xfrm>
          <a:prstGeom prst="rect">
            <a:avLst/>
          </a:prstGeom>
        </p:spPr>
      </p:pic>
      <p:pic>
        <p:nvPicPr>
          <p:cNvPr id="7" name="Picture 6" descr="eisenman-house-XI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2209800"/>
            <a:ext cx="4095750" cy="4238625"/>
          </a:xfrm>
          <a:prstGeom prst="rect">
            <a:avLst/>
          </a:prstGeom>
        </p:spPr>
      </p:pic>
      <p:pic>
        <p:nvPicPr>
          <p:cNvPr id="6" name="Picture 5" descr="DAAP2US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2667000"/>
            <a:ext cx="4289333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61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Content Placeholder 4" descr="85bi6oi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286000"/>
            <a:ext cx="2819400" cy="3552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676400"/>
            <a:ext cx="3657600" cy="4800600"/>
          </a:xfrm>
        </p:spPr>
        <p:txBody>
          <a:bodyPr>
            <a:normAutofit fontScale="85000" lnSpcReduction="10000"/>
          </a:bodyPr>
          <a:lstStyle/>
          <a:p>
            <a:r>
              <a:rPr lang="fa-IR" sz="4400" dirty="0" smtClean="0">
                <a:solidFill>
                  <a:srgbClr val="FF0000"/>
                </a:solidFill>
                <a:cs typeface="B Homa" panose="00000400000000000000" pitchFamily="2" charset="-78"/>
              </a:rPr>
              <a:t>حدید</a:t>
            </a:r>
            <a:endParaRPr lang="de-DE" sz="4400" dirty="0" smtClean="0">
              <a:solidFill>
                <a:srgbClr val="FF0000"/>
              </a:solidFill>
              <a:cs typeface="B Homa" panose="00000400000000000000" pitchFamily="2" charset="-78"/>
            </a:endParaRPr>
          </a:p>
          <a:p>
            <a:pPr>
              <a:buNone/>
            </a:pPr>
            <a:r>
              <a:rPr lang="de-DE" sz="3200" dirty="0" smtClean="0">
                <a:cs typeface="B Homa" panose="00000400000000000000" pitchFamily="2" charset="-78"/>
              </a:rPr>
              <a:t>   </a:t>
            </a:r>
            <a:r>
              <a:rPr lang="fa-IR" sz="3200" dirty="0" smtClean="0">
                <a:cs typeface="B Homa" panose="00000400000000000000" pitchFamily="2" charset="-78"/>
              </a:rPr>
              <a:t>طرح‌ها و سازه‌های حدید بخصوص در دوران اولیه‌ </a:t>
            </a:r>
            <a:r>
              <a:rPr lang="fa-IR" sz="3200" dirty="0" err="1" smtClean="0">
                <a:cs typeface="B Homa" panose="00000400000000000000" pitchFamily="2" charset="-78"/>
              </a:rPr>
              <a:t>كارش</a:t>
            </a:r>
            <a:r>
              <a:rPr lang="fa-IR" sz="3200" dirty="0" smtClean="0">
                <a:cs typeface="B Homa" panose="00000400000000000000" pitchFamily="2" charset="-78"/>
              </a:rPr>
              <a:t> ـ از حیث </a:t>
            </a:r>
            <a:r>
              <a:rPr lang="fa-IR" sz="3200" dirty="0" err="1" smtClean="0">
                <a:cs typeface="B Homa" panose="00000400000000000000" pitchFamily="2" charset="-78"/>
              </a:rPr>
              <a:t>تمركز</a:t>
            </a:r>
            <a:r>
              <a:rPr lang="fa-IR" sz="3200" dirty="0" smtClean="0">
                <a:cs typeface="B Homa" panose="00000400000000000000" pitchFamily="2" charset="-78"/>
              </a:rPr>
              <a:t> بر طراحی، </a:t>
            </a:r>
            <a:r>
              <a:rPr lang="fa-IR" sz="3200" dirty="0" err="1" smtClean="0">
                <a:cs typeface="B Homa" panose="00000400000000000000" pitchFamily="2" charset="-78"/>
              </a:rPr>
              <a:t>پراكندگی</a:t>
            </a:r>
            <a:r>
              <a:rPr lang="fa-IR" sz="3200" dirty="0" smtClean="0">
                <a:cs typeface="B Homa" panose="00000400000000000000" pitchFamily="2" charset="-78"/>
              </a:rPr>
              <a:t> قطعات، سادگی، و خلاصگی‌شان به همراه زوایای تند و خطوط </a:t>
            </a:r>
            <a:r>
              <a:rPr lang="fa-IR" sz="3200" dirty="0" err="1" smtClean="0">
                <a:cs typeface="B Homa" panose="00000400000000000000" pitchFamily="2" charset="-78"/>
              </a:rPr>
              <a:t>پرحركت</a:t>
            </a:r>
            <a:r>
              <a:rPr lang="fa-IR" sz="3200" dirty="0" smtClean="0">
                <a:cs typeface="B Homa" panose="00000400000000000000" pitchFamily="2" charset="-78"/>
              </a:rPr>
              <a:t> ـ </a:t>
            </a:r>
            <a:r>
              <a:rPr lang="fa-IR" sz="3200" dirty="0" err="1" smtClean="0">
                <a:cs typeface="B Homa" panose="00000400000000000000" pitchFamily="2" charset="-78"/>
              </a:rPr>
              <a:t>مؤكداً</a:t>
            </a:r>
            <a:r>
              <a:rPr lang="fa-IR" sz="3200" dirty="0" smtClean="0">
                <a:cs typeface="B Homa" panose="00000400000000000000" pitchFamily="2" charset="-78"/>
              </a:rPr>
              <a:t> از  </a:t>
            </a:r>
            <a:r>
              <a:rPr lang="fa-IR" sz="3200" dirty="0" err="1" smtClean="0">
                <a:cs typeface="B Homa" panose="00000400000000000000" pitchFamily="2" charset="-78"/>
              </a:rPr>
              <a:t>كانستراكتیویسم</a:t>
            </a:r>
            <a:r>
              <a:rPr lang="fa-IR" sz="3200" dirty="0" smtClean="0">
                <a:cs typeface="B Homa" panose="00000400000000000000" pitchFamily="2" charset="-78"/>
              </a:rPr>
              <a:t> و سوپر‌ماتیسم و نیز نقاشی‌های هندسی تأثیر گرفته‌اند. </a:t>
            </a:r>
            <a:endParaRPr lang="en-US" sz="3200" dirty="0">
              <a:cs typeface="B Homa" panose="00000400000000000000" pitchFamily="2" charset="-78"/>
            </a:endParaRPr>
          </a:p>
        </p:txBody>
      </p:sp>
      <p:pic>
        <p:nvPicPr>
          <p:cNvPr id="11" name="Picture 10" descr="fs2131ct05-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5497">
            <a:off x="2908175" y="4793280"/>
            <a:ext cx="1442312" cy="18972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zaha-hadid_popup1.jpg"/>
          <p:cNvPicPr>
            <a:picLocks noChangeAspect="1"/>
          </p:cNvPicPr>
          <p:nvPr/>
        </p:nvPicPr>
        <p:blipFill>
          <a:blip r:embed="rId4"/>
          <a:srcRect r="30000"/>
          <a:stretch>
            <a:fillRect/>
          </a:stretch>
        </p:blipFill>
        <p:spPr>
          <a:xfrm>
            <a:off x="609600" y="228600"/>
            <a:ext cx="1760220" cy="18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6904514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061008-1646-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6396" y="3479090"/>
            <a:ext cx="2133333" cy="1342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061008-1646-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3581400"/>
            <a:ext cx="2895600" cy="175260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malevich1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98345">
            <a:off x="533400" y="4343400"/>
            <a:ext cx="1832089" cy="2176585"/>
          </a:xfrm>
          <a:prstGeom prst="rect">
            <a:avLst/>
          </a:prstGeom>
        </p:spPr>
      </p:pic>
      <p:pic>
        <p:nvPicPr>
          <p:cNvPr id="13" name="Picture 12" descr="Suprematis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5895">
            <a:off x="6343903" y="2094957"/>
            <a:ext cx="1548321" cy="2189545"/>
          </a:xfrm>
          <a:prstGeom prst="rect">
            <a:avLst/>
          </a:prstGeom>
        </p:spPr>
      </p:pic>
      <p:pic>
        <p:nvPicPr>
          <p:cNvPr id="9" name="Picture 8" descr="zaha-hadid_popup1.jpg"/>
          <p:cNvPicPr>
            <a:picLocks noChangeAspect="1"/>
          </p:cNvPicPr>
          <p:nvPr/>
        </p:nvPicPr>
        <p:blipFill>
          <a:blip r:embed="rId6"/>
          <a:srcRect r="30000"/>
          <a:stretch>
            <a:fillRect/>
          </a:stretch>
        </p:blipFill>
        <p:spPr>
          <a:xfrm>
            <a:off x="685800" y="152400"/>
            <a:ext cx="1760220" cy="18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 descr="061008-1646-4.png"/>
          <p:cNvPicPr>
            <a:picLocks noChangeAspect="1"/>
          </p:cNvPicPr>
          <p:nvPr/>
        </p:nvPicPr>
        <p:blipFill>
          <a:blip r:embed="rId7"/>
          <a:srcRect b="8658"/>
          <a:stretch>
            <a:fillRect/>
          </a:stretch>
        </p:blipFill>
        <p:spPr>
          <a:xfrm>
            <a:off x="304800" y="2133600"/>
            <a:ext cx="2895600" cy="1801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53513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1041_sp_wh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6400"/>
            <a:ext cx="3801534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061008-1646-11.png"/>
          <p:cNvPicPr>
            <a:picLocks noChangeAspect="1"/>
          </p:cNvPicPr>
          <p:nvPr/>
        </p:nvPicPr>
        <p:blipFill>
          <a:blip r:embed="rId3"/>
          <a:srcRect l="-463" b="9224"/>
          <a:stretch>
            <a:fillRect/>
          </a:stretch>
        </p:blipFill>
        <p:spPr>
          <a:xfrm>
            <a:off x="5105400" y="4038600"/>
            <a:ext cx="3619162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Suprematism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3352800"/>
            <a:ext cx="1828800" cy="18582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zaha-hadid_popup1.jpg"/>
          <p:cNvPicPr>
            <a:picLocks noChangeAspect="1"/>
          </p:cNvPicPr>
          <p:nvPr/>
        </p:nvPicPr>
        <p:blipFill>
          <a:blip r:embed="rId5"/>
          <a:srcRect r="30000"/>
          <a:stretch>
            <a:fillRect/>
          </a:stretch>
        </p:blipFill>
        <p:spPr>
          <a:xfrm rot="21001059">
            <a:off x="454936" y="4833762"/>
            <a:ext cx="1760220" cy="18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4346156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Content Placeholder 4" descr="7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2400" y="1828800"/>
            <a:ext cx="2438400" cy="251669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962400" cy="4572000"/>
          </a:xfrm>
        </p:spPr>
        <p:txBody>
          <a:bodyPr>
            <a:normAutofit fontScale="85000" lnSpcReduction="20000"/>
          </a:bodyPr>
          <a:lstStyle/>
          <a:p>
            <a:r>
              <a:rPr lang="fa-IR" sz="3600" dirty="0" err="1" smtClean="0">
                <a:solidFill>
                  <a:srgbClr val="FF0000"/>
                </a:solidFill>
                <a:cs typeface="B Homa" panose="00000400000000000000" pitchFamily="2" charset="-78"/>
              </a:rPr>
              <a:t>وودز</a:t>
            </a:r>
            <a:endParaRPr lang="fa-IR" sz="3600" dirty="0" smtClean="0">
              <a:solidFill>
                <a:srgbClr val="FF0000"/>
              </a:solidFill>
              <a:cs typeface="B Homa" panose="00000400000000000000" pitchFamily="2" charset="-78"/>
            </a:endParaRPr>
          </a:p>
          <a:p>
            <a:pPr>
              <a:buNone/>
            </a:pPr>
            <a:r>
              <a:rPr lang="fa-IR" sz="3600" dirty="0" smtClean="0">
                <a:solidFill>
                  <a:srgbClr val="FF0000"/>
                </a:solidFill>
                <a:cs typeface="B Homa" panose="00000400000000000000" pitchFamily="2" charset="-78"/>
              </a:rPr>
              <a:t>      </a:t>
            </a:r>
            <a:r>
              <a:rPr lang="fa-IR" sz="3600" dirty="0" smtClean="0">
                <a:cs typeface="B Homa" panose="00000400000000000000" pitchFamily="2" charset="-78"/>
              </a:rPr>
              <a:t>معمار آمریکایی </a:t>
            </a:r>
            <a:r>
              <a:rPr lang="fa-IR" sz="3600" dirty="0" err="1" smtClean="0">
                <a:cs typeface="B Homa" panose="00000400000000000000" pitchFamily="2" charset="-78"/>
              </a:rPr>
              <a:t>تباردر</a:t>
            </a:r>
            <a:r>
              <a:rPr lang="fa-IR" sz="3600" dirty="0" smtClean="0">
                <a:cs typeface="B Homa" panose="00000400000000000000" pitchFamily="2" charset="-78"/>
              </a:rPr>
              <a:t> 1930 کتابی را از طرح </a:t>
            </a:r>
            <a:r>
              <a:rPr lang="fa-IR" sz="3600" dirty="0" err="1" smtClean="0">
                <a:cs typeface="B Homa" panose="00000400000000000000" pitchFamily="2" charset="-78"/>
              </a:rPr>
              <a:t>هایش</a:t>
            </a:r>
            <a:r>
              <a:rPr lang="fa-IR" sz="3600" dirty="0" smtClean="0">
                <a:cs typeface="B Homa" panose="00000400000000000000" pitchFamily="2" charset="-78"/>
              </a:rPr>
              <a:t> منتشر نمود،وی در این کتاب،نام آثار خود را«رادیکال </a:t>
            </a:r>
            <a:r>
              <a:rPr lang="fa-IR" sz="3600" dirty="0" err="1" smtClean="0">
                <a:cs typeface="B Homa" panose="00000400000000000000" pitchFamily="2" charset="-78"/>
              </a:rPr>
              <a:t>ریکانستراکشن</a:t>
            </a:r>
            <a:r>
              <a:rPr lang="fa-IR" sz="3600" dirty="0" smtClean="0">
                <a:cs typeface="B Homa" panose="00000400000000000000" pitchFamily="2" charset="-78"/>
              </a:rPr>
              <a:t>» مینامد.در طرح های وی می توان تأثیرات </a:t>
            </a:r>
            <a:r>
              <a:rPr lang="fa-IR" sz="3600" dirty="0" err="1" smtClean="0">
                <a:cs typeface="B Homa" panose="00000400000000000000" pitchFamily="2" charset="-78"/>
              </a:rPr>
              <a:t>اسکیسهای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چرنیخوف</a:t>
            </a:r>
            <a:r>
              <a:rPr lang="fa-IR" sz="3600" dirty="0" smtClean="0">
                <a:cs typeface="B Homa" panose="00000400000000000000" pitchFamily="2" charset="-78"/>
              </a:rPr>
              <a:t> را مشاهده نمود. 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9" name="Picture 8" descr="OCA-223Afon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1905000"/>
            <a:ext cx="2048256" cy="2438400"/>
          </a:xfrm>
          <a:prstGeom prst="rect">
            <a:avLst/>
          </a:prstGeom>
        </p:spPr>
      </p:pic>
      <p:pic>
        <p:nvPicPr>
          <p:cNvPr id="10" name="Picture 24" descr="59"/>
          <p:cNvPicPr>
            <a:picLocks noChangeAspect="1" noChangeArrowheads="1"/>
          </p:cNvPicPr>
          <p:nvPr/>
        </p:nvPicPr>
        <p:blipFill>
          <a:blip r:embed="rId4"/>
          <a:srcRect t="14453" r="23070" b="33261"/>
          <a:stretch>
            <a:fillRect/>
          </a:stretch>
        </p:blipFill>
        <p:spPr bwMode="auto">
          <a:xfrm>
            <a:off x="228600" y="4495800"/>
            <a:ext cx="4191000" cy="202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85904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10" descr="OCA-152fo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4400" y="1981200"/>
            <a:ext cx="3505200" cy="2419773"/>
          </a:xfrm>
          <a:prstGeom prst="rect">
            <a:avLst/>
          </a:prstGeom>
        </p:spPr>
      </p:pic>
      <p:pic>
        <p:nvPicPr>
          <p:cNvPr id="5" name="Picture 25" descr="65"/>
          <p:cNvPicPr>
            <a:picLocks noChangeAspect="1" noChangeArrowheads="1"/>
          </p:cNvPicPr>
          <p:nvPr/>
        </p:nvPicPr>
        <p:blipFill>
          <a:blip r:embed="rId3"/>
          <a:srcRect t="15642" r="15874" b="12849"/>
          <a:stretch>
            <a:fillRect/>
          </a:stretch>
        </p:blipFill>
        <p:spPr bwMode="auto">
          <a:xfrm>
            <a:off x="533400" y="4495800"/>
            <a:ext cx="3505200" cy="2117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8" descr="39"/>
          <p:cNvPicPr>
            <a:picLocks noChangeAspect="1" noChangeArrowheads="1"/>
          </p:cNvPicPr>
          <p:nvPr/>
        </p:nvPicPr>
        <p:blipFill>
          <a:blip r:embed="rId4"/>
          <a:srcRect l="16568" t="10001" b="16667"/>
          <a:stretch>
            <a:fillRect/>
          </a:stretch>
        </p:blipFill>
        <p:spPr bwMode="auto">
          <a:xfrm>
            <a:off x="609600" y="2057400"/>
            <a:ext cx="3302667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1" descr="62"/>
          <p:cNvPicPr>
            <a:picLocks noChangeAspect="1" noChangeArrowheads="1"/>
          </p:cNvPicPr>
          <p:nvPr/>
        </p:nvPicPr>
        <p:blipFill>
          <a:blip r:embed="rId5"/>
          <a:srcRect l="57639" t="11450" r="12878" b="70000"/>
          <a:stretch>
            <a:fillRect/>
          </a:stretch>
        </p:blipFill>
        <p:spPr bwMode="auto">
          <a:xfrm>
            <a:off x="4648200" y="4724400"/>
            <a:ext cx="3922486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46007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020" y="254598"/>
            <a:ext cx="7055380" cy="1400530"/>
          </a:xfrm>
        </p:spPr>
        <p:txBody>
          <a:bodyPr/>
          <a:lstStyle/>
          <a:p>
            <a:pPr algn="r"/>
            <a:r>
              <a:rPr lang="fa-IR" i="1" dirty="0" smtClean="0">
                <a:cs typeface="B Homa" panose="00000400000000000000" pitchFamily="2" charset="-78"/>
              </a:rPr>
              <a:t>معماری روسیه </a:t>
            </a:r>
            <a:r>
              <a:rPr lang="fa-IR" i="1" dirty="0" err="1" smtClean="0">
                <a:cs typeface="B Homa" panose="00000400000000000000" pitchFamily="2" charset="-78"/>
              </a:rPr>
              <a:t>تزاری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2010" y="1862456"/>
            <a:ext cx="3298113" cy="4195763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6285" y="1857973"/>
            <a:ext cx="3298115" cy="4200245"/>
          </a:xfrm>
        </p:spPr>
        <p:txBody>
          <a:bodyPr>
            <a:normAutofit fontScale="92500" lnSpcReduction="20000"/>
          </a:bodyPr>
          <a:lstStyle/>
          <a:p>
            <a:r>
              <a:rPr lang="fa-IR" sz="3600" dirty="0" smtClean="0">
                <a:cs typeface="B Homa" panose="00000400000000000000" pitchFamily="2" charset="-78"/>
              </a:rPr>
              <a:t>روسیه بر خلاف کشورهایی مانند انگلستان </a:t>
            </a:r>
            <a:r>
              <a:rPr lang="fa-IR" sz="3600" dirty="0" err="1" smtClean="0">
                <a:cs typeface="B Homa" panose="00000400000000000000" pitchFamily="2" charset="-78"/>
              </a:rPr>
              <a:t>وایتالیا</a:t>
            </a:r>
            <a:r>
              <a:rPr lang="fa-IR" sz="3600" dirty="0" smtClean="0">
                <a:cs typeface="B Homa" panose="00000400000000000000" pitchFamily="2" charset="-78"/>
              </a:rPr>
              <a:t>  معماری مشخصه ای نداشت </a:t>
            </a:r>
            <a:r>
              <a:rPr lang="fa-IR" sz="3600" dirty="0" err="1" smtClean="0">
                <a:cs typeface="B Homa" panose="00000400000000000000" pitchFamily="2" charset="-78"/>
              </a:rPr>
              <a:t>ودر</a:t>
            </a:r>
            <a:r>
              <a:rPr lang="fa-IR" sz="3600" dirty="0" smtClean="0">
                <a:cs typeface="B Homa" panose="00000400000000000000" pitchFamily="2" charset="-78"/>
              </a:rPr>
              <a:t> کل از همه سبک های معماری،از قسطنطنیه تا </a:t>
            </a:r>
            <a:r>
              <a:rPr lang="fa-IR" sz="3600" dirty="0" err="1" smtClean="0">
                <a:cs typeface="B Homa" panose="00000400000000000000" pitchFamily="2" charset="-78"/>
              </a:rPr>
              <a:t>باروک</a:t>
            </a:r>
            <a:r>
              <a:rPr lang="fa-IR" sz="3600" dirty="0" smtClean="0">
                <a:cs typeface="B Homa" panose="00000400000000000000" pitchFamily="2" charset="-78"/>
              </a:rPr>
              <a:t> را می شد در آن یافت.</a:t>
            </a:r>
            <a:endParaRPr lang="en-US" sz="3600" dirty="0">
              <a:cs typeface="B Homa" panose="00000400000000000000" pitchFamily="2" charset="-78"/>
            </a:endParaRPr>
          </a:p>
        </p:txBody>
      </p:sp>
      <p:pic>
        <p:nvPicPr>
          <p:cNvPr id="5" name="Content Placeholder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80110" y="4145280"/>
            <a:ext cx="3222172" cy="2255520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architectural_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310" y="1706880"/>
            <a:ext cx="31242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b-29-3298.jpg"/>
          <p:cNvPicPr>
            <a:picLocks noChangeAspect="1"/>
          </p:cNvPicPr>
          <p:nvPr/>
        </p:nvPicPr>
        <p:blipFill>
          <a:blip r:embed="rId4"/>
          <a:srcRect t="4000" b="4000"/>
          <a:stretch>
            <a:fillRect/>
          </a:stretch>
        </p:blipFill>
        <p:spPr>
          <a:xfrm rot="469224">
            <a:off x="1992207" y="1969660"/>
            <a:ext cx="2993426" cy="36719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93690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0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رد پا تا کنون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27" descr="64"/>
          <p:cNvPicPr>
            <a:picLocks noChangeAspect="1" noChangeArrowheads="1"/>
          </p:cNvPicPr>
          <p:nvPr/>
        </p:nvPicPr>
        <p:blipFill>
          <a:blip r:embed="rId2"/>
          <a:srcRect l="5482"/>
          <a:stretch>
            <a:fillRect/>
          </a:stretch>
        </p:blipFill>
        <p:spPr bwMode="auto">
          <a:xfrm>
            <a:off x="4648200" y="3733800"/>
            <a:ext cx="3733800" cy="269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OCA-142_1978-2-3-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5000"/>
            <a:ext cx="3722270" cy="2514600"/>
          </a:xfrm>
          <a:prstGeom prst="rect">
            <a:avLst/>
          </a:prstGeom>
        </p:spPr>
      </p:pic>
      <p:pic>
        <p:nvPicPr>
          <p:cNvPr id="8" name="Picture 7" descr="OCA-149fon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514600"/>
            <a:ext cx="3740728" cy="2571750"/>
          </a:xfrm>
          <a:prstGeom prst="rect">
            <a:avLst/>
          </a:prstGeom>
        </p:spPr>
      </p:pic>
      <p:pic>
        <p:nvPicPr>
          <p:cNvPr id="9" name="Picture 29" descr="47"/>
          <p:cNvPicPr>
            <a:picLocks noChangeAspect="1" noChangeArrowheads="1"/>
          </p:cNvPicPr>
          <p:nvPr/>
        </p:nvPicPr>
        <p:blipFill>
          <a:blip r:embed="rId5"/>
          <a:srcRect l="20612" t="6667" r="39153" b="13333"/>
          <a:stretch>
            <a:fillRect/>
          </a:stretch>
        </p:blipFill>
        <p:spPr bwMode="auto">
          <a:xfrm>
            <a:off x="914400" y="2438400"/>
            <a:ext cx="2895600" cy="408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379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i="1" dirty="0" smtClean="0">
                <a:cs typeface="B Homa" panose="00000400000000000000" pitchFamily="2" charset="-78"/>
              </a:rPr>
              <a:t>معماری روسیه </a:t>
            </a:r>
            <a:r>
              <a:rPr lang="fa-IR" i="1" dirty="0" err="1" smtClean="0">
                <a:cs typeface="B Homa" panose="00000400000000000000" pitchFamily="2" charset="-78"/>
              </a:rPr>
              <a:t>تزاری</a:t>
            </a:r>
            <a:endParaRPr lang="en-US" dirty="0"/>
          </a:p>
        </p:txBody>
      </p:sp>
      <p:pic>
        <p:nvPicPr>
          <p:cNvPr id="4" name="Content Placeholder 3" descr="cover-st-basils-cathedral-kreml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676400"/>
            <a:ext cx="3246596" cy="243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p230685-St_Basils_Cathedral_at_Nigh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7139">
            <a:off x="5089684" y="1831559"/>
            <a:ext cx="3390900" cy="4514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G_037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419600"/>
            <a:ext cx="32766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931488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8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كوبیسم</a:t>
            </a:r>
            <a:r>
              <a:rPr lang="fa-IR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</a:t>
            </a:r>
            <a:r>
              <a:rPr lang="fa-IR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،</a:t>
            </a:r>
            <a:r>
              <a:rPr lang="en-US" sz="28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itchFamily="18" charset="0"/>
                <a:cs typeface="B Homa" panose="00000400000000000000" pitchFamily="2" charset="-78"/>
                <a:hlinkClick r:id="rId2"/>
              </a:rPr>
              <a:t>Cubism</a:t>
            </a:r>
            <a:endParaRPr lang="en-US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981200"/>
            <a:ext cx="5486400" cy="4495800"/>
          </a:xfrm>
        </p:spPr>
        <p:txBody>
          <a:bodyPr>
            <a:normAutofit fontScale="85000" lnSpcReduction="20000"/>
          </a:bodyPr>
          <a:lstStyle/>
          <a:p>
            <a:r>
              <a:rPr lang="fa-IR" sz="3600" dirty="0" err="1" smtClean="0">
                <a:cs typeface="B Homa" panose="00000400000000000000" pitchFamily="2" charset="-78"/>
              </a:rPr>
              <a:t>"پیکاسو"</a:t>
            </a:r>
            <a:r>
              <a:rPr lang="fa-IR" sz="3600" dirty="0" smtClean="0">
                <a:cs typeface="B Homa" panose="00000400000000000000" pitchFamily="2" charset="-78"/>
              </a:rPr>
              <a:t> و </a:t>
            </a:r>
            <a:r>
              <a:rPr lang="fa-IR" sz="3600" dirty="0" err="1" smtClean="0">
                <a:cs typeface="B Homa" panose="00000400000000000000" pitchFamily="2" charset="-78"/>
              </a:rPr>
              <a:t>"جرج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براک"</a:t>
            </a:r>
            <a:r>
              <a:rPr lang="fa-IR" sz="3600" dirty="0" smtClean="0">
                <a:cs typeface="B Homa" panose="00000400000000000000" pitchFamily="2" charset="-78"/>
              </a:rPr>
              <a:t> متاثر از اصول هنری </a:t>
            </a:r>
            <a:r>
              <a:rPr lang="fa-IR" sz="3600" dirty="0" err="1" smtClean="0">
                <a:cs typeface="B Homa" panose="00000400000000000000" pitchFamily="2" charset="-78"/>
              </a:rPr>
              <a:t>"پل</a:t>
            </a:r>
            <a:r>
              <a:rPr lang="fa-IR" sz="3600" dirty="0" smtClean="0">
                <a:cs typeface="B Homa" panose="00000400000000000000" pitchFamily="2" charset="-78"/>
              </a:rPr>
              <a:t> </a:t>
            </a:r>
            <a:r>
              <a:rPr lang="fa-IR" sz="3600" dirty="0" err="1" smtClean="0">
                <a:cs typeface="B Homa" panose="00000400000000000000" pitchFamily="2" charset="-78"/>
              </a:rPr>
              <a:t>سزان”</a:t>
            </a:r>
            <a:r>
              <a:rPr lang="fa-IR" sz="3600" dirty="0" smtClean="0">
                <a:cs typeface="B Homa" panose="00000400000000000000" pitchFamily="2" charset="-78"/>
              </a:rPr>
              <a:t> این سبک را خلق کردند.</a:t>
            </a:r>
          </a:p>
          <a:p>
            <a:r>
              <a:rPr lang="fa-IR" sz="3600" dirty="0" smtClean="0">
                <a:cs typeface="B Homa" panose="00000400000000000000" pitchFamily="2" charset="-78"/>
              </a:rPr>
              <a:t> گفتار </a:t>
            </a:r>
            <a:r>
              <a:rPr lang="fa-IR" sz="3600" dirty="0" err="1" smtClean="0">
                <a:cs typeface="B Homa" panose="00000400000000000000" pitchFamily="2" charset="-78"/>
              </a:rPr>
              <a:t>سزان</a:t>
            </a:r>
            <a:r>
              <a:rPr lang="fa-IR" sz="3600" dirty="0" smtClean="0">
                <a:cs typeface="B Homa" panose="00000400000000000000" pitchFamily="2" charset="-78"/>
              </a:rPr>
              <a:t> مبنی بر </a:t>
            </a:r>
            <a:r>
              <a:rPr lang="fa-IR" sz="3600" dirty="0" err="1" smtClean="0">
                <a:cs typeface="B Homa" panose="00000400000000000000" pitchFamily="2" charset="-78"/>
              </a:rPr>
              <a:t>"نمایش</a:t>
            </a:r>
            <a:r>
              <a:rPr lang="fa-IR" sz="3600" dirty="0" smtClean="0">
                <a:cs typeface="B Homa" panose="00000400000000000000" pitchFamily="2" charset="-78"/>
              </a:rPr>
              <a:t> مشهودات در قالب سطوح هندسی و حجم های </a:t>
            </a:r>
            <a:r>
              <a:rPr lang="fa-IR" sz="3600" dirty="0" err="1" smtClean="0">
                <a:cs typeface="B Homa" panose="00000400000000000000" pitchFamily="2" charset="-78"/>
              </a:rPr>
              <a:t>منتظم"</a:t>
            </a:r>
            <a:r>
              <a:rPr lang="fa-IR" sz="3600" dirty="0" smtClean="0">
                <a:cs typeface="B Homa" panose="00000400000000000000" pitchFamily="2" charset="-78"/>
              </a:rPr>
              <a:t> گام نخست هنرمندان بود که با تقلیل اشکال به ساختارهای هندسی،به دنبال  نمایش بخش های پنهان یک موضوع، در منظر مخاطب، به صورت همزمان بودند</a:t>
            </a:r>
          </a:p>
        </p:txBody>
      </p:sp>
      <p:pic>
        <p:nvPicPr>
          <p:cNvPr id="13" name="Picture 12" descr="image_gallery_f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67329">
            <a:off x="454443" y="422179"/>
            <a:ext cx="2286000" cy="1846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Content Placeholder 3" descr="133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04800" y="3048000"/>
            <a:ext cx="2698975" cy="28339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14" descr="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667000"/>
            <a:ext cx="2830679" cy="3643313"/>
          </a:xfrm>
          <a:prstGeom prst="rect">
            <a:avLst/>
          </a:prstGeom>
        </p:spPr>
      </p:pic>
      <p:pic>
        <p:nvPicPr>
          <p:cNvPr id="16" name="Picture 15" descr="index.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905000"/>
            <a:ext cx="2422139" cy="4648200"/>
          </a:xfrm>
          <a:prstGeom prst="rect">
            <a:avLst/>
          </a:prstGeom>
        </p:spPr>
      </p:pic>
      <p:pic>
        <p:nvPicPr>
          <p:cNvPr id="17" name="Picture 16" descr="picasso-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" y="3505200"/>
            <a:ext cx="2941955" cy="3124200"/>
          </a:xfrm>
          <a:prstGeom prst="rect">
            <a:avLst/>
          </a:prstGeom>
        </p:spPr>
      </p:pic>
      <p:pic>
        <p:nvPicPr>
          <p:cNvPr id="18" name="Picture 17" descr="1337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304800"/>
            <a:ext cx="28575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88711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23950"/>
          </a:xfrm>
        </p:spPr>
        <p:txBody>
          <a:bodyPr/>
          <a:lstStyle/>
          <a:p>
            <a:r>
              <a:rPr lang="fa-IR" sz="3200" dirty="0" smtClean="0">
                <a:cs typeface="B Homa" panose="00000400000000000000" pitchFamily="2" charset="-78"/>
              </a:rPr>
              <a:t>از ویژگی های </a:t>
            </a:r>
            <a:r>
              <a:rPr lang="fa-IR" sz="3200" dirty="0" err="1" smtClean="0">
                <a:cs typeface="B Homa" panose="00000400000000000000" pitchFamily="2" charset="-78"/>
              </a:rPr>
              <a:t>كوبیسم</a:t>
            </a:r>
            <a:r>
              <a:rPr lang="fa-IR" sz="3200" dirty="0" smtClean="0">
                <a:cs typeface="B Homa" panose="00000400000000000000" pitchFamily="2" charset="-78"/>
              </a:rPr>
              <a:t> </a:t>
            </a:r>
            <a:r>
              <a:rPr lang="fa-IR" sz="3200" dirty="0" err="1" smtClean="0">
                <a:cs typeface="B Homa" panose="00000400000000000000" pitchFamily="2" charset="-78"/>
              </a:rPr>
              <a:t>كه</a:t>
            </a:r>
            <a:r>
              <a:rPr lang="fa-IR" sz="3200" dirty="0" smtClean="0">
                <a:cs typeface="B Homa" panose="00000400000000000000" pitchFamily="2" charset="-78"/>
              </a:rPr>
              <a:t> در ساختارگرایی تأثیر گذاشت: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0" y="1981200"/>
            <a:ext cx="5105400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 استفاده از </a:t>
            </a:r>
            <a:r>
              <a:rPr lang="fa-IR" sz="3200" dirty="0" err="1" smtClean="0">
                <a:cs typeface="B Homa" panose="00000400000000000000" pitchFamily="2" charset="-78"/>
              </a:rPr>
              <a:t>احجام</a:t>
            </a:r>
            <a:r>
              <a:rPr lang="fa-IR" sz="3200" dirty="0" smtClean="0">
                <a:cs typeface="B Homa" panose="00000400000000000000" pitchFamily="2" charset="-78"/>
              </a:rPr>
              <a:t> خالص و ساده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استفاده از </a:t>
            </a:r>
            <a:r>
              <a:rPr lang="fa-IR" sz="3200" dirty="0" err="1" smtClean="0">
                <a:cs typeface="B Homa" panose="00000400000000000000" pitchFamily="2" charset="-78"/>
              </a:rPr>
              <a:t>كلاژ</a:t>
            </a:r>
            <a:r>
              <a:rPr lang="fa-IR" sz="3200" dirty="0" smtClean="0">
                <a:cs typeface="B Homa" panose="00000400000000000000" pitchFamily="2" charset="-78"/>
              </a:rPr>
              <a:t> و </a:t>
            </a:r>
            <a:r>
              <a:rPr lang="fa-IR" sz="3200" dirty="0" err="1" smtClean="0">
                <a:cs typeface="B Homa" panose="00000400000000000000" pitchFamily="2" charset="-78"/>
              </a:rPr>
              <a:t>تأكید</a:t>
            </a:r>
            <a:r>
              <a:rPr lang="fa-IR" sz="3200" dirty="0" smtClean="0">
                <a:cs typeface="B Homa" panose="00000400000000000000" pitchFamily="2" charset="-78"/>
              </a:rPr>
              <a:t> بر </a:t>
            </a:r>
            <a:r>
              <a:rPr lang="fa-IR" sz="3200" dirty="0" err="1" smtClean="0">
                <a:cs typeface="B Homa" panose="00000400000000000000" pitchFamily="2" charset="-78"/>
              </a:rPr>
              <a:t>مادیت</a:t>
            </a:r>
            <a:r>
              <a:rPr lang="fa-IR" sz="3200" dirty="0" smtClean="0">
                <a:cs typeface="B Homa" panose="00000400000000000000" pitchFamily="2" charset="-78"/>
              </a:rPr>
              <a:t>  </a:t>
            </a:r>
            <a:r>
              <a:rPr lang="fa-IR" sz="3200" dirty="0" err="1" smtClean="0">
                <a:cs typeface="B Homa" panose="00000400000000000000" pitchFamily="2" charset="-78"/>
              </a:rPr>
              <a:t>اشیاء</a:t>
            </a:r>
            <a:r>
              <a:rPr lang="fa-IR" sz="3200" dirty="0" smtClean="0">
                <a:cs typeface="B Homa" panose="00000400000000000000" pitchFamily="2" charset="-78"/>
              </a:rPr>
              <a:t> و رد شگردهای وهم آفرین نقاشان پیشین.</a:t>
            </a:r>
          </a:p>
          <a:p>
            <a:pPr>
              <a:buFont typeface="Wingdings" pitchFamily="2" charset="2"/>
              <a:buChar char="ü"/>
            </a:pPr>
            <a:r>
              <a:rPr lang="fa-IR" sz="3200" dirty="0" smtClean="0">
                <a:cs typeface="B Homa" panose="00000400000000000000" pitchFamily="2" charset="-78"/>
              </a:rPr>
              <a:t>افزوده شدن بعد چهارم ،زمان، یا معادل آن سرعت به مفاهیم </a:t>
            </a:r>
            <a:r>
              <a:rPr lang="fa-IR" sz="3200" dirty="0" err="1" smtClean="0">
                <a:cs typeface="B Homa" panose="00000400000000000000" pitchFamily="2" charset="-78"/>
              </a:rPr>
              <a:t>آثارهنری</a:t>
            </a:r>
            <a:r>
              <a:rPr lang="fa-IR" sz="3200" dirty="0" smtClean="0">
                <a:cs typeface="B Homa" panose="00000400000000000000" pitchFamily="2" charset="-78"/>
              </a:rPr>
              <a:t>.</a:t>
            </a:r>
          </a:p>
        </p:txBody>
      </p:sp>
      <p:pic>
        <p:nvPicPr>
          <p:cNvPr id="5" name="Picture 4" descr="133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19049">
            <a:off x="475099" y="1750345"/>
            <a:ext cx="2971800" cy="4622800"/>
          </a:xfrm>
          <a:prstGeom prst="rect">
            <a:avLst/>
          </a:prstGeom>
        </p:spPr>
      </p:pic>
      <p:pic>
        <p:nvPicPr>
          <p:cNvPr id="12" name="Picture 11" descr="PortraitOfDoraMaarSeated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9800"/>
            <a:ext cx="3033640" cy="4075253"/>
          </a:xfrm>
          <a:prstGeom prst="rect">
            <a:avLst/>
          </a:prstGeom>
        </p:spPr>
      </p:pic>
      <p:pic>
        <p:nvPicPr>
          <p:cNvPr id="11" name="Picture 10" descr="pikaso_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36140"/>
            <a:ext cx="2667000" cy="3956050"/>
          </a:xfrm>
          <a:prstGeom prst="rect">
            <a:avLst/>
          </a:prstGeom>
        </p:spPr>
      </p:pic>
      <p:pic>
        <p:nvPicPr>
          <p:cNvPr id="10" name="Picture 9" descr="b14d0d552a4d3e15fe074d14a06fdcf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86000"/>
            <a:ext cx="2857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12463"/>
      </p:ext>
    </p:extLst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1714</Words>
  <Application>Microsoft Office PowerPoint</Application>
  <PresentationFormat>On-screen Show (4:3)</PresentationFormat>
  <Paragraphs>202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77" baseType="lpstr">
      <vt:lpstr>Andalus</vt:lpstr>
      <vt:lpstr>Arial</vt:lpstr>
      <vt:lpstr>Arial Black</vt:lpstr>
      <vt:lpstr>B Farnaz</vt:lpstr>
      <vt:lpstr>B Homa</vt:lpstr>
      <vt:lpstr>Bernard MT Condensed</vt:lpstr>
      <vt:lpstr>Bodoni MT</vt:lpstr>
      <vt:lpstr>Bodoni MT Black</vt:lpstr>
      <vt:lpstr>Calibri</vt:lpstr>
      <vt:lpstr>Calibri Light</vt:lpstr>
      <vt:lpstr>Century Gothic</vt:lpstr>
      <vt:lpstr>Elephant</vt:lpstr>
      <vt:lpstr>Times New Roman</vt:lpstr>
      <vt:lpstr>Wingdings</vt:lpstr>
      <vt:lpstr>Wingdings 3</vt:lpstr>
      <vt:lpstr>Office Theme</vt:lpstr>
      <vt:lpstr>Ion</vt:lpstr>
      <vt:lpstr>بررسی کامل و جامع  کانستراکتیویسم در معماری</vt:lpstr>
      <vt:lpstr>اهمیت مطالعه سبک کانستراکتیویسم</vt:lpstr>
      <vt:lpstr>.بستر شکل گیری مکتب کانستراکتیویسم</vt:lpstr>
      <vt:lpstr>نظریه سوسور</vt:lpstr>
      <vt:lpstr>دیدگاه مارکس</vt:lpstr>
      <vt:lpstr>معماری روسیه تزاری</vt:lpstr>
      <vt:lpstr>معماری روسیه تزاری</vt:lpstr>
      <vt:lpstr>كوبیسم ،Cubism</vt:lpstr>
      <vt:lpstr>از ویژگی های كوبیسم كه در ساختارگرایی تأثیر گذاشت:</vt:lpstr>
      <vt:lpstr>فتوریسم ،Futurism </vt:lpstr>
      <vt:lpstr>سوپرماتیسم Suprematism  (والا گرایی)</vt:lpstr>
      <vt:lpstr>ریونیسم   Rayanism (اشعه‌پردازی)</vt:lpstr>
      <vt:lpstr> ویژگی های آثار سوپرماتیسم:</vt:lpstr>
      <vt:lpstr>سوپرماتیسم Suprematism  (والا گرایی)</vt:lpstr>
      <vt:lpstr>کانستراکتیویسم</vt:lpstr>
      <vt:lpstr>مبانی ومفاهیم ساختارگرایی</vt:lpstr>
      <vt:lpstr>مبانی ومفاهیم ساختارگرایی</vt:lpstr>
      <vt:lpstr>مبانی ومفاهیم ساختارگرایی</vt:lpstr>
      <vt:lpstr>مبانی ومفاهیم ساختارگرایی</vt:lpstr>
      <vt:lpstr>کانستراکتیویسم</vt:lpstr>
      <vt:lpstr>کانستراکتیویسم</vt:lpstr>
      <vt:lpstr>کانستراکتیویسم</vt:lpstr>
      <vt:lpstr>ویژگیهای كانستراكتیویسم</vt:lpstr>
      <vt:lpstr>ویژگیهای كانستراكتیویسم</vt:lpstr>
      <vt:lpstr>کانستراکتیویسم</vt:lpstr>
      <vt:lpstr>کانستراکتیویسم و سوسیالیسم</vt:lpstr>
      <vt:lpstr>دوره ها</vt:lpstr>
      <vt:lpstr>دوره ها</vt:lpstr>
      <vt:lpstr>PowerPoint Presentation</vt:lpstr>
      <vt:lpstr>PowerPoint Presentation</vt:lpstr>
      <vt:lpstr>آسنوا A.S.N.O.V.A</vt:lpstr>
      <vt:lpstr> سا س S.A.S</vt:lpstr>
      <vt:lpstr>وپرا W.O.P.R.A</vt:lpstr>
      <vt:lpstr>PowerPoint Presentation</vt:lpstr>
      <vt:lpstr>کانستراکتیوسیم اروپایی</vt:lpstr>
      <vt:lpstr>کانستراکتیوسیم اروپایی</vt:lpstr>
      <vt:lpstr>روند افول</vt:lpstr>
      <vt:lpstr>دلایلی که مدافعین معماری کلاسیک برای رد ساختارگرایی عرضه می دارند</vt:lpstr>
      <vt:lpstr>مصادیق</vt:lpstr>
      <vt:lpstr>مصادیق</vt:lpstr>
      <vt:lpstr>مصادیق</vt:lpstr>
      <vt:lpstr>دفتر روزنامه پراواداPravda newspaper     </vt:lpstr>
      <vt:lpstr>مصادیق</vt:lpstr>
      <vt:lpstr>مصادیق</vt:lpstr>
      <vt:lpstr>مصادیق</vt:lpstr>
      <vt:lpstr>مصادیق</vt:lpstr>
      <vt:lpstr>مصادیق</vt:lpstr>
      <vt:lpstr>مصادیق</vt:lpstr>
      <vt:lpstr>PowerPoint Presentation</vt:lpstr>
      <vt:lpstr>PowerPoint Presentation</vt:lpstr>
      <vt:lpstr>معماران و نقاشان معروف سبک کانستراکتیویسم</vt:lpstr>
      <vt:lpstr>تأثیر کانستراکتیویسم بر مکاتب بعد از خود</vt:lpstr>
      <vt:lpstr>تأثیر کانستراکتیویسم بر مکاتب بعد از خود</vt:lpstr>
      <vt:lpstr>رد پا تا کنون</vt:lpstr>
      <vt:lpstr>رد پا تا کنون</vt:lpstr>
      <vt:lpstr>رد پا تا کنون</vt:lpstr>
      <vt:lpstr>رد پا تا کنون</vt:lpstr>
      <vt:lpstr>رد پا تا کنون</vt:lpstr>
      <vt:lpstr>رد پا تا کنون</vt:lpstr>
      <vt:lpstr>رد پا تا کنون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کامل و جامع  کانستراکتیویسم در معماری</dc:title>
  <dc:creator>Mohammad</dc:creator>
  <cp:lastModifiedBy>Mohammad</cp:lastModifiedBy>
  <cp:revision>2</cp:revision>
  <dcterms:created xsi:type="dcterms:W3CDTF">2021-01-24T14:12:00Z</dcterms:created>
  <dcterms:modified xsi:type="dcterms:W3CDTF">2021-01-24T14:18:37Z</dcterms:modified>
</cp:coreProperties>
</file>