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  <p:sldMasterId id="2147483660" r:id="rId2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</p:sldIdLst>
  <p:sldSz cx="9144000" cy="6858000" type="screen4x3"/>
  <p:notesSz cx="6858000" cy="9144000"/>
  <p:defaultTextStyle>
    <a:defPPr>
      <a:defRPr lang="fa-IR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 snapToGrid="0">
      <p:cViewPr varScale="1">
        <p:scale>
          <a:sx n="75" d="100"/>
          <a:sy n="75" d="100"/>
        </p:scale>
        <p:origin x="1074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5AEDF-52CF-42D8-9C3A-8635A2D7553F}" type="datetimeFigureOut">
              <a:rPr lang="fa-IR" smtClean="0"/>
              <a:t>22/03/1442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14966-306B-4311-8F2C-4673CDAEBD7D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8136448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5AEDF-52CF-42D8-9C3A-8635A2D7553F}" type="datetimeFigureOut">
              <a:rPr lang="fa-IR" smtClean="0"/>
              <a:t>22/03/1442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14966-306B-4311-8F2C-4673CDAEBD7D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4272455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365125"/>
            <a:ext cx="1478756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365125"/>
            <a:ext cx="4321969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5AEDF-52CF-42D8-9C3A-8635A2D7553F}" type="datetimeFigureOut">
              <a:rPr lang="fa-IR" smtClean="0"/>
              <a:t>22/03/1442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14966-306B-4311-8F2C-4673CDAEBD7D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267300180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69804" cy="6874935"/>
            <a:chOff x="-8466" y="-8468"/>
            <a:chExt cx="9169804" cy="6874935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Freeform 23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2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11/7/2020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srgbClr val="90C226"/>
                </a:solidFill>
              </a:rPr>
              <a:pPr/>
              <a:t>‹#›</a:t>
            </a:fld>
            <a:endParaRPr lang="en-US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210272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11/7/2020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srgbClr val="90C226"/>
                </a:solidFill>
              </a:rPr>
              <a:pPr/>
              <a:t>‹#›</a:t>
            </a:fld>
            <a:endParaRPr lang="en-US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062958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11/7/2020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srgbClr val="90C226"/>
                </a:solidFill>
              </a:rPr>
              <a:pPr/>
              <a:t>‹#›</a:t>
            </a:fld>
            <a:endParaRPr lang="en-US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377460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11/7/2020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srgbClr val="90C226"/>
                </a:solidFill>
              </a:rPr>
              <a:pPr/>
              <a:t>‹#›</a:t>
            </a:fld>
            <a:endParaRPr lang="en-US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504428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11/7/2020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srgbClr val="90C226"/>
                </a:solidFill>
              </a:rPr>
              <a:pPr/>
              <a:t>‹#›</a:t>
            </a:fld>
            <a:endParaRPr lang="en-US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545889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11/7/2020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srgbClr val="90C226"/>
                </a:solidFill>
              </a:rPr>
              <a:pPr/>
              <a:t>‹#›</a:t>
            </a:fld>
            <a:endParaRPr lang="en-US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182031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11/7/2020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srgbClr val="90C226"/>
                </a:solidFill>
              </a:rPr>
              <a:pPr/>
              <a:t>‹#›</a:t>
            </a:fld>
            <a:endParaRPr lang="en-US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847015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11/7/2020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srgbClr val="90C226"/>
                </a:solidFill>
              </a:rPr>
              <a:pPr/>
              <a:t>‹#›</a:t>
            </a:fld>
            <a:endParaRPr lang="en-US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18587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5AEDF-52CF-42D8-9C3A-8635A2D7553F}" type="datetimeFigureOut">
              <a:rPr lang="fa-IR" smtClean="0"/>
              <a:t>22/03/1442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14966-306B-4311-8F2C-4673CDAEBD7D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43068200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11/7/2020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srgbClr val="90C226"/>
                </a:solidFill>
              </a:rPr>
              <a:pPr/>
              <a:t>‹#›</a:t>
            </a:fld>
            <a:endParaRPr lang="en-US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247189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11/7/2020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srgbClr val="90C226"/>
                </a:solidFill>
              </a:rPr>
              <a:pPr/>
              <a:t>‹#›</a:t>
            </a:fld>
            <a:endParaRPr lang="en-US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964624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11/7/2020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srgbClr val="90C226"/>
                </a:solidFill>
              </a:rPr>
              <a:pPr/>
              <a:t>‹#›</a:t>
            </a:fld>
            <a:endParaRPr lang="en-US">
              <a:solidFill>
                <a:srgbClr val="90C226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l" rtl="0"/>
            <a:r>
              <a:rPr lang="en-US" sz="8000" dirty="0">
                <a:ln w="3175" cmpd="sng">
                  <a:noFill/>
                </a:ln>
                <a:solidFill>
                  <a:srgbClr val="90C226">
                    <a:lumMod val="60000"/>
                    <a:lumOff val="40000"/>
                  </a:srgbClr>
                </a:solidFill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l" rtl="0"/>
            <a:r>
              <a:rPr lang="en-US" sz="8000" dirty="0">
                <a:ln w="3175" cmpd="sng">
                  <a:noFill/>
                </a:ln>
                <a:solidFill>
                  <a:srgbClr val="90C226">
                    <a:lumMod val="60000"/>
                    <a:lumOff val="40000"/>
                  </a:srgbClr>
                </a:solidFill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62644018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11/7/2020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srgbClr val="90C226"/>
                </a:solidFill>
              </a:rPr>
              <a:pPr/>
              <a:t>‹#›</a:t>
            </a:fld>
            <a:endParaRPr lang="en-US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597530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11/7/2020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srgbClr val="90C226"/>
                </a:solidFill>
              </a:rPr>
              <a:pPr/>
              <a:t>‹#›</a:t>
            </a:fld>
            <a:endParaRPr lang="en-US">
              <a:solidFill>
                <a:srgbClr val="90C226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l" rtl="0"/>
            <a:r>
              <a:rPr lang="en-US" sz="8000" dirty="0">
                <a:ln w="3175" cmpd="sng">
                  <a:noFill/>
                </a:ln>
                <a:solidFill>
                  <a:srgbClr val="90C226">
                    <a:lumMod val="60000"/>
                    <a:lumOff val="40000"/>
                  </a:srgbClr>
                </a:solidFill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l" rtl="0"/>
            <a:r>
              <a:rPr lang="en-US" sz="8000" dirty="0">
                <a:ln w="3175" cmpd="sng">
                  <a:noFill/>
                </a:ln>
                <a:solidFill>
                  <a:srgbClr val="90C226">
                    <a:lumMod val="60000"/>
                    <a:lumOff val="40000"/>
                  </a:srgbClr>
                </a:solidFill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03445861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11/7/2020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srgbClr val="90C226"/>
                </a:solidFill>
              </a:rPr>
              <a:pPr/>
              <a:t>‹#›</a:t>
            </a:fld>
            <a:endParaRPr lang="en-US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55105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11/7/2020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srgbClr val="90C226"/>
                </a:solidFill>
              </a:rPr>
              <a:pPr/>
              <a:t>‹#›</a:t>
            </a:fld>
            <a:endParaRPr lang="en-US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599493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11/7/2020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srgbClr val="90C226"/>
                </a:solidFill>
              </a:rPr>
              <a:pPr/>
              <a:t>‹#›</a:t>
            </a:fld>
            <a:endParaRPr lang="en-US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02149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5AEDF-52CF-42D8-9C3A-8635A2D7553F}" type="datetimeFigureOut">
              <a:rPr lang="fa-IR" smtClean="0"/>
              <a:t>22/03/1442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14966-306B-4311-8F2C-4673CDAEBD7D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5592305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7" y="1825625"/>
            <a:ext cx="2900363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1825625"/>
            <a:ext cx="2900363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5AEDF-52CF-42D8-9C3A-8635A2D7553F}" type="datetimeFigureOut">
              <a:rPr lang="fa-IR" smtClean="0"/>
              <a:t>22/03/1442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14966-306B-4311-8F2C-4673CDAEBD7D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5479169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5AEDF-52CF-42D8-9C3A-8635A2D7553F}" type="datetimeFigureOut">
              <a:rPr lang="fa-IR" smtClean="0"/>
              <a:t>22/03/1442</a:t>
            </a:fld>
            <a:endParaRPr lang="fa-I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14966-306B-4311-8F2C-4673CDAEBD7D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3886859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5AEDF-52CF-42D8-9C3A-8635A2D7553F}" type="datetimeFigureOut">
              <a:rPr lang="fa-IR" smtClean="0"/>
              <a:t>22/03/1442</a:t>
            </a:fld>
            <a:endParaRPr lang="fa-I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14966-306B-4311-8F2C-4673CDAEBD7D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21705872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5AEDF-52CF-42D8-9C3A-8635A2D7553F}" type="datetimeFigureOut">
              <a:rPr lang="fa-IR" smtClean="0"/>
              <a:t>22/03/1442</a:t>
            </a:fld>
            <a:endParaRPr lang="fa-I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14966-306B-4311-8F2C-4673CDAEBD7D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6194217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5AEDF-52CF-42D8-9C3A-8635A2D7553F}" type="datetimeFigureOut">
              <a:rPr lang="fa-IR" smtClean="0"/>
              <a:t>22/03/1442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14966-306B-4311-8F2C-4673CDAEBD7D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21751038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a-I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5AEDF-52CF-42D8-9C3A-8635A2D7553F}" type="datetimeFigureOut">
              <a:rPr lang="fa-IR" smtClean="0"/>
              <a:t>22/03/1442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14966-306B-4311-8F2C-4673CDAEBD7D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8573588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27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65AEDF-52CF-42D8-9C3A-8635A2D7553F}" type="datetimeFigureOut">
              <a:rPr lang="fa-IR" smtClean="0"/>
              <a:t>22/03/1442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614966-306B-4311-8F2C-4673CDAEBD7D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3808200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r" defTabSz="914400" rtl="1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r" defTabSz="914400" rtl="1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a-IR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69805" cy="6874935"/>
            <a:chOff x="-8467" y="-8468"/>
            <a:chExt cx="9169805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 rtl="0"/>
              <a:t>11/7/2020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pPr rtl="0"/>
            <a:fld id="{B6F15528-21DE-4FAA-801E-634DDDAF4B2B}" type="slidenum">
              <a:rPr lang="en-US" smtClean="0">
                <a:solidFill>
                  <a:srgbClr val="90C226"/>
                </a:solidFill>
              </a:rPr>
              <a:pPr rtl="0"/>
              <a:t>‹#›</a:t>
            </a:fld>
            <a:endParaRPr lang="en-US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41318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1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rtl="1" eaLnBrk="1" hangingPunct="1">
        <a:defRPr>
          <a:solidFill>
            <a:schemeClr val="tx2"/>
          </a:solidFill>
        </a:defRPr>
      </a:lvl2pPr>
      <a:lvl3pPr rtl="1" eaLnBrk="1" hangingPunct="1">
        <a:defRPr>
          <a:solidFill>
            <a:schemeClr val="tx2"/>
          </a:solidFill>
        </a:defRPr>
      </a:lvl3pPr>
      <a:lvl4pPr rtl="1" eaLnBrk="1" hangingPunct="1">
        <a:defRPr>
          <a:solidFill>
            <a:schemeClr val="tx2"/>
          </a:solidFill>
        </a:defRPr>
      </a:lvl4pPr>
      <a:lvl5pPr rtl="1" eaLnBrk="1" hangingPunct="1">
        <a:defRPr>
          <a:solidFill>
            <a:schemeClr val="tx2"/>
          </a:solidFill>
        </a:defRPr>
      </a:lvl5pPr>
      <a:lvl6pPr rtl="1" eaLnBrk="1" hangingPunct="1">
        <a:defRPr>
          <a:solidFill>
            <a:schemeClr val="tx2"/>
          </a:solidFill>
        </a:defRPr>
      </a:lvl6pPr>
      <a:lvl7pPr rtl="1" eaLnBrk="1" hangingPunct="1">
        <a:defRPr>
          <a:solidFill>
            <a:schemeClr val="tx2"/>
          </a:solidFill>
        </a:defRPr>
      </a:lvl7pPr>
      <a:lvl8pPr rtl="1" eaLnBrk="1" hangingPunct="1">
        <a:defRPr>
          <a:solidFill>
            <a:schemeClr val="tx2"/>
          </a:solidFill>
        </a:defRPr>
      </a:lvl8pPr>
      <a:lvl9pPr rtl="1" eaLnBrk="1" hangingPunct="1">
        <a:defRPr>
          <a:solidFill>
            <a:schemeClr val="tx2"/>
          </a:solidFill>
        </a:defRPr>
      </a:lvl9pPr>
    </p:titleStyle>
    <p:bodyStyle>
      <a:lvl1pPr marL="342900" indent="-3429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19200" y="1600200"/>
            <a:ext cx="7010400" cy="1156855"/>
          </a:xfrm>
        </p:spPr>
        <p:txBody>
          <a:bodyPr>
            <a:normAutofit/>
          </a:bodyPr>
          <a:lstStyle/>
          <a:p>
            <a:pPr algn="ctr" rtl="1"/>
            <a:r>
              <a:rPr lang="fa-IR" sz="3600" dirty="0" smtClean="0">
                <a:solidFill>
                  <a:schemeClr val="tx2">
                    <a:lumMod val="10000"/>
                  </a:schemeClr>
                </a:solidFill>
                <a:cs typeface="B Homa" panose="00000400000000000000" pitchFamily="2" charset="-78"/>
              </a:rPr>
              <a:t>سیستم </a:t>
            </a:r>
            <a:r>
              <a:rPr lang="fa-IR" sz="3600" dirty="0">
                <a:solidFill>
                  <a:schemeClr val="tx2">
                    <a:lumMod val="10000"/>
                  </a:schemeClr>
                </a:solidFill>
                <a:cs typeface="B Homa" panose="00000400000000000000" pitchFamily="2" charset="-78"/>
              </a:rPr>
              <a:t>دستیار هوشمند </a:t>
            </a:r>
            <a:r>
              <a:rPr lang="fa-IR" sz="3600" dirty="0" smtClean="0">
                <a:solidFill>
                  <a:schemeClr val="tx2">
                    <a:lumMod val="10000"/>
                  </a:schemeClr>
                </a:solidFill>
                <a:cs typeface="B Homa" panose="00000400000000000000" pitchFamily="2" charset="-78"/>
              </a:rPr>
              <a:t>راننده</a:t>
            </a:r>
            <a:endParaRPr lang="en-US" sz="3600" dirty="0">
              <a:solidFill>
                <a:schemeClr val="tx2">
                  <a:lumMod val="10000"/>
                </a:schemeClr>
              </a:solidFill>
              <a:cs typeface="B Homa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90114058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r" rtl="1"/>
            <a:r>
              <a:rPr lang="fa-IR" sz="1800" dirty="0">
                <a:solidFill>
                  <a:schemeClr val="tx2">
                    <a:lumMod val="10000"/>
                  </a:schemeClr>
                </a:solidFill>
                <a:cs typeface="B Nazanin" panose="00000400000000000000" pitchFamily="2" charset="-78"/>
              </a:rPr>
              <a:t>سیستم کنترل سرعت تطبیقی</a:t>
            </a:r>
          </a:p>
          <a:p>
            <a:pPr algn="r"/>
            <a:endParaRPr lang="en-US" sz="1800" dirty="0">
              <a:solidFill>
                <a:schemeClr val="tx2">
                  <a:lumMod val="10000"/>
                </a:schemeClr>
              </a:solidFill>
              <a:cs typeface="B Nazanin" panose="00000400000000000000" pitchFamily="2" charset="-78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6517" y="2133600"/>
            <a:ext cx="6380656" cy="35814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56743743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r" rtl="1"/>
            <a:r>
              <a:rPr lang="fa-IR" sz="1800" dirty="0">
                <a:solidFill>
                  <a:schemeClr val="tx2">
                    <a:lumMod val="10000"/>
                  </a:schemeClr>
                </a:solidFill>
                <a:cs typeface="B Nazanin" panose="00000400000000000000" pitchFamily="2" charset="-78"/>
              </a:rPr>
              <a:t>سیستم های دستیار هوشمند سرعت</a:t>
            </a:r>
          </a:p>
          <a:p>
            <a:endParaRPr lang="en-US" sz="1800" dirty="0">
              <a:solidFill>
                <a:schemeClr val="tx2">
                  <a:lumMod val="10000"/>
                </a:schemeClr>
              </a:solidFill>
              <a:cs typeface="B Nazanin" panose="00000400000000000000" pitchFamily="2" charset="-78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3040" y="2209800"/>
            <a:ext cx="7096125" cy="3971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290923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fa-IR" sz="1800" dirty="0">
                <a:solidFill>
                  <a:schemeClr val="tx2">
                    <a:lumMod val="10000"/>
                  </a:schemeClr>
                </a:solidFill>
                <a:cs typeface="B Nazanin" panose="00000400000000000000" pitchFamily="2" charset="-78"/>
              </a:rPr>
              <a:t>سیستم دستیار راننده پیشرفته اجتناب از برخورد</a:t>
            </a:r>
          </a:p>
          <a:p>
            <a:endParaRPr lang="en-US" dirty="0">
              <a:solidFill>
                <a:schemeClr val="tx2">
                  <a:lumMod val="10000"/>
                </a:schemeClr>
              </a:solidFill>
              <a:cs typeface="B Nazanin" panose="00000400000000000000" pitchFamily="2" charset="-78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1600" y="2209800"/>
            <a:ext cx="5908624" cy="36042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651374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r" rtl="1"/>
            <a:r>
              <a:rPr lang="fa-IR" sz="1800" dirty="0">
                <a:solidFill>
                  <a:schemeClr val="tx2">
                    <a:lumMod val="10000"/>
                  </a:schemeClr>
                </a:solidFill>
                <a:cs typeface="B Nazanin" panose="00000400000000000000" pitchFamily="2" charset="-78"/>
              </a:rPr>
              <a:t>سیستم تطبیق روشنایی</a:t>
            </a:r>
          </a:p>
          <a:p>
            <a:endParaRPr lang="en-US" sz="1800" dirty="0">
              <a:cs typeface="B Nazanin" panose="00000400000000000000" pitchFamily="2" charset="-78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2621" y="2133600"/>
            <a:ext cx="7096757" cy="36411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008747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r" rtl="1"/>
            <a:r>
              <a:rPr lang="fa-IR" sz="1800" dirty="0">
                <a:solidFill>
                  <a:schemeClr val="tx2">
                    <a:lumMod val="10000"/>
                  </a:schemeClr>
                </a:solidFill>
                <a:cs typeface="B Nazanin" panose="00000400000000000000" pitchFamily="2" charset="-78"/>
              </a:rPr>
              <a:t>سیستم دستیار راننده دید در شب</a:t>
            </a:r>
          </a:p>
          <a:p>
            <a:endParaRPr lang="en-US" sz="1800" dirty="0">
              <a:solidFill>
                <a:schemeClr val="tx2">
                  <a:lumMod val="10000"/>
                </a:schemeClr>
              </a:solidFill>
              <a:cs typeface="B Nazanin" panose="00000400000000000000" pitchFamily="2" charset="-78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1600" y="2174875"/>
            <a:ext cx="6191250" cy="4133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803409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r" rtl="1"/>
            <a:r>
              <a:rPr lang="fa-IR" sz="1800" dirty="0">
                <a:solidFill>
                  <a:schemeClr val="tx2">
                    <a:lumMod val="10000"/>
                  </a:schemeClr>
                </a:solidFill>
                <a:cs typeface="B Nazanin" panose="00000400000000000000" pitchFamily="2" charset="-78"/>
              </a:rPr>
              <a:t>سیستم دستیار راننده تشخیص علائم ترافیکی</a:t>
            </a:r>
          </a:p>
          <a:p>
            <a:pPr algn="r" rtl="1"/>
            <a:endParaRPr lang="en-US" sz="1800" dirty="0">
              <a:cs typeface="B Nazanin" panose="00000400000000000000" pitchFamily="2" charset="-78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2514600"/>
            <a:ext cx="7643682" cy="27670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899342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r" rtl="1"/>
            <a:r>
              <a:rPr lang="fa-IR" sz="1800" dirty="0">
                <a:solidFill>
                  <a:schemeClr val="tx2">
                    <a:lumMod val="10000"/>
                  </a:schemeClr>
                </a:solidFill>
                <a:cs typeface="B Nazanin" panose="00000400000000000000" pitchFamily="2" charset="-78"/>
              </a:rPr>
              <a:t>سیستم دستیار راننده تشخیص نقاط کور</a:t>
            </a:r>
          </a:p>
          <a:p>
            <a:pPr algn="r" rtl="1"/>
            <a:endParaRPr lang="en-US" sz="1800" dirty="0">
              <a:solidFill>
                <a:schemeClr val="tx2">
                  <a:lumMod val="10000"/>
                </a:schemeClr>
              </a:solidFill>
              <a:cs typeface="B Nazanin" panose="00000400000000000000" pitchFamily="2" charset="-78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3564" y="2152191"/>
            <a:ext cx="6164036" cy="36390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944793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527" y="457200"/>
            <a:ext cx="7467600" cy="4525963"/>
          </a:xfrm>
        </p:spPr>
        <p:txBody>
          <a:bodyPr>
            <a:normAutofit/>
          </a:bodyPr>
          <a:lstStyle/>
          <a:p>
            <a:pPr algn="r" rtl="1"/>
            <a:r>
              <a:rPr lang="fa-IR" sz="1800" dirty="0">
                <a:solidFill>
                  <a:schemeClr val="tx2">
                    <a:lumMod val="10000"/>
                  </a:schemeClr>
                </a:solidFill>
                <a:cs typeface="B Nazanin" panose="00000400000000000000" pitchFamily="2" charset="-78"/>
              </a:rPr>
              <a:t>سیستم تشخیص خواب آلودگی راننده</a:t>
            </a:r>
          </a:p>
          <a:p>
            <a:pPr algn="r" rtl="1"/>
            <a:endParaRPr lang="en-US" sz="1800" dirty="0">
              <a:cs typeface="B Nazanin" panose="00000400000000000000" pitchFamily="2" charset="-78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9199" y="762000"/>
            <a:ext cx="4421739" cy="55317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269238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81000"/>
            <a:ext cx="7467600" cy="5745163"/>
          </a:xfrm>
        </p:spPr>
        <p:txBody>
          <a:bodyPr>
            <a:normAutofit/>
          </a:bodyPr>
          <a:lstStyle/>
          <a:p>
            <a:pPr marL="36576" indent="0" algn="r">
              <a:lnSpc>
                <a:spcPct val="150000"/>
              </a:lnSpc>
              <a:buNone/>
            </a:pPr>
            <a:r>
              <a:rPr lang="fa-IR" sz="1800" dirty="0">
                <a:solidFill>
                  <a:schemeClr val="tx2">
                    <a:lumMod val="10000"/>
                  </a:schemeClr>
                </a:solidFill>
                <a:cs typeface="B Nazanin" panose="00000400000000000000" pitchFamily="2" charset="-78"/>
              </a:rPr>
              <a:t>نتیجه گیری</a:t>
            </a:r>
          </a:p>
          <a:p>
            <a:pPr marL="36576" indent="0" algn="r">
              <a:lnSpc>
                <a:spcPct val="150000"/>
              </a:lnSpc>
              <a:buNone/>
            </a:pPr>
            <a:r>
              <a:rPr lang="fa-IR" sz="1800" dirty="0">
                <a:solidFill>
                  <a:schemeClr val="tx2">
                    <a:lumMod val="10000"/>
                  </a:schemeClr>
                </a:solidFill>
                <a:cs typeface="B Nazanin" panose="00000400000000000000" pitchFamily="2" charset="-78"/>
              </a:rPr>
              <a:t>در این پژوهش سعی بر این بوده است که نسبت به بررسی نقش سیستم های دستیار راننده به عنوان یکی از موثر ترین راه کار های مدیریت هوشمند ترافیک اقدام گردد.</a:t>
            </a:r>
          </a:p>
          <a:p>
            <a:pPr marL="36576" indent="0" algn="r">
              <a:lnSpc>
                <a:spcPct val="150000"/>
              </a:lnSpc>
              <a:buNone/>
            </a:pPr>
            <a:r>
              <a:rPr lang="fa-IR" sz="1800" dirty="0">
                <a:solidFill>
                  <a:schemeClr val="tx2">
                    <a:lumMod val="10000"/>
                  </a:schemeClr>
                </a:solidFill>
                <a:cs typeface="B Nazanin" panose="00000400000000000000" pitchFamily="2" charset="-78"/>
              </a:rPr>
              <a:t>در بررسی های انجام شده و با وجود پیشرفت های چشم گیر فناوری های نوین در صنعت خودروسازی و توسعه سامانه های پیشرفته دستیار راننده در خودروهای امروزی،به نظر می رسد،عدم یکپارچگی فناوری ها و سازگاری این سامانه ها با تجهیزات و امکانات موجود در مراکز مدیریت هوشمند ترافیک،دامنه تاثیرگذاری آن ها را کاهش داده است.</a:t>
            </a:r>
            <a:endParaRPr lang="en-US" sz="1800" dirty="0">
              <a:solidFill>
                <a:schemeClr val="tx2">
                  <a:lumMod val="10000"/>
                </a:schemeClr>
              </a:solidFill>
              <a:cs typeface="B Nazani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85892876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fa-IR" sz="2800" dirty="0">
                <a:solidFill>
                  <a:schemeClr val="accent6"/>
                </a:solidFill>
                <a:cs typeface="B Nazanin" panose="00000400000000000000" pitchFamily="2" charset="-78"/>
              </a:rPr>
              <a:t>منابع</a:t>
            </a:r>
            <a:endParaRPr lang="en-US" sz="2800" dirty="0">
              <a:solidFill>
                <a:schemeClr val="accent6"/>
              </a:solidFill>
              <a:cs typeface="B Nazanin" panose="00000400000000000000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r" rtl="1"/>
            <a:r>
              <a:rPr lang="fa-IR" sz="1600" dirty="0">
                <a:solidFill>
                  <a:schemeClr val="accent6"/>
                </a:solidFill>
                <a:cs typeface="B Nazanin" panose="00000400000000000000" pitchFamily="2" charset="-78"/>
              </a:rPr>
              <a:t>کاربرد سیستم هوشمند دستیار راننده در جهت افزایشایمنی حمل ونقل در</a:t>
            </a:r>
          </a:p>
          <a:p>
            <a:pPr algn="r" rtl="1"/>
            <a:r>
              <a:rPr lang="fa-IR" sz="1600" dirty="0">
                <a:solidFill>
                  <a:schemeClr val="accent6"/>
                </a:solidFill>
                <a:cs typeface="B Nazanin" panose="00000400000000000000" pitchFamily="2" charset="-78"/>
              </a:rPr>
              <a:t>راههاي ایران(مطالعه موردي بزرگراهی در جنوب شهر تهران)</a:t>
            </a:r>
          </a:p>
          <a:p>
            <a:pPr algn="r" rtl="1"/>
            <a:r>
              <a:rPr lang="fa-IR" sz="1600" dirty="0">
                <a:solidFill>
                  <a:schemeClr val="accent6"/>
                </a:solidFill>
                <a:cs typeface="B Nazanin" panose="00000400000000000000" pitchFamily="2" charset="-78"/>
              </a:rPr>
              <a:t>مديريت هوشمند ترافيك تا بکارگيری سيستمهای پيشرفته دستيار راننده</a:t>
            </a:r>
          </a:p>
          <a:p>
            <a:pPr marL="36576" indent="0" algn="r">
              <a:buNone/>
            </a:pPr>
            <a:endParaRPr lang="en-US" sz="2400" dirty="0">
              <a:solidFill>
                <a:schemeClr val="accent6"/>
              </a:solidFill>
              <a:cs typeface="B Nazani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934028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85800"/>
            <a:ext cx="7467600" cy="4525963"/>
          </a:xfrm>
        </p:spPr>
        <p:txBody>
          <a:bodyPr>
            <a:normAutofit/>
          </a:bodyPr>
          <a:lstStyle/>
          <a:p>
            <a:pPr marL="36576" indent="0" algn="r" rtl="1">
              <a:lnSpc>
                <a:spcPct val="150000"/>
              </a:lnSpc>
              <a:buNone/>
            </a:pPr>
            <a:r>
              <a:rPr lang="fa-IR" sz="1800" dirty="0">
                <a:solidFill>
                  <a:schemeClr val="tx2">
                    <a:lumMod val="10000"/>
                  </a:schemeClr>
                </a:solidFill>
                <a:cs typeface="B Nazanin" pitchFamily="2" charset="-78"/>
              </a:rPr>
              <a:t>امروزه با وجود پیشرفت و گسترش به کارگیری فناوری های پیشرفته،از موثر ترین راهها برای ایمن سازی سیستم های حمل و نقل،به کارگیری سیستم های هوشمند می باشد.</a:t>
            </a:r>
          </a:p>
          <a:p>
            <a:pPr marL="36576" indent="0" algn="r" rtl="1">
              <a:lnSpc>
                <a:spcPct val="150000"/>
              </a:lnSpc>
              <a:buNone/>
            </a:pPr>
            <a:r>
              <a:rPr lang="fa-IR" sz="1800" dirty="0">
                <a:solidFill>
                  <a:schemeClr val="tx2">
                    <a:lumMod val="10000"/>
                  </a:schemeClr>
                </a:solidFill>
                <a:cs typeface="B Nazanin" pitchFamily="2" charset="-78"/>
              </a:rPr>
              <a:t>مدیریت هوشمند ترافیک شامل مجموعه ای از سیستم های هوشمند حمل و نقل است که به عنوان ابزاری برای کنترل ترافیک،اعمال و اجرای قوانین ترافیکی و مدیریت اطلاعات ترافیکی به کار گرفته می شود.</a:t>
            </a:r>
            <a:endParaRPr lang="en-US" sz="1800" dirty="0">
              <a:cs typeface="B Nazanin" pitchFamily="2" charset="-78"/>
            </a:endParaRPr>
          </a:p>
        </p:txBody>
      </p:sp>
      <p:pic>
        <p:nvPicPr>
          <p:cNvPr id="3075" name="Picture 3" descr="E:\university\hamlonaghl\دستیار هوشمند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400" y="3048000"/>
            <a:ext cx="5419726" cy="269875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583348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85800"/>
            <a:ext cx="7467600" cy="4525963"/>
          </a:xfrm>
        </p:spPr>
        <p:txBody>
          <a:bodyPr>
            <a:normAutofit/>
          </a:bodyPr>
          <a:lstStyle/>
          <a:p>
            <a:pPr marL="36576" indent="0" algn="r" rtl="1">
              <a:lnSpc>
                <a:spcPct val="150000"/>
              </a:lnSpc>
              <a:buNone/>
            </a:pPr>
            <a:r>
              <a:rPr lang="fa-IR" sz="1800" dirty="0">
                <a:solidFill>
                  <a:schemeClr val="tx2">
                    <a:lumMod val="10000"/>
                  </a:schemeClr>
                </a:solidFill>
                <a:cs typeface="B Nazanin" pitchFamily="2" charset="-78"/>
              </a:rPr>
              <a:t>پیشرفت و گسترش به کارگیری فناوری های پیشرفته در مدیریت ترافیک و ایمنی،موجب توسعه سیستم های حمل و نقل هوشمند(</a:t>
            </a:r>
            <a:r>
              <a:rPr lang="en-US" sz="1800" dirty="0">
                <a:solidFill>
                  <a:schemeClr val="tx2">
                    <a:lumMod val="10000"/>
                  </a:schemeClr>
                </a:solidFill>
                <a:cs typeface="B Nazanin" pitchFamily="2" charset="-78"/>
              </a:rPr>
              <a:t>ITS</a:t>
            </a:r>
            <a:r>
              <a:rPr lang="fa-IR" sz="1800" dirty="0">
                <a:solidFill>
                  <a:schemeClr val="tx2">
                    <a:lumMod val="10000"/>
                  </a:schemeClr>
                </a:solidFill>
                <a:cs typeface="B Nazanin" pitchFamily="2" charset="-78"/>
              </a:rPr>
              <a:t>)شده و ایده سیستم های پشرفته دستیار راننده به عنوان یکی از زیر شاخه های</a:t>
            </a:r>
            <a:r>
              <a:rPr lang="en-US" sz="1800" dirty="0">
                <a:solidFill>
                  <a:schemeClr val="tx2">
                    <a:lumMod val="10000"/>
                  </a:schemeClr>
                </a:solidFill>
                <a:cs typeface="B Nazanin" pitchFamily="2" charset="-78"/>
              </a:rPr>
              <a:t>ITS</a:t>
            </a:r>
            <a:r>
              <a:rPr lang="fa-IR" sz="1800" dirty="0">
                <a:solidFill>
                  <a:schemeClr val="tx2">
                    <a:lumMod val="10000"/>
                  </a:schemeClr>
                </a:solidFill>
                <a:cs typeface="B Nazanin" pitchFamily="2" charset="-78"/>
              </a:rPr>
              <a:t>مطرح شده است.</a:t>
            </a:r>
          </a:p>
          <a:p>
            <a:pPr marL="36576" indent="0" algn="r" rtl="1">
              <a:lnSpc>
                <a:spcPct val="150000"/>
              </a:lnSpc>
              <a:buNone/>
            </a:pPr>
            <a:r>
              <a:rPr lang="fa-IR" sz="1800" dirty="0">
                <a:solidFill>
                  <a:schemeClr val="tx2">
                    <a:lumMod val="10000"/>
                  </a:schemeClr>
                </a:solidFill>
                <a:cs typeface="B Nazanin" pitchFamily="2" charset="-78"/>
              </a:rPr>
              <a:t>سیستم های پیشرفته دستیار راننده سیستم هایی هستند که به راننده در حین رانندگی یاری می رسانند و با به عهده گرفتن بخش هایی از عملیات رانندگی موجب افزایش ایمنی خودرو و بهبود ترافیک خواهند شد.</a:t>
            </a:r>
          </a:p>
          <a:p>
            <a:pPr marL="36576" indent="0" algn="r" rtl="1">
              <a:lnSpc>
                <a:spcPct val="150000"/>
              </a:lnSpc>
              <a:buNone/>
            </a:pPr>
            <a:endParaRPr lang="en-US" sz="1800" dirty="0">
              <a:solidFill>
                <a:schemeClr val="tx2">
                  <a:lumMod val="10000"/>
                </a:schemeClr>
              </a:solidFill>
              <a:cs typeface="B Nazanin" pitchFamily="2" charset="-78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5000" y="3124200"/>
            <a:ext cx="5105400" cy="3084513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3399436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r">
              <a:lnSpc>
                <a:spcPct val="150000"/>
              </a:lnSpc>
            </a:pPr>
            <a:r>
              <a:rPr lang="fa-IR" sz="2400" dirty="0">
                <a:solidFill>
                  <a:schemeClr val="tx2">
                    <a:lumMod val="10000"/>
                  </a:schemeClr>
                </a:solidFill>
                <a:cs typeface="B Nazanin" panose="00000400000000000000" pitchFamily="2" charset="-78"/>
              </a:rPr>
              <a:t>تعریف مدیریت هوشمند ترافیک</a:t>
            </a:r>
            <a:br>
              <a:rPr lang="fa-IR" sz="2400" dirty="0">
                <a:solidFill>
                  <a:schemeClr val="tx2">
                    <a:lumMod val="10000"/>
                  </a:schemeClr>
                </a:solidFill>
                <a:cs typeface="B Nazanin" panose="00000400000000000000" pitchFamily="2" charset="-78"/>
              </a:rPr>
            </a:br>
            <a:endParaRPr lang="en-US" sz="2400" dirty="0">
              <a:solidFill>
                <a:schemeClr val="tx2">
                  <a:lumMod val="10000"/>
                </a:schemeClr>
              </a:solidFill>
              <a:cs typeface="B Nazanin" panose="00000400000000000000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7467600" cy="4983163"/>
          </a:xfrm>
        </p:spPr>
        <p:txBody>
          <a:bodyPr>
            <a:normAutofit/>
          </a:bodyPr>
          <a:lstStyle/>
          <a:p>
            <a:pPr marL="36576" indent="0" algn="r">
              <a:buNone/>
            </a:pPr>
            <a:r>
              <a:rPr lang="fa-IR" sz="2000" dirty="0">
                <a:solidFill>
                  <a:schemeClr val="tx2">
                    <a:lumMod val="10000"/>
                  </a:schemeClr>
                </a:solidFill>
                <a:cs typeface="B Nazanin" panose="00000400000000000000" pitchFamily="2" charset="-78"/>
              </a:rPr>
              <a:t>مدیریت هوشمند ترافیک شامل مجموعه ای از سیستمهای هوشمند حمل و نقل است که با هدف به حداکثر رساندن ایمنی و استفاده موثر از ظرفیت شبکه راه های جاده ای طراحی شده اند.این سیستم ها به عنوان ابزاری برای کنترل ترافیک،اعمال و اجرای قوانین ترافیکی و مدیریت اطلاعات ترافیکی به کار گرفته می شوند.همچنین در مدیریت سوانح و حوادث جاده ای نقش مهمی را دارند</a:t>
            </a:r>
          </a:p>
          <a:p>
            <a:pPr marL="36576" indent="0" algn="r">
              <a:buNone/>
            </a:pPr>
            <a:r>
              <a:rPr lang="fa-IR" sz="2000" dirty="0">
                <a:solidFill>
                  <a:schemeClr val="tx2">
                    <a:lumMod val="10000"/>
                  </a:schemeClr>
                </a:solidFill>
                <a:cs typeface="B Nazanin" panose="00000400000000000000" pitchFamily="2" charset="-78"/>
              </a:rPr>
              <a:t>مدیریت هوشمند ترافیک در دو جز سازمانی و فناوری بررسی می شود.</a:t>
            </a:r>
            <a:endParaRPr lang="en-US" sz="2000" dirty="0">
              <a:solidFill>
                <a:schemeClr val="tx2">
                  <a:lumMod val="10000"/>
                </a:schemeClr>
              </a:solidFill>
              <a:cs typeface="B Nazanin" panose="00000400000000000000" pitchFamily="2" charset="-78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5400" y="3352800"/>
            <a:ext cx="6350000" cy="26924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29741320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33400"/>
            <a:ext cx="7467600" cy="5592763"/>
          </a:xfrm>
        </p:spPr>
        <p:txBody>
          <a:bodyPr>
            <a:normAutofit/>
          </a:bodyPr>
          <a:lstStyle/>
          <a:p>
            <a:pPr marL="36576" indent="0" algn="r">
              <a:buNone/>
            </a:pPr>
            <a:r>
              <a:rPr lang="fa-IR" sz="2000" dirty="0">
                <a:solidFill>
                  <a:schemeClr val="tx2">
                    <a:lumMod val="10000"/>
                  </a:schemeClr>
                </a:solidFill>
                <a:cs typeface="B Nazanin" panose="00000400000000000000" pitchFamily="2" charset="-78"/>
              </a:rPr>
              <a:t>ضرورت به کار گیری سیستم های دستیار راننده در عرصه مدیریت ترافیک</a:t>
            </a:r>
            <a:endParaRPr lang="en-US" sz="2000" dirty="0">
              <a:solidFill>
                <a:schemeClr val="tx2">
                  <a:lumMod val="10000"/>
                </a:schemeClr>
              </a:solidFill>
              <a:cs typeface="B Nazanin" panose="00000400000000000000" pitchFamily="2" charset="-78"/>
            </a:endParaRPr>
          </a:p>
          <a:p>
            <a:pPr marL="36576" indent="0" algn="r">
              <a:buNone/>
            </a:pPr>
            <a:endParaRPr lang="en-US" sz="2000" dirty="0">
              <a:solidFill>
                <a:schemeClr val="tx2">
                  <a:lumMod val="10000"/>
                </a:schemeClr>
              </a:solidFill>
              <a:cs typeface="B Nazanin" panose="00000400000000000000" pitchFamily="2" charset="-78"/>
            </a:endParaRPr>
          </a:p>
          <a:p>
            <a:pPr marL="36576" indent="0" algn="r">
              <a:lnSpc>
                <a:spcPct val="150000"/>
              </a:lnSpc>
              <a:buNone/>
            </a:pPr>
            <a:r>
              <a:rPr lang="fa-IR" sz="2000" dirty="0">
                <a:solidFill>
                  <a:schemeClr val="tx2">
                    <a:lumMod val="10000"/>
                  </a:schemeClr>
                </a:solidFill>
                <a:cs typeface="B Nazanin" panose="00000400000000000000" pitchFamily="2" charset="-78"/>
              </a:rPr>
              <a:t>مسائل و مشکلات مرتبط در عرصه مدیریت ترافیک،از قبیل تراکم،افزایش زمان های تلف شده،تصادفات،تخلفات،آلودگی های زیست محیطی و کاهش منابع انرژی باعث شده تا تامین حمل و نقل ایمن و کارا یکی از مهمترین مسائل پیش روی اغلب کشور های توسعه یافته و در حال توسعه محسوب گردد.</a:t>
            </a:r>
          </a:p>
        </p:txBody>
      </p:sp>
    </p:spTree>
    <p:extLst>
      <p:ext uri="{BB962C8B-B14F-4D97-AF65-F5344CB8AC3E}">
        <p14:creationId xmlns:p14="http://schemas.microsoft.com/office/powerpoint/2010/main" val="94913509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idx="1"/>
          </p:nvPr>
        </p:nvSpPr>
        <p:spPr>
          <a:xfrm>
            <a:off x="457200" y="228600"/>
            <a:ext cx="7467600" cy="5516563"/>
          </a:xfrm>
        </p:spPr>
        <p:txBody>
          <a:bodyPr/>
          <a:lstStyle/>
          <a:p>
            <a:pPr marL="36576" indent="0" algn="r">
              <a:buNone/>
            </a:pPr>
            <a:r>
              <a:rPr lang="fa-IR" sz="1800" dirty="0">
                <a:solidFill>
                  <a:schemeClr val="tx2">
                    <a:lumMod val="10000"/>
                  </a:schemeClr>
                </a:solidFill>
                <a:cs typeface="B Nazanin" panose="00000400000000000000" pitchFamily="2" charset="-78"/>
              </a:rPr>
              <a:t>مروری بر پیش نیازهای لازم سیستم های دستیار راننده پیشرفته در مدیریت هوشمند ترافیک</a:t>
            </a:r>
            <a:endParaRPr lang="en-US" sz="2800" dirty="0">
              <a:solidFill>
                <a:schemeClr val="tx2">
                  <a:lumMod val="10000"/>
                </a:schemeClr>
              </a:solidFill>
              <a:cs typeface="B Nazanin" panose="00000400000000000000" pitchFamily="2" charset="-78"/>
            </a:endParaRPr>
          </a:p>
          <a:p>
            <a:pPr marL="36576" indent="0" algn="r">
              <a:buNone/>
            </a:pPr>
            <a:endParaRPr lang="en-US" sz="2800" dirty="0">
              <a:solidFill>
                <a:schemeClr val="tx2">
                  <a:lumMod val="10000"/>
                </a:schemeClr>
              </a:solidFill>
              <a:cs typeface="B Nazanin" panose="00000400000000000000" pitchFamily="2" charset="-78"/>
            </a:endParaRPr>
          </a:p>
          <a:p>
            <a:pPr marL="36576" indent="0" algn="r">
              <a:lnSpc>
                <a:spcPct val="150000"/>
              </a:lnSpc>
              <a:buNone/>
            </a:pPr>
            <a:r>
              <a:rPr lang="fa-IR" sz="1600" dirty="0">
                <a:solidFill>
                  <a:schemeClr val="tx2">
                    <a:lumMod val="10000"/>
                  </a:schemeClr>
                </a:solidFill>
                <a:cs typeface="B Nazanin" panose="00000400000000000000" pitchFamily="2" charset="-78"/>
              </a:rPr>
              <a:t>پیاده سازی سیستم های هوشمند حمل و نقل به کار گرفته شده در مدیریت هوشمند ترافیک با در نظر گرفتن نیاز ها و محدودیت ها و با رعایت استاندارد های مربوطه محقق می گردد.</a:t>
            </a:r>
          </a:p>
          <a:p>
            <a:pPr marL="36576" indent="0" algn="r">
              <a:lnSpc>
                <a:spcPct val="150000"/>
              </a:lnSpc>
              <a:buNone/>
            </a:pPr>
            <a:r>
              <a:rPr lang="fa-IR" sz="1600" dirty="0">
                <a:solidFill>
                  <a:schemeClr val="tx2">
                    <a:lumMod val="10000"/>
                  </a:schemeClr>
                </a:solidFill>
                <a:cs typeface="B Nazanin" panose="00000400000000000000" pitchFamily="2" charset="-78"/>
              </a:rPr>
              <a:t>در سال 1999 کمیسیون ارتباطات فدرال ایالات متحده پهنای باند لازم برای ارتباطات بیسیم خودرویی و ارتباط خودرو ها با ایستگاه های ثابت کنار جاده،را اختصاص داد.این امر متعاقبا منجر به تعریف سرویس ها و استاندارد های لازم برای ارتباطات بین خودرویی تحت عنوان فناوری ارتباطات بیسیم برد کوتاه اختصاصی در سال 2003 شد.</a:t>
            </a:r>
            <a:endParaRPr lang="en-US" sz="1600" dirty="0">
              <a:solidFill>
                <a:schemeClr val="tx2">
                  <a:lumMod val="10000"/>
                </a:schemeClr>
              </a:solidFill>
              <a:cs typeface="B Nazanin" panose="00000400000000000000" pitchFamily="2" charset="-78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7000" y="3429000"/>
            <a:ext cx="3733800" cy="2705871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237665097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04800"/>
            <a:ext cx="7467600" cy="5821363"/>
          </a:xfrm>
        </p:spPr>
        <p:txBody>
          <a:bodyPr>
            <a:normAutofit/>
          </a:bodyPr>
          <a:lstStyle/>
          <a:p>
            <a:pPr marL="36576" indent="0" algn="r">
              <a:lnSpc>
                <a:spcPct val="150000"/>
              </a:lnSpc>
              <a:buNone/>
            </a:pPr>
            <a:r>
              <a:rPr lang="fa-IR" sz="1800" dirty="0">
                <a:solidFill>
                  <a:schemeClr val="tx2">
                    <a:lumMod val="10000"/>
                  </a:schemeClr>
                </a:solidFill>
                <a:cs typeface="B Nazanin" panose="00000400000000000000" pitchFamily="2" charset="-78"/>
              </a:rPr>
              <a:t>ازدیگر پیش نیاز های لازم سیستم های دستیار راننده پیشرفته،شبکه های بین خودرویی وانتتتتتتت هستند که در مدیریت هوشمند ترافیک موثراند و نمونه ای از کاربرد هوش مصنوعی در خودرو ها هستند.</a:t>
            </a:r>
            <a:endParaRPr lang="en-US" sz="1800" dirty="0">
              <a:solidFill>
                <a:schemeClr val="tx2">
                  <a:lumMod val="10000"/>
                </a:schemeClr>
              </a:solidFill>
              <a:cs typeface="B Nazanin" panose="00000400000000000000" pitchFamily="2" charset="-78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9200" y="1295400"/>
            <a:ext cx="6667500" cy="47625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381000"/>
            <a:ext cx="1018953" cy="438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416315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idx="1"/>
          </p:nvPr>
        </p:nvSpPr>
        <p:spPr>
          <a:xfrm>
            <a:off x="457200" y="457200"/>
            <a:ext cx="7467600" cy="5668963"/>
          </a:xfrm>
        </p:spPr>
        <p:txBody>
          <a:bodyPr>
            <a:normAutofit/>
          </a:bodyPr>
          <a:lstStyle/>
          <a:p>
            <a:pPr marL="36576" indent="0" algn="r">
              <a:lnSpc>
                <a:spcPct val="150000"/>
              </a:lnSpc>
              <a:buNone/>
            </a:pPr>
            <a:r>
              <a:rPr lang="fa-IR" sz="2000" dirty="0">
                <a:solidFill>
                  <a:schemeClr val="tx2">
                    <a:lumMod val="10000"/>
                  </a:schemeClr>
                </a:solidFill>
                <a:cs typeface="B Nazanin" panose="00000400000000000000" pitchFamily="2" charset="-78"/>
              </a:rPr>
              <a:t>معرفی سیستم های دستیار راننده پیشرفته موثر در مدیریت هوشمند ترافیک</a:t>
            </a:r>
            <a:endParaRPr lang="en-US" sz="2000" dirty="0">
              <a:solidFill>
                <a:schemeClr val="tx2">
                  <a:lumMod val="10000"/>
                </a:schemeClr>
              </a:solidFill>
              <a:cs typeface="B Nazanin" panose="00000400000000000000" pitchFamily="2" charset="-78"/>
            </a:endParaRPr>
          </a:p>
          <a:p>
            <a:pPr marL="36576" indent="0" algn="r">
              <a:lnSpc>
                <a:spcPct val="150000"/>
              </a:lnSpc>
              <a:buNone/>
            </a:pPr>
            <a:r>
              <a:rPr lang="fa-IR" sz="1600" dirty="0">
                <a:solidFill>
                  <a:schemeClr val="tx2">
                    <a:lumMod val="10000"/>
                  </a:schemeClr>
                </a:solidFill>
                <a:cs typeface="B Nazanin" panose="00000400000000000000" pitchFamily="2" charset="-78"/>
              </a:rPr>
              <a:t>همان طور که در تعریف مدیریت هوشمند ترافیک اشاره گردید رانندگان خودروها،از جمله اجزای سازمانی مدیریت هوشمند ترافیک هستند.سیستم های پیشرفته دستیار راننده با کاهش بار کاری وارد بر راننده و فراهم نمودن اطلاعات پشتیبانی و یا بر عهده گرفتن بخشهایی از عملیات رانندگی به میزان قابل توجهی می توانند از وقوع رخداد جلوگیری نماید.</a:t>
            </a:r>
          </a:p>
          <a:p>
            <a:pPr algn="r" rtl="1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fa-IR" sz="1600" dirty="0">
                <a:solidFill>
                  <a:schemeClr val="tx2">
                    <a:lumMod val="10000"/>
                  </a:schemeClr>
                </a:solidFill>
                <a:cs typeface="B Nazanin" panose="00000400000000000000" pitchFamily="2" charset="-78"/>
              </a:rPr>
              <a:t>سیستم های ناوبری تعبیه شده درخودرو</a:t>
            </a:r>
            <a:endParaRPr lang="en-US" sz="1600" dirty="0">
              <a:solidFill>
                <a:schemeClr val="tx2">
                  <a:lumMod val="10000"/>
                </a:schemeClr>
              </a:solidFill>
              <a:cs typeface="B Nazanin" panose="00000400000000000000" pitchFamily="2" charset="-78"/>
            </a:endParaRPr>
          </a:p>
          <a:p>
            <a:pPr algn="r" rtl="1">
              <a:lnSpc>
                <a:spcPct val="150000"/>
              </a:lnSpc>
              <a:buFont typeface="Wingdings" panose="05000000000000000000" pitchFamily="2" charset="2"/>
              <a:buChar char="q"/>
            </a:pPr>
            <a:endParaRPr lang="en-US" sz="1600" dirty="0">
              <a:solidFill>
                <a:schemeClr val="tx2">
                  <a:lumMod val="10000"/>
                </a:schemeClr>
              </a:solidFill>
              <a:cs typeface="B Nazanin" panose="00000400000000000000" pitchFamily="2" charset="-78"/>
            </a:endParaRPr>
          </a:p>
          <a:p>
            <a:pPr algn="r" rtl="1">
              <a:lnSpc>
                <a:spcPct val="150000"/>
              </a:lnSpc>
              <a:buFont typeface="Wingdings" panose="05000000000000000000" pitchFamily="2" charset="2"/>
              <a:buChar char="q"/>
            </a:pPr>
            <a:endParaRPr lang="en-US" sz="1600" dirty="0">
              <a:solidFill>
                <a:schemeClr val="tx2">
                  <a:lumMod val="10000"/>
                </a:schemeClr>
              </a:solidFill>
              <a:cs typeface="B Nazanin" panose="00000400000000000000" pitchFamily="2" charset="-78"/>
            </a:endParaRPr>
          </a:p>
          <a:p>
            <a:pPr algn="r" rtl="1">
              <a:lnSpc>
                <a:spcPct val="150000"/>
              </a:lnSpc>
              <a:buFont typeface="Wingdings" panose="05000000000000000000" pitchFamily="2" charset="2"/>
              <a:buChar char="q"/>
            </a:pPr>
            <a:endParaRPr lang="en-US" sz="1600" dirty="0">
              <a:solidFill>
                <a:schemeClr val="tx2">
                  <a:lumMod val="10000"/>
                </a:schemeClr>
              </a:solidFill>
              <a:cs typeface="B Nazanin" panose="00000400000000000000" pitchFamily="2" charset="-78"/>
            </a:endParaRPr>
          </a:p>
          <a:p>
            <a:pPr algn="r" rtl="1">
              <a:lnSpc>
                <a:spcPct val="150000"/>
              </a:lnSpc>
              <a:buFont typeface="Wingdings" panose="05000000000000000000" pitchFamily="2" charset="2"/>
              <a:buChar char="q"/>
            </a:pPr>
            <a:endParaRPr lang="en-US" sz="1600" dirty="0">
              <a:solidFill>
                <a:schemeClr val="tx2">
                  <a:lumMod val="10000"/>
                </a:schemeClr>
              </a:solidFill>
              <a:cs typeface="B Nazanin" panose="00000400000000000000" pitchFamily="2" charset="-78"/>
            </a:endParaRPr>
          </a:p>
          <a:p>
            <a:pPr algn="r" rtl="1">
              <a:lnSpc>
                <a:spcPct val="150000"/>
              </a:lnSpc>
              <a:buFont typeface="Wingdings" panose="05000000000000000000" pitchFamily="2" charset="2"/>
              <a:buChar char="q"/>
            </a:pPr>
            <a:endParaRPr lang="en-US" sz="1600" dirty="0">
              <a:solidFill>
                <a:schemeClr val="tx2">
                  <a:lumMod val="10000"/>
                </a:schemeClr>
              </a:solidFill>
              <a:cs typeface="B Nazanin" panose="00000400000000000000" pitchFamily="2" charset="-78"/>
            </a:endParaRPr>
          </a:p>
          <a:p>
            <a:pPr algn="r" rtl="1">
              <a:lnSpc>
                <a:spcPct val="150000"/>
              </a:lnSpc>
              <a:buFont typeface="Wingdings" panose="05000000000000000000" pitchFamily="2" charset="2"/>
              <a:buChar char="q"/>
            </a:pPr>
            <a:endParaRPr lang="en-US" sz="1600" dirty="0">
              <a:solidFill>
                <a:schemeClr val="tx2">
                  <a:lumMod val="10000"/>
                </a:schemeClr>
              </a:solidFill>
              <a:cs typeface="B Nazanin" panose="00000400000000000000" pitchFamily="2" charset="-78"/>
            </a:endParaRPr>
          </a:p>
          <a:p>
            <a:pPr algn="r" rtl="1">
              <a:lnSpc>
                <a:spcPct val="150000"/>
              </a:lnSpc>
              <a:buFont typeface="Wingdings" panose="05000000000000000000" pitchFamily="2" charset="2"/>
              <a:buChar char="q"/>
            </a:pPr>
            <a:endParaRPr lang="fa-IR" sz="1600" dirty="0">
              <a:solidFill>
                <a:schemeClr val="tx2">
                  <a:lumMod val="10000"/>
                </a:schemeClr>
              </a:solidFill>
              <a:cs typeface="B Nazanin" panose="00000400000000000000" pitchFamily="2" charset="-78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9200" y="3352800"/>
            <a:ext cx="3733800" cy="28194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162048219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r" rtl="1">
              <a:buFont typeface="Wingdings" panose="05000000000000000000" pitchFamily="2" charset="2"/>
              <a:buChar char="q"/>
            </a:pPr>
            <a:r>
              <a:rPr lang="fa-IR" sz="1800" dirty="0">
                <a:solidFill>
                  <a:schemeClr val="tx2">
                    <a:lumMod val="10000"/>
                  </a:schemeClr>
                </a:solidFill>
                <a:cs typeface="B Nazanin" panose="00000400000000000000" pitchFamily="2" charset="-78"/>
              </a:rPr>
              <a:t>سیستم های هشداردهنده خروج از خط</a:t>
            </a:r>
          </a:p>
          <a:p>
            <a:pPr algn="r"/>
            <a:endParaRPr lang="en-US" sz="1800" dirty="0">
              <a:solidFill>
                <a:schemeClr val="tx2">
                  <a:lumMod val="10000"/>
                </a:schemeClr>
              </a:solidFill>
              <a:cs typeface="B Nazanin" panose="00000400000000000000" pitchFamily="2" charset="-78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1600" y="2590800"/>
            <a:ext cx="5638800" cy="296265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357980237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668</Words>
  <Application>Microsoft Office PowerPoint</Application>
  <PresentationFormat>On-screen Show (4:3)</PresentationFormat>
  <Paragraphs>40</Paragraphs>
  <Slides>19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19</vt:i4>
      </vt:variant>
    </vt:vector>
  </HeadingPairs>
  <TitlesOfParts>
    <vt:vector size="30" baseType="lpstr">
      <vt:lpstr>Arial</vt:lpstr>
      <vt:lpstr>B Homa</vt:lpstr>
      <vt:lpstr>B Nazanin</vt:lpstr>
      <vt:lpstr>Calibri</vt:lpstr>
      <vt:lpstr>Calibri Light</vt:lpstr>
      <vt:lpstr>Times New Roman</vt:lpstr>
      <vt:lpstr>Trebuchet MS</vt:lpstr>
      <vt:lpstr>Wingdings</vt:lpstr>
      <vt:lpstr>Wingdings 3</vt:lpstr>
      <vt:lpstr>Office Theme</vt:lpstr>
      <vt:lpstr>Facet</vt:lpstr>
      <vt:lpstr>سیستم دستیار هوشمند راننده</vt:lpstr>
      <vt:lpstr>PowerPoint Presentation</vt:lpstr>
      <vt:lpstr>PowerPoint Presentation</vt:lpstr>
      <vt:lpstr>تعریف مدیریت هوشمند ترافیک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منابع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سیستم دستیار هوشمند راننده</dc:title>
  <dc:creator>Mohammad</dc:creator>
  <cp:lastModifiedBy>Mohammad</cp:lastModifiedBy>
  <cp:revision>1</cp:revision>
  <dcterms:created xsi:type="dcterms:W3CDTF">2020-11-06T22:22:07Z</dcterms:created>
  <dcterms:modified xsi:type="dcterms:W3CDTF">2020-11-06T22:22:24Z</dcterms:modified>
</cp:coreProperties>
</file>