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2666" autoAdjust="0"/>
    <p:restoredTop sz="94660"/>
  </p:normalViewPr>
  <p:slideViewPr>
    <p:cSldViewPr snapToGrid="0">
      <p:cViewPr varScale="1">
        <p:scale>
          <a:sx n="80" d="100"/>
          <a:sy n="80" d="100"/>
        </p:scale>
        <p:origin x="13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en-US" smtClean="0"/>
              <a:t>Click to edit Master title style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7A276FBA-2874-4188-8932-7EC2D90BBF84}" type="datetimeFigureOut">
              <a:rPr lang="fa-IR" smtClean="0"/>
              <a:t>30/09/1441</a:t>
            </a:fld>
            <a:endParaRPr lang="fa-IR"/>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fa-IR"/>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2DCA1EC2-9EFD-4A18-AB2D-F5FF8245FAA8}" type="slidenum">
              <a:rPr lang="fa-IR" smtClean="0"/>
              <a:t>‹#›</a:t>
            </a:fld>
            <a:endParaRPr lang="fa-IR"/>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2722547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276FBA-2874-4188-8932-7EC2D90BBF84}"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9435930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276FBA-2874-4188-8932-7EC2D90BBF84}"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36151487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276FBA-2874-4188-8932-7EC2D90BBF84}"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CA1EC2-9EFD-4A18-AB2D-F5FF8245FAA8}" type="slidenum">
              <a:rPr lang="fa-IR" smtClean="0"/>
              <a:t>‹#›</a:t>
            </a:fld>
            <a:endParaRPr lang="fa-IR"/>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585358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276FBA-2874-4188-8932-7EC2D90BBF84}"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20413910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en-US" smtClean="0"/>
              <a:t>Click to edit Master title style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7A276FBA-2874-4188-8932-7EC2D90BBF84}"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18284567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en-US" smtClean="0"/>
              <a:t>Click to edit Master title style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7A276FBA-2874-4188-8932-7EC2D90BBF84}"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11688713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276FBA-2874-4188-8932-7EC2D90BBF84}"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32934013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276FBA-2874-4188-8932-7EC2D90BBF84}"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1419229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A276FBA-2874-4188-8932-7EC2D90BBF84}"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1504894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en-US" smtClean="0"/>
              <a:t>Click to edit Master title style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A276FBA-2874-4188-8932-7EC2D90BBF84}"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937852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A276FBA-2874-4188-8932-7EC2D90BBF84}"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2055673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685802" y="2861733"/>
            <a:ext cx="5088712"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5993969" y="2861733"/>
            <a:ext cx="5088713" cy="2512852"/>
          </a:xfrm>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A276FBA-2874-4188-8932-7EC2D90BBF84}" type="datetimeFigureOut">
              <a:rPr lang="fa-IR" smtClean="0"/>
              <a:t>30/09/1441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29363613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A276FBA-2874-4188-8932-7EC2D90BBF84}"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2653946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276FBA-2874-4188-8932-7EC2D90BBF84}" type="datetimeFigureOut">
              <a:rPr lang="fa-IR" smtClean="0"/>
              <a:t>30/09/1441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3639222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en-US" smtClean="0"/>
              <a:t>Click to edit Master title style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276FBA-2874-4188-8932-7EC2D90BBF84}"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1318107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A276FBA-2874-4188-8932-7EC2D90BBF84}"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2DCA1EC2-9EFD-4A18-AB2D-F5FF8245FAA8}" type="slidenum">
              <a:rPr lang="fa-IR" smtClean="0"/>
              <a:t>‹#›</a:t>
            </a:fld>
            <a:endParaRPr lang="fa-IR"/>
          </a:p>
        </p:txBody>
      </p:sp>
    </p:spTree>
    <p:extLst>
      <p:ext uri="{BB962C8B-B14F-4D97-AF65-F5344CB8AC3E}">
        <p14:creationId xmlns:p14="http://schemas.microsoft.com/office/powerpoint/2010/main" val="805132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7A276FBA-2874-4188-8932-7EC2D90BBF84}" type="datetimeFigureOut">
              <a:rPr lang="fa-IR" smtClean="0"/>
              <a:t>30/09/1441</a:t>
            </a:fld>
            <a:endParaRPr lang="fa-IR"/>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fa-IR"/>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2DCA1EC2-9EFD-4A18-AB2D-F5FF8245FAA8}" type="slidenum">
              <a:rPr lang="fa-IR" smtClean="0"/>
              <a:t>‹#›</a:t>
            </a:fld>
            <a:endParaRPr lang="fa-IR"/>
          </a:p>
        </p:txBody>
      </p:sp>
    </p:spTree>
    <p:extLst>
      <p:ext uri="{BB962C8B-B14F-4D97-AF65-F5344CB8AC3E}">
        <p14:creationId xmlns:p14="http://schemas.microsoft.com/office/powerpoint/2010/main" val="17289340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1"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47.jpeg"/></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1.jpeg"/><Relationship Id="rId7" Type="http://schemas.openxmlformats.org/officeDocument/2006/relationships/image" Target="../media/image60.jpeg"/><Relationship Id="rId2" Type="http://schemas.openxmlformats.org/officeDocument/2006/relationships/image" Target="../media/image56.png"/><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7.jpeg"/></Relationships>
</file>

<file path=ppt/slides/_rels/slide2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1.jpeg"/><Relationship Id="rId1" Type="http://schemas.openxmlformats.org/officeDocument/2006/relationships/slideLayout" Target="../slideLayouts/slideLayout7.xml"/><Relationship Id="rId5" Type="http://schemas.openxmlformats.org/officeDocument/2006/relationships/image" Target="../media/image66.jpeg"/><Relationship Id="rId4" Type="http://schemas.openxmlformats.org/officeDocument/2006/relationships/image" Target="../media/image65.jpeg"/></Relationships>
</file>

<file path=ppt/slides/_rels/slide3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47.jpeg"/><Relationship Id="rId2" Type="http://schemas.openxmlformats.org/officeDocument/2006/relationships/image" Target="../media/image68.jpeg"/><Relationship Id="rId1" Type="http://schemas.openxmlformats.org/officeDocument/2006/relationships/slideLayout" Target="../slideLayouts/slideLayout7.xml"/><Relationship Id="rId6" Type="http://schemas.openxmlformats.org/officeDocument/2006/relationships/image" Target="../media/image54.jpeg"/><Relationship Id="rId5" Type="http://schemas.openxmlformats.org/officeDocument/2006/relationships/image" Target="../media/image48.jpeg"/><Relationship Id="rId4" Type="http://schemas.openxmlformats.org/officeDocument/2006/relationships/image" Target="../media/image55.jpeg"/></Relationships>
</file>

<file path=ppt/slides/_rels/slide3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70.jpeg"/><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53.jpe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3.jpeg"/><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image" Target="../media/image7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312821" y="1050865"/>
            <a:ext cx="8615363" cy="1893887"/>
          </a:xfrm>
        </p:spPr>
        <p:txBody>
          <a:bodyPr>
            <a:noAutofit/>
          </a:bodyPr>
          <a:lstStyle/>
          <a:p>
            <a:pPr algn="r">
              <a:lnSpc>
                <a:spcPct val="150000"/>
              </a:lnSpc>
            </a:pPr>
            <a:r>
              <a:rPr lang="fa-IR" sz="4400" dirty="0">
                <a:cs typeface="B Homa" panose="00000400000000000000" pitchFamily="2" charset="-78"/>
              </a:rPr>
              <a:t>طراحی </a:t>
            </a:r>
            <a:r>
              <a:rPr lang="fa-IR" sz="4400" dirty="0" smtClean="0">
                <a:cs typeface="B Homa" panose="00000400000000000000" pitchFamily="2" charset="-78"/>
              </a:rPr>
              <a:t>فنی فرودگاه باراخاس</a:t>
            </a:r>
            <a:endParaRPr lang="fa-IR" sz="4400" dirty="0">
              <a:cs typeface="B Homa" panose="00000400000000000000" pitchFamily="2" charset="-78"/>
            </a:endParaRPr>
          </a:p>
        </p:txBody>
      </p:sp>
      <p:pic>
        <p:nvPicPr>
          <p:cNvPr id="4" name="Picture 3" descr="Copy of 2642_0004_1_w.jpg"/>
          <p:cNvPicPr>
            <a:picLocks noChangeAspect="1"/>
          </p:cNvPicPr>
          <p:nvPr/>
        </p:nvPicPr>
        <p:blipFill>
          <a:blip r:embed="rId2"/>
          <a:srcRect t="10977"/>
          <a:stretch>
            <a:fillRect/>
          </a:stretch>
        </p:blipFill>
        <p:spPr>
          <a:xfrm>
            <a:off x="1213402" y="3184138"/>
            <a:ext cx="9572692" cy="1878302"/>
          </a:xfrm>
          <a:prstGeom prst="rect">
            <a:avLst/>
          </a:prstGeom>
        </p:spPr>
      </p:pic>
    </p:spTree>
    <p:extLst>
      <p:ext uri="{BB962C8B-B14F-4D97-AF65-F5344CB8AC3E}">
        <p14:creationId xmlns:p14="http://schemas.microsoft.com/office/powerpoint/2010/main" val="17780991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57314" y="561314"/>
            <a:ext cx="9382156" cy="1938992"/>
          </a:xfrm>
          <a:prstGeom prst="rect">
            <a:avLst/>
          </a:prstGeom>
        </p:spPr>
        <p:txBody>
          <a:bodyPr wrap="square">
            <a:spAutoFit/>
          </a:bodyPr>
          <a:lstStyle/>
          <a:p>
            <a:pPr algn="just">
              <a:lnSpc>
                <a:spcPct val="150000"/>
              </a:lnSpc>
            </a:pPr>
            <a:r>
              <a:rPr lang="fa-IR" sz="1600" dirty="0">
                <a:cs typeface="B Homa" pitchFamily="2" charset="-78"/>
              </a:rPr>
              <a:t>برای کارایی بیشتر در حرکت مسافران و بررسی اثاثیه، ساختمان پایانه با طراحی خطی و مستقیم در فرمی منظم و واضح در بردارنده ی فضا های تماشایی برای هر دو طیف مسافران در حال ورود و خروج است.</a:t>
            </a:r>
          </a:p>
          <a:p>
            <a:pPr algn="just">
              <a:lnSpc>
                <a:spcPct val="150000"/>
              </a:lnSpc>
            </a:pPr>
            <a:r>
              <a:rPr lang="fa-IR" sz="1600" dirty="0">
                <a:solidFill>
                  <a:schemeClr val="accent3">
                    <a:lumMod val="50000"/>
                  </a:schemeClr>
                </a:solidFill>
                <a:cs typeface="B Homa" pitchFamily="2" charset="-78"/>
              </a:rPr>
              <a:t>ورودی ها از طریق قسمت های بررسی گذر نامه، سالن استراحت و در نهایت ورود هواپیما در حرکتی افقی به هم متصل شده اند.</a:t>
            </a:r>
          </a:p>
          <a:p>
            <a:pPr algn="just">
              <a:lnSpc>
                <a:spcPct val="150000"/>
              </a:lnSpc>
            </a:pPr>
            <a:r>
              <a:rPr lang="fa-IR" sz="1600" dirty="0">
                <a:cs typeface="B Homa" pitchFamily="2" charset="-78"/>
              </a:rPr>
              <a:t>این قسمت های گوناگون به وسیله ی </a:t>
            </a:r>
            <a:r>
              <a:rPr lang="fa-IR" sz="1600" dirty="0">
                <a:solidFill>
                  <a:schemeClr val="accent3">
                    <a:lumMod val="50000"/>
                  </a:schemeClr>
                </a:solidFill>
                <a:cs typeface="B Homa" pitchFamily="2" charset="-78"/>
              </a:rPr>
              <a:t>وید های مهیج </a:t>
            </a:r>
            <a:r>
              <a:rPr lang="fa-IR" sz="1600" dirty="0">
                <a:cs typeface="B Homa" pitchFamily="2" charset="-78"/>
              </a:rPr>
              <a:t>و </a:t>
            </a:r>
            <a:r>
              <a:rPr lang="fa-IR" sz="1600" dirty="0">
                <a:solidFill>
                  <a:schemeClr val="accent3">
                    <a:lumMod val="50000"/>
                  </a:schemeClr>
                </a:solidFill>
                <a:cs typeface="B Homa" pitchFamily="2" charset="-78"/>
              </a:rPr>
              <a:t>باریکه های نور طبیعی وارد شده از فاصله ی تمام ستون ها </a:t>
            </a:r>
            <a:r>
              <a:rPr lang="fa-IR" sz="1600" dirty="0">
                <a:cs typeface="B Homa" pitchFamily="2" charset="-78"/>
              </a:rPr>
              <a:t>و در نهایت </a:t>
            </a:r>
            <a:r>
              <a:rPr lang="fa-IR" sz="1600" dirty="0">
                <a:solidFill>
                  <a:schemeClr val="accent3">
                    <a:lumMod val="50000"/>
                  </a:schemeClr>
                </a:solidFill>
                <a:cs typeface="B Homa" pitchFamily="2" charset="-78"/>
              </a:rPr>
              <a:t>شیشه های وسیع در نمای خارجی رو به کوه ها </a:t>
            </a:r>
            <a:r>
              <a:rPr lang="fa-IR" sz="1600" dirty="0">
                <a:cs typeface="B Homa" pitchFamily="2" charset="-78"/>
              </a:rPr>
              <a:t>از یکدیگر جدا شده اند</a:t>
            </a:r>
            <a:endParaRPr lang="fa-IR" sz="1600" dirty="0">
              <a:solidFill>
                <a:schemeClr val="accent1">
                  <a:lumMod val="50000"/>
                </a:schemeClr>
              </a:solidFill>
              <a:cs typeface="B Homa" pitchFamily="2" charset="-78"/>
            </a:endParaRPr>
          </a:p>
        </p:txBody>
      </p:sp>
      <p:sp>
        <p:nvSpPr>
          <p:cNvPr id="5" name="Title 1"/>
          <p:cNvSpPr>
            <a:spLocks noGrp="1"/>
          </p:cNvSpPr>
          <p:nvPr>
            <p:ph type="title" idx="4294967295"/>
          </p:nvPr>
        </p:nvSpPr>
        <p:spPr>
          <a:xfrm>
            <a:off x="9994932" y="-169263"/>
            <a:ext cx="1489075" cy="714375"/>
          </a:xfrm>
        </p:spPr>
        <p:txBody>
          <a:bodyPr>
            <a:normAutofit/>
          </a:bodyPr>
          <a:lstStyle/>
          <a:p>
            <a:pPr algn="just"/>
            <a:r>
              <a:rPr lang="fa-IR" sz="2000" dirty="0">
                <a:solidFill>
                  <a:schemeClr val="accent3">
                    <a:lumMod val="75000"/>
                  </a:schemeClr>
                </a:solidFill>
                <a:cs typeface="B Homa" pitchFamily="2" charset="-78"/>
              </a:rPr>
              <a:t>کانسپت</a:t>
            </a:r>
          </a:p>
        </p:txBody>
      </p:sp>
      <p:pic>
        <p:nvPicPr>
          <p:cNvPr id="6" name="Picture 5" descr="2642_0503_1_w.jpg"/>
          <p:cNvPicPr>
            <a:picLocks noChangeAspect="1"/>
          </p:cNvPicPr>
          <p:nvPr/>
        </p:nvPicPr>
        <p:blipFill>
          <a:blip r:embed="rId2"/>
          <a:stretch>
            <a:fillRect/>
          </a:stretch>
        </p:blipFill>
        <p:spPr>
          <a:xfrm>
            <a:off x="7896594" y="2846274"/>
            <a:ext cx="2700000" cy="3368808"/>
          </a:xfrm>
          <a:prstGeom prst="rect">
            <a:avLst/>
          </a:prstGeom>
          <a:ln>
            <a:noFill/>
          </a:ln>
          <a:effectLst>
            <a:outerShdw blurRad="190500" algn="tl" rotWithShape="0">
              <a:srgbClr val="000000">
                <a:alpha val="70000"/>
              </a:srgbClr>
            </a:outerShdw>
          </a:effectLst>
        </p:spPr>
      </p:pic>
      <p:pic>
        <p:nvPicPr>
          <p:cNvPr id="7" name="Picture 6" descr="2642_0619_1_w.jpg"/>
          <p:cNvPicPr>
            <a:picLocks noChangeAspect="1"/>
          </p:cNvPicPr>
          <p:nvPr/>
        </p:nvPicPr>
        <p:blipFill>
          <a:blip r:embed="rId3" cstate="print"/>
          <a:stretch>
            <a:fillRect/>
          </a:stretch>
        </p:blipFill>
        <p:spPr>
          <a:xfrm>
            <a:off x="1538612" y="2774837"/>
            <a:ext cx="2700000" cy="3385323"/>
          </a:xfrm>
          <a:prstGeom prst="rect">
            <a:avLst/>
          </a:prstGeom>
          <a:ln>
            <a:noFill/>
          </a:ln>
          <a:effectLst>
            <a:outerShdw blurRad="190500" algn="tl" rotWithShape="0">
              <a:srgbClr val="000000">
                <a:alpha val="70000"/>
              </a:srgbClr>
            </a:outerShdw>
          </a:effectLst>
        </p:spPr>
      </p:pic>
      <p:pic>
        <p:nvPicPr>
          <p:cNvPr id="8" name="Picture 7" descr="2642_0474_1_w.jpg"/>
          <p:cNvPicPr>
            <a:picLocks noChangeAspect="1"/>
          </p:cNvPicPr>
          <p:nvPr/>
        </p:nvPicPr>
        <p:blipFill>
          <a:blip r:embed="rId4" cstate="print"/>
          <a:stretch>
            <a:fillRect/>
          </a:stretch>
        </p:blipFill>
        <p:spPr>
          <a:xfrm>
            <a:off x="4467571" y="3917844"/>
            <a:ext cx="3175201" cy="2268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5386763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167306" y="692048"/>
            <a:ext cx="5429288" cy="2308324"/>
          </a:xfrm>
          <a:prstGeom prst="rect">
            <a:avLst/>
          </a:prstGeom>
        </p:spPr>
        <p:txBody>
          <a:bodyPr wrap="square">
            <a:spAutoFit/>
          </a:bodyPr>
          <a:lstStyle/>
          <a:p>
            <a:pPr algn="just">
              <a:lnSpc>
                <a:spcPct val="150000"/>
              </a:lnSpc>
            </a:pPr>
            <a:r>
              <a:rPr lang="fa-IR" sz="1600" dirty="0">
                <a:cs typeface="B Homa" pitchFamily="2" charset="-78"/>
              </a:rPr>
              <a:t>سازگاری با محیط و گسترش در 6 طبقه، باعث تفکیک خروجی و ورودی به صورت عمودی شده است.</a:t>
            </a:r>
          </a:p>
          <a:p>
            <a:pPr algn="just">
              <a:lnSpc>
                <a:spcPct val="150000"/>
              </a:lnSpc>
            </a:pPr>
            <a:r>
              <a:rPr lang="fa-IR" sz="1600" dirty="0">
                <a:cs typeface="B Homa" pitchFamily="2" charset="-78"/>
              </a:rPr>
              <a:t>سه طبقه فضای گسترده بر روی زمین مربوط به:</a:t>
            </a:r>
          </a:p>
          <a:p>
            <a:pPr algn="just">
              <a:lnSpc>
                <a:spcPct val="150000"/>
              </a:lnSpc>
            </a:pPr>
            <a:r>
              <a:rPr lang="fa-IR" sz="1600" dirty="0">
                <a:cs typeface="B Homa" pitchFamily="2" charset="-78"/>
              </a:rPr>
              <a:t> </a:t>
            </a:r>
            <a:r>
              <a:rPr lang="fa-IR" sz="1600" dirty="0">
                <a:solidFill>
                  <a:schemeClr val="accent1">
                    <a:lumMod val="50000"/>
                  </a:schemeClr>
                </a:solidFill>
                <a:cs typeface="B Homa" pitchFamily="2" charset="-78"/>
              </a:rPr>
              <a:t>قسمت های بررسی،امنیت ،ورودی های شبانه روزی و قسمت بار </a:t>
            </a:r>
          </a:p>
          <a:p>
            <a:pPr algn="just">
              <a:lnSpc>
                <a:spcPct val="150000"/>
              </a:lnSpc>
            </a:pPr>
            <a:r>
              <a:rPr lang="fa-IR" sz="1600" dirty="0">
                <a:cs typeface="B Homa" pitchFamily="2" charset="-78"/>
              </a:rPr>
              <a:t>و سه طبقه ی زیز زمین مربوط به: </a:t>
            </a:r>
          </a:p>
          <a:p>
            <a:pPr algn="just">
              <a:lnSpc>
                <a:spcPct val="150000"/>
              </a:lnSpc>
            </a:pPr>
            <a:r>
              <a:rPr lang="fa-IR" sz="1600" dirty="0">
                <a:cs typeface="B Homa" pitchFamily="2" charset="-78"/>
              </a:rPr>
              <a:t> </a:t>
            </a:r>
            <a:r>
              <a:rPr lang="fa-IR" sz="1600" dirty="0">
                <a:solidFill>
                  <a:schemeClr val="accent1">
                    <a:lumMod val="50000"/>
                  </a:schemeClr>
                </a:solidFill>
                <a:cs typeface="B Homa" pitchFamily="2" charset="-78"/>
              </a:rPr>
              <a:t>تعمییر ، پردازش بار وجابه جایی مسافر بین ساختمان ها است.</a:t>
            </a:r>
          </a:p>
        </p:txBody>
      </p:sp>
      <p:pic>
        <p:nvPicPr>
          <p:cNvPr id="8" name="Picture 7" descr="20060117_PlafondAirportMadr.jpg"/>
          <p:cNvPicPr>
            <a:picLocks noChangeAspect="1"/>
          </p:cNvPicPr>
          <p:nvPr/>
        </p:nvPicPr>
        <p:blipFill>
          <a:blip r:embed="rId2"/>
          <a:stretch>
            <a:fillRect/>
          </a:stretch>
        </p:blipFill>
        <p:spPr>
          <a:xfrm>
            <a:off x="1572926" y="334686"/>
            <a:ext cx="2880000" cy="2880000"/>
          </a:xfrm>
          <a:prstGeom prst="rect">
            <a:avLst/>
          </a:prstGeom>
          <a:ln>
            <a:noFill/>
          </a:ln>
          <a:effectLst>
            <a:outerShdw blurRad="190500" algn="tl" rotWithShape="0">
              <a:srgbClr val="000000">
                <a:alpha val="70000"/>
              </a:srgbClr>
            </a:outerShdw>
          </a:effectLst>
        </p:spPr>
      </p:pic>
      <p:pic>
        <p:nvPicPr>
          <p:cNvPr id="6" name="Picture 5" descr="2642_0484_1_w.jpg"/>
          <p:cNvPicPr>
            <a:picLocks noChangeAspect="1"/>
          </p:cNvPicPr>
          <p:nvPr/>
        </p:nvPicPr>
        <p:blipFill>
          <a:blip r:embed="rId3" cstate="print"/>
          <a:srcRect l="2501"/>
          <a:stretch>
            <a:fillRect/>
          </a:stretch>
        </p:blipFill>
        <p:spPr>
          <a:xfrm>
            <a:off x="1452530" y="4096256"/>
            <a:ext cx="3000396" cy="2047388"/>
          </a:xfrm>
          <a:prstGeom prst="rect">
            <a:avLst/>
          </a:prstGeom>
          <a:ln>
            <a:noFill/>
          </a:ln>
          <a:effectLst>
            <a:outerShdw blurRad="190500" algn="tl" rotWithShape="0">
              <a:srgbClr val="000000">
                <a:alpha val="70000"/>
              </a:srgbClr>
            </a:outerShdw>
          </a:effectLst>
        </p:spPr>
      </p:pic>
      <p:pic>
        <p:nvPicPr>
          <p:cNvPr id="7" name="Picture 6" descr="2642_0475_1_w.jpg"/>
          <p:cNvPicPr>
            <a:picLocks noChangeAspect="1"/>
          </p:cNvPicPr>
          <p:nvPr/>
        </p:nvPicPr>
        <p:blipFill>
          <a:blip r:embed="rId4" cstate="print"/>
          <a:stretch>
            <a:fillRect/>
          </a:stretch>
        </p:blipFill>
        <p:spPr>
          <a:xfrm>
            <a:off x="4667240" y="4102558"/>
            <a:ext cx="2857520" cy="2041086"/>
          </a:xfrm>
          <a:prstGeom prst="rect">
            <a:avLst/>
          </a:prstGeom>
          <a:ln>
            <a:noFill/>
          </a:ln>
          <a:effectLst>
            <a:outerShdw blurRad="190500" algn="tl" rotWithShape="0">
              <a:srgbClr val="000000">
                <a:alpha val="70000"/>
              </a:srgbClr>
            </a:outerShdw>
          </a:effectLst>
        </p:spPr>
      </p:pic>
      <p:pic>
        <p:nvPicPr>
          <p:cNvPr id="9" name="Picture 2" descr="D:\workshop\tarahi fanny\barajays\2642_0465_1 w.jpg"/>
          <p:cNvPicPr>
            <a:picLocks noChangeAspect="1" noChangeArrowheads="1"/>
          </p:cNvPicPr>
          <p:nvPr/>
        </p:nvPicPr>
        <p:blipFill>
          <a:blip r:embed="rId5"/>
          <a:srcRect/>
          <a:stretch>
            <a:fillRect/>
          </a:stretch>
        </p:blipFill>
        <p:spPr bwMode="auto">
          <a:xfrm>
            <a:off x="7710800" y="4071942"/>
            <a:ext cx="3022931" cy="200026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507096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501232" y="0"/>
            <a:ext cx="9245600" cy="758825"/>
          </a:xfrm>
        </p:spPr>
        <p:txBody>
          <a:bodyPr>
            <a:normAutofit/>
          </a:bodyPr>
          <a:lstStyle/>
          <a:p>
            <a:pPr algn="r"/>
            <a:r>
              <a:rPr lang="fa-IR" sz="2000" b="1" dirty="0">
                <a:cs typeface="B Homa" panose="00000400000000000000" pitchFamily="2" charset="-78"/>
              </a:rPr>
              <a:t>اهداف معمار در فرودگاه </a:t>
            </a:r>
            <a:r>
              <a:rPr lang="fa-IR" sz="2000" b="1" dirty="0" smtClean="0">
                <a:cs typeface="B Homa" panose="00000400000000000000" pitchFamily="2" charset="-78"/>
              </a:rPr>
              <a:t>باراخاس</a:t>
            </a:r>
            <a:endParaRPr lang="en-US" sz="2000" dirty="0">
              <a:cs typeface="B Homa" panose="00000400000000000000" pitchFamily="2" charset="-78"/>
            </a:endParaRPr>
          </a:p>
        </p:txBody>
      </p:sp>
      <p:sp>
        <p:nvSpPr>
          <p:cNvPr id="3" name="Content Placeholder 2"/>
          <p:cNvSpPr>
            <a:spLocks noGrp="1"/>
          </p:cNvSpPr>
          <p:nvPr>
            <p:ph sz="quarter" idx="4294967295"/>
          </p:nvPr>
        </p:nvSpPr>
        <p:spPr>
          <a:xfrm>
            <a:off x="1949116" y="984334"/>
            <a:ext cx="9212263" cy="4572000"/>
          </a:xfrm>
        </p:spPr>
        <p:txBody>
          <a:bodyPr>
            <a:normAutofit fontScale="92500"/>
          </a:bodyPr>
          <a:lstStyle/>
          <a:p>
            <a:pPr lvl="0">
              <a:lnSpc>
                <a:spcPct val="150000"/>
              </a:lnSpc>
              <a:buFont typeface="Wingdings" pitchFamily="2" charset="2"/>
              <a:buChar char="q"/>
            </a:pPr>
            <a:r>
              <a:rPr lang="fa-IR" sz="1600" dirty="0">
                <a:cs typeface="B Homa" panose="00000400000000000000" pitchFamily="2" charset="-78"/>
              </a:rPr>
              <a:t>استفاده از ترکیب بندی های ساده و هندسی که به  سادگی برای مسافران و پرسنل قابل درک باشد.</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یکی شدن ساختمان اصلی و قسمت بازرسی بار مسافر به واسطه تردد در حوزه ها.</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استفاده از فضاهای باز برای تفکیک هر واحد طولی از واحد های بعدی ، تسهیل جهتیابی، کاهش وابستگی به نور مصنوعی با افزایش دریافت نور طبیعی و افزایش کیفیت و ادراک فضایی.</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فضای داخلی شفاف، روشن ومفرح که متمم فضای اطراف ساختمان و فضای خارجی روشن و شفاف است.</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دسترسی آسان به فرودگاه و پیوند داخلی مناسب پارکینگ و ترابری عمومی برای مسافران</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فضای سبز نزدیک باند فرودگاه برای پیوستگی فضاها</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سازه ی قابل انعطاف و مدول ، استفاده از اجزای پیش ساخته برای تطبیق هرگونه توسعه ی آتی و تضمین نسبت کیفیت به هزینه.</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امکان افزایش ظربیت هواپیما در صورت لزوم و تطبیق آسان برای پیشرفت های آتی در صنعت هواپیمایی</a:t>
            </a:r>
            <a:endParaRPr lang="en-US" sz="1600" dirty="0">
              <a:cs typeface="B Homa" panose="00000400000000000000" pitchFamily="2" charset="-78"/>
            </a:endParaRPr>
          </a:p>
          <a:p>
            <a:pPr lvl="0">
              <a:lnSpc>
                <a:spcPct val="150000"/>
              </a:lnSpc>
              <a:buFont typeface="Wingdings" pitchFamily="2" charset="2"/>
              <a:buChar char="q"/>
            </a:pPr>
            <a:r>
              <a:rPr lang="fa-IR" sz="1600" dirty="0">
                <a:cs typeface="B Homa" panose="00000400000000000000" pitchFamily="2" charset="-78"/>
              </a:rPr>
              <a:t>جذب بهینه ی آکوستیک ، استفاده از عایق حرارتی و موانع باد با استانداردهای لازم برای ایمنی و اسایش</a:t>
            </a:r>
            <a:endParaRPr lang="en-US" sz="1600" dirty="0">
              <a:cs typeface="B Homa" panose="00000400000000000000" pitchFamily="2" charset="-78"/>
            </a:endParaRPr>
          </a:p>
          <a:p>
            <a:pPr>
              <a:lnSpc>
                <a:spcPct val="150000"/>
              </a:lnSpc>
              <a:buFont typeface="Wingdings" pitchFamily="2" charset="2"/>
              <a:buChar char="q"/>
            </a:pPr>
            <a:endParaRPr lang="en-US" sz="1600" dirty="0">
              <a:cs typeface="B Homa" panose="00000400000000000000" pitchFamily="2" charset="-78"/>
            </a:endParaRPr>
          </a:p>
        </p:txBody>
      </p:sp>
    </p:spTree>
    <p:extLst>
      <p:ext uri="{BB962C8B-B14F-4D97-AF65-F5344CB8AC3E}">
        <p14:creationId xmlns:p14="http://schemas.microsoft.com/office/powerpoint/2010/main" val="10859632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4702960" y="0"/>
            <a:ext cx="7274674" cy="6357937"/>
          </a:xfrm>
        </p:spPr>
        <p:txBody>
          <a:bodyPr>
            <a:noAutofit/>
          </a:bodyPr>
          <a:lstStyle/>
          <a:p>
            <a:pPr algn="just">
              <a:lnSpc>
                <a:spcPct val="150000"/>
              </a:lnSpc>
              <a:buNone/>
            </a:pPr>
            <a:r>
              <a:rPr lang="fa-IR" sz="1800" b="1" dirty="0">
                <a:cs typeface="B Homa" panose="00000400000000000000" pitchFamily="2" charset="-78"/>
              </a:rPr>
              <a:t>شکل کلی ترمینال:</a:t>
            </a:r>
            <a:endParaRPr lang="en-US" sz="1000" dirty="0">
              <a:cs typeface="B Homa" panose="00000400000000000000" pitchFamily="2" charset="-78"/>
            </a:endParaRPr>
          </a:p>
          <a:p>
            <a:pPr lvl="0" algn="just">
              <a:lnSpc>
                <a:spcPct val="150000"/>
              </a:lnSpc>
              <a:buFont typeface="Wingdings" pitchFamily="2" charset="2"/>
              <a:buChar char="q"/>
            </a:pPr>
            <a:r>
              <a:rPr lang="fa-IR" sz="1600" dirty="0">
                <a:cs typeface="B Homa" panose="00000400000000000000" pitchFamily="2" charset="-78"/>
              </a:rPr>
              <a:t>تناوب اشکال موجی شکل به وسیله ی اشکال موجی شکل پیش به وسیله ی بال های بسیار بزرگ فولادی پیش ساخته خوانایی خواصی را در ترمینال ایجاد کرده است.</a:t>
            </a:r>
            <a:endParaRPr lang="en-US" sz="1600" dirty="0">
              <a:cs typeface="B Homa" panose="00000400000000000000" pitchFamily="2" charset="-78"/>
            </a:endParaRPr>
          </a:p>
          <a:p>
            <a:pPr lvl="0" algn="just">
              <a:lnSpc>
                <a:spcPct val="150000"/>
              </a:lnSpc>
              <a:buFont typeface="Wingdings" pitchFamily="2" charset="2"/>
              <a:buChar char="q"/>
            </a:pPr>
            <a:r>
              <a:rPr lang="fa-IR" sz="1600" dirty="0">
                <a:cs typeface="B Homa" panose="00000400000000000000" pitchFamily="2" charset="-78"/>
              </a:rPr>
              <a:t>سقف موج دار ساخته شده به وسیله ی ستون ها و پایه های درختی مرکزی حمایت می شوند.</a:t>
            </a:r>
            <a:endParaRPr lang="en-US" sz="1600" dirty="0">
              <a:cs typeface="B Homa" panose="00000400000000000000" pitchFamily="2" charset="-78"/>
            </a:endParaRPr>
          </a:p>
          <a:p>
            <a:pPr lvl="0" algn="just">
              <a:lnSpc>
                <a:spcPct val="150000"/>
              </a:lnSpc>
              <a:buFont typeface="Wingdings" pitchFamily="2" charset="2"/>
              <a:buChar char="q"/>
            </a:pPr>
            <a:r>
              <a:rPr lang="fa-IR" sz="1600" dirty="0">
                <a:cs typeface="B Homa" panose="00000400000000000000" pitchFamily="2" charset="-78"/>
              </a:rPr>
              <a:t>نقطه گذاری تمامی قسمت های سقف ترمینال:</a:t>
            </a:r>
            <a:endParaRPr lang="en-US" sz="1600" dirty="0">
              <a:cs typeface="B Homa" panose="00000400000000000000" pitchFamily="2" charset="-78"/>
            </a:endParaRPr>
          </a:p>
          <a:p>
            <a:pPr algn="just">
              <a:lnSpc>
                <a:spcPct val="150000"/>
              </a:lnSpc>
              <a:buFont typeface="Wingdings" pitchFamily="2" charset="2"/>
              <a:buChar char="q"/>
            </a:pPr>
            <a:r>
              <a:rPr lang="fa-IR" sz="1600" dirty="0">
                <a:cs typeface="B Homa" panose="00000400000000000000" pitchFamily="2" charset="-78"/>
              </a:rPr>
              <a:t>نفوذ نور طبیعی به داخل فضا</a:t>
            </a:r>
            <a:endParaRPr lang="en-US" sz="1600" dirty="0">
              <a:cs typeface="B Homa" panose="00000400000000000000" pitchFamily="2" charset="-78"/>
            </a:endParaRPr>
          </a:p>
          <a:p>
            <a:pPr algn="just">
              <a:lnSpc>
                <a:spcPct val="150000"/>
              </a:lnSpc>
              <a:buFont typeface="Wingdings" pitchFamily="2" charset="2"/>
              <a:buChar char="q"/>
            </a:pPr>
            <a:r>
              <a:rPr lang="fa-IR" sz="1600" dirty="0">
                <a:cs typeface="B Homa" panose="00000400000000000000" pitchFamily="2" charset="-78"/>
              </a:rPr>
              <a:t>تقسیم طبقات موازی به بخش های مساوی</a:t>
            </a:r>
            <a:endParaRPr lang="en-US" sz="1600" dirty="0">
              <a:cs typeface="B Homa" panose="00000400000000000000" pitchFamily="2" charset="-78"/>
            </a:endParaRPr>
          </a:p>
          <a:p>
            <a:pPr algn="just">
              <a:lnSpc>
                <a:spcPct val="150000"/>
              </a:lnSpc>
              <a:buFont typeface="Wingdings" pitchFamily="2" charset="2"/>
              <a:buChar char="q"/>
            </a:pPr>
            <a:r>
              <a:rPr lang="fa-IR" sz="1600" dirty="0">
                <a:cs typeface="B Homa" panose="00000400000000000000" pitchFamily="2" charset="-78"/>
              </a:rPr>
              <a:t>نشان دادن مسیر حرکت وتوالی فعالیت هااز سالن انتظار تاحرکت به سمت هواپیما</a:t>
            </a:r>
            <a:endParaRPr lang="en-US" sz="1600" dirty="0">
              <a:cs typeface="B Homa" panose="00000400000000000000" pitchFamily="2" charset="-78"/>
            </a:endParaRPr>
          </a:p>
          <a:p>
            <a:pPr algn="just">
              <a:lnSpc>
                <a:spcPct val="150000"/>
              </a:lnSpc>
              <a:buFont typeface="Wingdings" pitchFamily="2" charset="2"/>
              <a:buChar char="q"/>
            </a:pPr>
            <a:r>
              <a:rPr lang="fa-IR" sz="1600" dirty="0">
                <a:cs typeface="B Homa" panose="00000400000000000000" pitchFamily="2" charset="-78"/>
              </a:rPr>
              <a:t>        ویژگی اقلیمی این ساختمان این است که از شمال به جنوب گسترش پیدا کرده و نمای گسترده به سمت شرق و غرب دارد.</a:t>
            </a:r>
            <a:endParaRPr lang="en-US" sz="1600" dirty="0">
              <a:cs typeface="B Homa" panose="00000400000000000000" pitchFamily="2" charset="-78"/>
            </a:endParaRPr>
          </a:p>
          <a:p>
            <a:pPr algn="just">
              <a:lnSpc>
                <a:spcPct val="150000"/>
              </a:lnSpc>
              <a:buFont typeface="Wingdings" pitchFamily="2" charset="2"/>
              <a:buChar char="q"/>
            </a:pPr>
            <a:r>
              <a:rPr lang="fa-IR" sz="1600" dirty="0">
                <a:cs typeface="B Homa" panose="00000400000000000000" pitchFamily="2" charset="-78"/>
              </a:rPr>
              <a:t>به وسیله ی سقف عمیق یکپارچه ، بر روی نماها سایه ایجاد شده و در پایه ی پل و سایر قسمت ها لازم از سیستم های تهویه با مصرف انرژی کم و بهینه استفاده شده است.</a:t>
            </a:r>
            <a:endParaRPr lang="en-US" sz="1600" dirty="0">
              <a:cs typeface="B Homa" panose="00000400000000000000" pitchFamily="2" charset="-78"/>
            </a:endParaRPr>
          </a:p>
          <a:p>
            <a:pPr algn="just">
              <a:lnSpc>
                <a:spcPct val="150000"/>
              </a:lnSpc>
              <a:buFont typeface="Wingdings" pitchFamily="2" charset="2"/>
              <a:buChar char="q"/>
            </a:pPr>
            <a:endParaRPr lang="en-US" sz="1400" dirty="0">
              <a:cs typeface="B Homa" panose="00000400000000000000" pitchFamily="2" charset="-78"/>
            </a:endParaRPr>
          </a:p>
        </p:txBody>
      </p:sp>
      <p:pic>
        <p:nvPicPr>
          <p:cNvPr id="1026" name="Picture 2" descr="J:\tasavir Barajays\0 (66).jpg"/>
          <p:cNvPicPr>
            <a:picLocks noChangeAspect="1" noChangeArrowheads="1"/>
          </p:cNvPicPr>
          <p:nvPr/>
        </p:nvPicPr>
        <p:blipFill>
          <a:blip r:embed="rId2"/>
          <a:srcRect/>
          <a:stretch>
            <a:fillRect/>
          </a:stretch>
        </p:blipFill>
        <p:spPr bwMode="auto">
          <a:xfrm>
            <a:off x="369071" y="295505"/>
            <a:ext cx="4167182" cy="2785208"/>
          </a:xfrm>
          <a:prstGeom prst="rect">
            <a:avLst/>
          </a:prstGeom>
          <a:ln>
            <a:noFill/>
          </a:ln>
          <a:effectLst>
            <a:outerShdw blurRad="190500" algn="tl" rotWithShape="0">
              <a:srgbClr val="000000">
                <a:alpha val="70000"/>
              </a:srgbClr>
            </a:outerShdw>
          </a:effectLst>
        </p:spPr>
      </p:pic>
      <p:pic>
        <p:nvPicPr>
          <p:cNvPr id="1027" name="Picture 3" descr="J:\tasavir Barajays\20060319_2_PlafondAirportMa.jpg"/>
          <p:cNvPicPr>
            <a:picLocks noChangeAspect="1" noChangeArrowheads="1"/>
          </p:cNvPicPr>
          <p:nvPr/>
        </p:nvPicPr>
        <p:blipFill>
          <a:blip r:embed="rId3"/>
          <a:srcRect/>
          <a:stretch>
            <a:fillRect/>
          </a:stretch>
        </p:blipFill>
        <p:spPr bwMode="auto">
          <a:xfrm>
            <a:off x="2678918" y="3633477"/>
            <a:ext cx="2071702" cy="2071702"/>
          </a:xfrm>
          <a:prstGeom prst="rect">
            <a:avLst/>
          </a:prstGeom>
          <a:ln>
            <a:noFill/>
          </a:ln>
          <a:effectLst>
            <a:outerShdw blurRad="190500" algn="tl" rotWithShape="0">
              <a:srgbClr val="000000">
                <a:alpha val="70000"/>
              </a:srgbClr>
            </a:outerShdw>
          </a:effectLst>
        </p:spPr>
      </p:pic>
      <p:pic>
        <p:nvPicPr>
          <p:cNvPr id="1028" name="Picture 4" descr="J:\tasavir Barajays\0 (31).jpg"/>
          <p:cNvPicPr>
            <a:picLocks noChangeAspect="1" noChangeArrowheads="1"/>
          </p:cNvPicPr>
          <p:nvPr/>
        </p:nvPicPr>
        <p:blipFill>
          <a:blip r:embed="rId4"/>
          <a:srcRect/>
          <a:stretch>
            <a:fillRect/>
          </a:stretch>
        </p:blipFill>
        <p:spPr bwMode="auto">
          <a:xfrm>
            <a:off x="369071" y="3250406"/>
            <a:ext cx="2143140" cy="2837845"/>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11758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rajasAir_3.jpg"/>
          <p:cNvPicPr>
            <a:picLocks noChangeAspect="1"/>
          </p:cNvPicPr>
          <p:nvPr/>
        </p:nvPicPr>
        <p:blipFill>
          <a:blip r:embed="rId2"/>
          <a:stretch>
            <a:fillRect/>
          </a:stretch>
        </p:blipFill>
        <p:spPr>
          <a:xfrm>
            <a:off x="1490490" y="857232"/>
            <a:ext cx="8433455" cy="5214974"/>
          </a:xfrm>
          <a:prstGeom prst="rect">
            <a:avLst/>
          </a:prstGeom>
        </p:spPr>
      </p:pic>
      <p:sp>
        <p:nvSpPr>
          <p:cNvPr id="2" name="Title 1"/>
          <p:cNvSpPr>
            <a:spLocks noGrp="1"/>
          </p:cNvSpPr>
          <p:nvPr>
            <p:ph type="title" idx="4294967295"/>
          </p:nvPr>
        </p:nvSpPr>
        <p:spPr>
          <a:xfrm>
            <a:off x="10137441" y="0"/>
            <a:ext cx="1489075" cy="714375"/>
          </a:xfrm>
        </p:spPr>
        <p:txBody>
          <a:bodyPr>
            <a:normAutofit/>
          </a:bodyPr>
          <a:lstStyle/>
          <a:p>
            <a:pPr algn="just"/>
            <a:r>
              <a:rPr lang="fa-IR" sz="2000" dirty="0">
                <a:solidFill>
                  <a:schemeClr val="accent3">
                    <a:lumMod val="75000"/>
                  </a:schemeClr>
                </a:solidFill>
                <a:cs typeface="B Homa" pitchFamily="2" charset="-78"/>
              </a:rPr>
              <a:t>پلان همکف</a:t>
            </a:r>
          </a:p>
        </p:txBody>
      </p:sp>
      <p:pic>
        <p:nvPicPr>
          <p:cNvPr id="6" name="Content Placeholder 3" descr="2642_0018_1_w.jpg"/>
          <p:cNvPicPr>
            <a:picLocks noChangeAspect="1"/>
          </p:cNvPicPr>
          <p:nvPr/>
        </p:nvPicPr>
        <p:blipFill>
          <a:blip r:embed="rId3"/>
          <a:stretch>
            <a:fillRect/>
          </a:stretch>
        </p:blipFill>
        <p:spPr>
          <a:xfrm>
            <a:off x="1309654" y="142852"/>
            <a:ext cx="5655909" cy="1785950"/>
          </a:xfrm>
          <a:prstGeom prst="rect">
            <a:avLst/>
          </a:prstGeom>
          <a:ln>
            <a:noFill/>
          </a:ln>
          <a:effectLst/>
        </p:spPr>
      </p:pic>
      <p:sp>
        <p:nvSpPr>
          <p:cNvPr id="5" name="Rectangle 4"/>
          <p:cNvSpPr/>
          <p:nvPr/>
        </p:nvSpPr>
        <p:spPr>
          <a:xfrm>
            <a:off x="8953520" y="785794"/>
            <a:ext cx="1738290" cy="1938992"/>
          </a:xfrm>
          <a:prstGeom prst="rect">
            <a:avLst/>
          </a:prstGeom>
        </p:spPr>
        <p:txBody>
          <a:bodyPr wrap="square">
            <a:spAutoFit/>
          </a:bodyPr>
          <a:lstStyle/>
          <a:p>
            <a:pPr algn="just">
              <a:lnSpc>
                <a:spcPct val="150000"/>
              </a:lnSpc>
            </a:pPr>
            <a:r>
              <a:rPr lang="fa-IR" sz="1600" dirty="0">
                <a:cs typeface="B Homa" pitchFamily="2" charset="-78"/>
              </a:rPr>
              <a:t> شامل :</a:t>
            </a:r>
          </a:p>
          <a:p>
            <a:pPr algn="just">
              <a:lnSpc>
                <a:spcPct val="150000"/>
              </a:lnSpc>
            </a:pPr>
            <a:r>
              <a:rPr lang="fa-IR" sz="1600" dirty="0">
                <a:solidFill>
                  <a:schemeClr val="accent1">
                    <a:lumMod val="50000"/>
                  </a:schemeClr>
                </a:solidFill>
                <a:cs typeface="B Homa" pitchFamily="2" charset="-78"/>
              </a:rPr>
              <a:t>قسمتهای بررسی</a:t>
            </a:r>
          </a:p>
          <a:p>
            <a:pPr algn="just">
              <a:lnSpc>
                <a:spcPct val="150000"/>
              </a:lnSpc>
            </a:pPr>
            <a:r>
              <a:rPr lang="fa-IR" sz="1600" dirty="0">
                <a:solidFill>
                  <a:schemeClr val="accent1">
                    <a:lumMod val="50000"/>
                  </a:schemeClr>
                </a:solidFill>
                <a:cs typeface="B Homa" pitchFamily="2" charset="-78"/>
              </a:rPr>
              <a:t>امنیت </a:t>
            </a:r>
          </a:p>
          <a:p>
            <a:pPr algn="just">
              <a:lnSpc>
                <a:spcPct val="150000"/>
              </a:lnSpc>
            </a:pPr>
            <a:r>
              <a:rPr lang="fa-IR" sz="1600" dirty="0">
                <a:solidFill>
                  <a:schemeClr val="accent1">
                    <a:lumMod val="50000"/>
                  </a:schemeClr>
                </a:solidFill>
                <a:cs typeface="B Homa" pitchFamily="2" charset="-78"/>
              </a:rPr>
              <a:t>ورودی های شبانه روزی  </a:t>
            </a:r>
          </a:p>
          <a:p>
            <a:pPr algn="just">
              <a:lnSpc>
                <a:spcPct val="150000"/>
              </a:lnSpc>
            </a:pPr>
            <a:r>
              <a:rPr lang="fa-IR" sz="1600" dirty="0">
                <a:solidFill>
                  <a:schemeClr val="accent1">
                    <a:lumMod val="50000"/>
                  </a:schemeClr>
                </a:solidFill>
                <a:cs typeface="B Homa" pitchFamily="2" charset="-78"/>
              </a:rPr>
              <a:t>قسمت بار </a:t>
            </a:r>
          </a:p>
        </p:txBody>
      </p:sp>
    </p:spTree>
    <p:extLst>
      <p:ext uri="{BB962C8B-B14F-4D97-AF65-F5344CB8AC3E}">
        <p14:creationId xmlns:p14="http://schemas.microsoft.com/office/powerpoint/2010/main" val="38622155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rajasAir_4.jpg"/>
          <p:cNvPicPr>
            <a:picLocks noChangeAspect="1"/>
          </p:cNvPicPr>
          <p:nvPr/>
        </p:nvPicPr>
        <p:blipFill>
          <a:blip r:embed="rId2"/>
          <a:srcRect b="4166"/>
          <a:stretch>
            <a:fillRect/>
          </a:stretch>
        </p:blipFill>
        <p:spPr>
          <a:xfrm>
            <a:off x="1632253" y="130069"/>
            <a:ext cx="6666537" cy="6173874"/>
          </a:xfrm>
          <a:prstGeom prst="rect">
            <a:avLst/>
          </a:prstGeom>
        </p:spPr>
      </p:pic>
      <p:sp>
        <p:nvSpPr>
          <p:cNvPr id="6" name="Title 1"/>
          <p:cNvSpPr>
            <a:spLocks noGrp="1"/>
          </p:cNvSpPr>
          <p:nvPr>
            <p:ph type="title" idx="4294967295"/>
          </p:nvPr>
        </p:nvSpPr>
        <p:spPr>
          <a:xfrm>
            <a:off x="9271857" y="214290"/>
            <a:ext cx="2203450" cy="714375"/>
          </a:xfrm>
        </p:spPr>
        <p:txBody>
          <a:bodyPr>
            <a:normAutofit/>
          </a:bodyPr>
          <a:lstStyle/>
          <a:p>
            <a:pPr algn="just"/>
            <a:r>
              <a:rPr lang="fa-IR" sz="2000" dirty="0">
                <a:solidFill>
                  <a:schemeClr val="accent3">
                    <a:lumMod val="75000"/>
                  </a:schemeClr>
                </a:solidFill>
                <a:cs typeface="B Homa" pitchFamily="2" charset="-78"/>
              </a:rPr>
              <a:t>پلان های زیر رمین</a:t>
            </a:r>
          </a:p>
        </p:txBody>
      </p:sp>
      <p:sp>
        <p:nvSpPr>
          <p:cNvPr id="5" name="Rectangle 4"/>
          <p:cNvSpPr/>
          <p:nvPr/>
        </p:nvSpPr>
        <p:spPr>
          <a:xfrm>
            <a:off x="8488352" y="941453"/>
            <a:ext cx="3000396" cy="1569660"/>
          </a:xfrm>
          <a:prstGeom prst="rect">
            <a:avLst/>
          </a:prstGeom>
        </p:spPr>
        <p:txBody>
          <a:bodyPr wrap="square">
            <a:spAutoFit/>
          </a:bodyPr>
          <a:lstStyle/>
          <a:p>
            <a:pPr>
              <a:lnSpc>
                <a:spcPct val="150000"/>
              </a:lnSpc>
            </a:pPr>
            <a:r>
              <a:rPr lang="fa-IR" sz="1600" dirty="0">
                <a:cs typeface="B Homa" pitchFamily="2" charset="-78"/>
              </a:rPr>
              <a:t>شامل:</a:t>
            </a:r>
          </a:p>
          <a:p>
            <a:pPr>
              <a:lnSpc>
                <a:spcPct val="150000"/>
              </a:lnSpc>
            </a:pPr>
            <a:r>
              <a:rPr lang="fa-IR" sz="1600" dirty="0">
                <a:solidFill>
                  <a:schemeClr val="accent1">
                    <a:lumMod val="50000"/>
                  </a:schemeClr>
                </a:solidFill>
                <a:cs typeface="B Homa" pitchFamily="2" charset="-78"/>
              </a:rPr>
              <a:t>تعمییر </a:t>
            </a:r>
          </a:p>
          <a:p>
            <a:pPr>
              <a:lnSpc>
                <a:spcPct val="150000"/>
              </a:lnSpc>
            </a:pPr>
            <a:r>
              <a:rPr lang="fa-IR" sz="1600" dirty="0">
                <a:solidFill>
                  <a:schemeClr val="accent1">
                    <a:lumMod val="50000"/>
                  </a:schemeClr>
                </a:solidFill>
                <a:cs typeface="B Homa" pitchFamily="2" charset="-78"/>
              </a:rPr>
              <a:t>پردازش بار </a:t>
            </a:r>
          </a:p>
          <a:p>
            <a:pPr>
              <a:lnSpc>
                <a:spcPct val="150000"/>
              </a:lnSpc>
            </a:pPr>
            <a:r>
              <a:rPr lang="fa-IR" sz="1600" dirty="0">
                <a:solidFill>
                  <a:schemeClr val="accent1">
                    <a:lumMod val="50000"/>
                  </a:schemeClr>
                </a:solidFill>
                <a:cs typeface="B Homa" pitchFamily="2" charset="-78"/>
              </a:rPr>
              <a:t>جابه جایی مسافر بین ساختمان ها</a:t>
            </a:r>
            <a:endParaRPr lang="fa-IR" sz="1600" dirty="0"/>
          </a:p>
        </p:txBody>
      </p:sp>
    </p:spTree>
    <p:extLst>
      <p:ext uri="{BB962C8B-B14F-4D97-AF65-F5344CB8AC3E}">
        <p14:creationId xmlns:p14="http://schemas.microsoft.com/office/powerpoint/2010/main" val="30904543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rajas_Air_w.jpg"/>
          <p:cNvPicPr>
            <a:picLocks noChangeAspect="1"/>
          </p:cNvPicPr>
          <p:nvPr/>
        </p:nvPicPr>
        <p:blipFill>
          <a:blip r:embed="rId2"/>
          <a:stretch>
            <a:fillRect/>
          </a:stretch>
        </p:blipFill>
        <p:spPr>
          <a:xfrm>
            <a:off x="3452795" y="179336"/>
            <a:ext cx="5505203" cy="6178623"/>
          </a:xfrm>
          <a:prstGeom prst="rect">
            <a:avLst/>
          </a:prstGeom>
        </p:spPr>
      </p:pic>
      <p:sp>
        <p:nvSpPr>
          <p:cNvPr id="6" name="Title 1"/>
          <p:cNvSpPr>
            <a:spLocks noGrp="1"/>
          </p:cNvSpPr>
          <p:nvPr>
            <p:ph type="title" idx="4294967295"/>
          </p:nvPr>
        </p:nvSpPr>
        <p:spPr>
          <a:xfrm>
            <a:off x="9373436" y="179336"/>
            <a:ext cx="2060575" cy="714375"/>
          </a:xfrm>
        </p:spPr>
        <p:txBody>
          <a:bodyPr>
            <a:normAutofit/>
          </a:bodyPr>
          <a:lstStyle/>
          <a:p>
            <a:pPr algn="just"/>
            <a:r>
              <a:rPr lang="fa-IR" sz="2000" dirty="0">
                <a:solidFill>
                  <a:schemeClr val="accent3">
                    <a:lumMod val="75000"/>
                  </a:schemeClr>
                </a:solidFill>
                <a:cs typeface="B Homa" pitchFamily="2" charset="-78"/>
              </a:rPr>
              <a:t>پلان های طبقات بالا</a:t>
            </a:r>
          </a:p>
        </p:txBody>
      </p:sp>
    </p:spTree>
    <p:extLst>
      <p:ext uri="{BB962C8B-B14F-4D97-AF65-F5344CB8AC3E}">
        <p14:creationId xmlns:p14="http://schemas.microsoft.com/office/powerpoint/2010/main" val="15752779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rajasAir_6.jpg"/>
          <p:cNvPicPr>
            <a:picLocks noChangeAspect="1"/>
          </p:cNvPicPr>
          <p:nvPr/>
        </p:nvPicPr>
        <p:blipFill>
          <a:blip r:embed="rId2"/>
          <a:stretch>
            <a:fillRect/>
          </a:stretch>
        </p:blipFill>
        <p:spPr>
          <a:xfrm>
            <a:off x="1523968" y="959816"/>
            <a:ext cx="9120186" cy="2540623"/>
          </a:xfrm>
          <a:prstGeom prst="rect">
            <a:avLst/>
          </a:prstGeom>
        </p:spPr>
      </p:pic>
      <p:sp>
        <p:nvSpPr>
          <p:cNvPr id="2" name="Title 1"/>
          <p:cNvSpPr>
            <a:spLocks noGrp="1"/>
          </p:cNvSpPr>
          <p:nvPr>
            <p:ph type="title" idx="4294967295"/>
          </p:nvPr>
        </p:nvSpPr>
        <p:spPr>
          <a:xfrm>
            <a:off x="0" y="228600"/>
            <a:ext cx="9245600" cy="758825"/>
          </a:xfrm>
        </p:spPr>
        <p:txBody>
          <a:bodyPr>
            <a:normAutofit/>
          </a:bodyPr>
          <a:lstStyle/>
          <a:p>
            <a:pPr algn="r"/>
            <a:r>
              <a:rPr lang="fa-IR" sz="2000" dirty="0"/>
              <a:t>مقاطع</a:t>
            </a:r>
          </a:p>
        </p:txBody>
      </p:sp>
      <p:pic>
        <p:nvPicPr>
          <p:cNvPr id="5" name="Picture 4" descr="BarajasAir_2.jpg"/>
          <p:cNvPicPr>
            <a:picLocks noChangeAspect="1"/>
          </p:cNvPicPr>
          <p:nvPr/>
        </p:nvPicPr>
        <p:blipFill>
          <a:blip r:embed="rId3"/>
          <a:stretch>
            <a:fillRect/>
          </a:stretch>
        </p:blipFill>
        <p:spPr>
          <a:xfrm>
            <a:off x="1476408" y="4106456"/>
            <a:ext cx="9048748" cy="1394246"/>
          </a:xfrm>
          <a:prstGeom prst="rect">
            <a:avLst/>
          </a:prstGeom>
        </p:spPr>
      </p:pic>
    </p:spTree>
    <p:extLst>
      <p:ext uri="{BB962C8B-B14F-4D97-AF65-F5344CB8AC3E}">
        <p14:creationId xmlns:p14="http://schemas.microsoft.com/office/powerpoint/2010/main" val="12831172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py of 2642_0004_1_w.jpg"/>
          <p:cNvPicPr>
            <a:picLocks noChangeAspect="1"/>
          </p:cNvPicPr>
          <p:nvPr/>
        </p:nvPicPr>
        <p:blipFill>
          <a:blip r:embed="rId2"/>
          <a:srcRect t="10977"/>
          <a:stretch>
            <a:fillRect/>
          </a:stretch>
        </p:blipFill>
        <p:spPr>
          <a:xfrm>
            <a:off x="1309654" y="1707592"/>
            <a:ext cx="9501254" cy="1864285"/>
          </a:xfrm>
          <a:prstGeom prst="rect">
            <a:avLst/>
          </a:prstGeom>
        </p:spPr>
      </p:pic>
      <p:pic>
        <p:nvPicPr>
          <p:cNvPr id="5" name="Picture 4" descr="Copy of 2642_0455_1_w.jpg"/>
          <p:cNvPicPr>
            <a:picLocks noChangeAspect="1"/>
          </p:cNvPicPr>
          <p:nvPr/>
        </p:nvPicPr>
        <p:blipFill>
          <a:blip r:embed="rId3"/>
          <a:srcRect t="15398" b="4843"/>
          <a:stretch>
            <a:fillRect/>
          </a:stretch>
        </p:blipFill>
        <p:spPr>
          <a:xfrm>
            <a:off x="1309654" y="250044"/>
            <a:ext cx="5918906" cy="1464444"/>
          </a:xfrm>
          <a:prstGeom prst="rect">
            <a:avLst/>
          </a:prstGeom>
        </p:spPr>
      </p:pic>
      <p:sp>
        <p:nvSpPr>
          <p:cNvPr id="6" name="TextBox 4"/>
          <p:cNvSpPr txBox="1">
            <a:spLocks noChangeArrowheads="1"/>
          </p:cNvSpPr>
          <p:nvPr/>
        </p:nvSpPr>
        <p:spPr bwMode="auto">
          <a:xfrm>
            <a:off x="8667768" y="571480"/>
            <a:ext cx="1371600" cy="400110"/>
          </a:xfrm>
          <a:prstGeom prst="rect">
            <a:avLst/>
          </a:prstGeom>
          <a:noFill/>
          <a:ln w="9525">
            <a:noFill/>
            <a:miter lim="800000"/>
            <a:headEnd/>
            <a:tailEnd/>
          </a:ln>
        </p:spPr>
        <p:txBody>
          <a:bodyPr wrap="square">
            <a:spAutoFit/>
          </a:bodyPr>
          <a:lstStyle/>
          <a:p>
            <a:pPr algn="r" rtl="1"/>
            <a:r>
              <a:rPr lang="fa-IR" sz="2000" b="1" dirty="0">
                <a:solidFill>
                  <a:schemeClr val="accent3">
                    <a:lumMod val="75000"/>
                  </a:schemeClr>
                </a:solidFill>
                <a:latin typeface="Calibri" pitchFamily="34" charset="0"/>
                <a:cs typeface="B Homa" pitchFamily="2" charset="-78"/>
              </a:rPr>
              <a:t>نما ها</a:t>
            </a:r>
          </a:p>
        </p:txBody>
      </p:sp>
      <p:pic>
        <p:nvPicPr>
          <p:cNvPr id="4098" name="Picture 2" descr="D:\workshop\tarahi fanny\barajays\2642_0454_1_w.jpg"/>
          <p:cNvPicPr>
            <a:picLocks noChangeAspect="1" noChangeArrowheads="1"/>
          </p:cNvPicPr>
          <p:nvPr/>
        </p:nvPicPr>
        <p:blipFill>
          <a:blip r:embed="rId4"/>
          <a:srcRect t="34170" b="1315"/>
          <a:stretch>
            <a:fillRect/>
          </a:stretch>
        </p:blipFill>
        <p:spPr bwMode="auto">
          <a:xfrm>
            <a:off x="1309654" y="3643314"/>
            <a:ext cx="9522685" cy="3071834"/>
          </a:xfrm>
          <a:prstGeom prst="rect">
            <a:avLst/>
          </a:prstGeom>
          <a:noFill/>
        </p:spPr>
      </p:pic>
    </p:spTree>
    <p:extLst>
      <p:ext uri="{BB962C8B-B14F-4D97-AF65-F5344CB8AC3E}">
        <p14:creationId xmlns:p14="http://schemas.microsoft.com/office/powerpoint/2010/main" val="1230736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a:spLocks noChangeArrowheads="1"/>
          </p:cNvSpPr>
          <p:nvPr/>
        </p:nvSpPr>
        <p:spPr bwMode="auto">
          <a:xfrm>
            <a:off x="8453454" y="285728"/>
            <a:ext cx="2014542" cy="369332"/>
          </a:xfrm>
          <a:prstGeom prst="rect">
            <a:avLst/>
          </a:prstGeom>
          <a:noFill/>
          <a:ln w="9525">
            <a:noFill/>
            <a:miter lim="800000"/>
            <a:headEnd/>
            <a:tailEnd/>
          </a:ln>
        </p:spPr>
        <p:txBody>
          <a:bodyPr wrap="square">
            <a:spAutoFit/>
          </a:bodyPr>
          <a:lstStyle/>
          <a:p>
            <a:pPr algn="r" rtl="1"/>
            <a:r>
              <a:rPr lang="fa-IR" b="1" dirty="0">
                <a:solidFill>
                  <a:schemeClr val="accent3">
                    <a:lumMod val="75000"/>
                  </a:schemeClr>
                </a:solidFill>
                <a:latin typeface="Calibri" pitchFamily="34" charset="0"/>
                <a:cs typeface="B Homa" pitchFamily="2" charset="-78"/>
              </a:rPr>
              <a:t>مسیر یابی و مصالح</a:t>
            </a:r>
          </a:p>
        </p:txBody>
      </p:sp>
      <p:sp>
        <p:nvSpPr>
          <p:cNvPr id="5" name="TextBox 4"/>
          <p:cNvSpPr txBox="1"/>
          <p:nvPr/>
        </p:nvSpPr>
        <p:spPr>
          <a:xfrm>
            <a:off x="7524760" y="857233"/>
            <a:ext cx="3000396" cy="4893647"/>
          </a:xfrm>
          <a:prstGeom prst="rect">
            <a:avLst/>
          </a:prstGeom>
          <a:noFill/>
        </p:spPr>
        <p:txBody>
          <a:bodyPr wrap="square" rtlCol="1">
            <a:spAutoFit/>
          </a:bodyPr>
          <a:lstStyle/>
          <a:p>
            <a:pPr algn="just">
              <a:lnSpc>
                <a:spcPct val="150000"/>
              </a:lnSpc>
            </a:pPr>
            <a:r>
              <a:rPr lang="fa-IR" sz="1600" dirty="0">
                <a:cs typeface="B Homa" pitchFamily="2" charset="-78"/>
              </a:rPr>
              <a:t>در فرودگاه </a:t>
            </a:r>
            <a:r>
              <a:rPr lang="fa-IR" sz="1600" dirty="0" smtClean="0">
                <a:cs typeface="B Homa" pitchFamily="2" charset="-78"/>
              </a:rPr>
              <a:t>باراخاس </a:t>
            </a:r>
            <a:r>
              <a:rPr lang="fa-IR" sz="1600" dirty="0">
                <a:cs typeface="B Homa" pitchFamily="2" charset="-78"/>
              </a:rPr>
              <a:t>از طیف رنگ برای مشخص کردن بخش ها ی مختلف استفاده شده است.</a:t>
            </a:r>
          </a:p>
          <a:p>
            <a:pPr algn="just">
              <a:lnSpc>
                <a:spcPct val="150000"/>
              </a:lnSpc>
            </a:pPr>
            <a:r>
              <a:rPr lang="fa-IR" sz="1600" dirty="0">
                <a:cs typeface="B Homa" pitchFamily="2" charset="-78"/>
              </a:rPr>
              <a:t>هر مسیر به وسیله ی رنگ نشانه گذاری شده و راه فورا مشخص می شود.</a:t>
            </a:r>
          </a:p>
          <a:p>
            <a:pPr algn="just">
              <a:lnSpc>
                <a:spcPct val="150000"/>
              </a:lnSpc>
            </a:pPr>
            <a:r>
              <a:rPr lang="fa-IR" sz="1600" dirty="0">
                <a:cs typeface="B Homa" pitchFamily="2" charset="-78"/>
              </a:rPr>
              <a:t>دستگاه جابه جا کننده ی خودکار نیز بر اساس همین طیف رنگی به کار برده شده است، که به ساختمان نشاطی خاص می دهد.</a:t>
            </a:r>
          </a:p>
          <a:p>
            <a:pPr algn="just">
              <a:lnSpc>
                <a:spcPct val="150000"/>
              </a:lnSpc>
            </a:pPr>
            <a:r>
              <a:rPr lang="fa-IR" sz="1600" dirty="0">
                <a:cs typeface="B Homa" pitchFamily="2" charset="-78"/>
              </a:rPr>
              <a:t>برای عناصر ساختمانی از فولاد ضد زنگ و آلومینیوم استفاده شده است که احساس سبک وزنی و فراخی ایجاد می کند.</a:t>
            </a:r>
          </a:p>
        </p:txBody>
      </p:sp>
      <p:pic>
        <p:nvPicPr>
          <p:cNvPr id="1027" name="Picture 3" descr="J:\tasavir Barajays\0 (44).jpg"/>
          <p:cNvPicPr>
            <a:picLocks noChangeAspect="1" noChangeArrowheads="1"/>
          </p:cNvPicPr>
          <p:nvPr/>
        </p:nvPicPr>
        <p:blipFill>
          <a:blip r:embed="rId2" cstate="print"/>
          <a:srcRect/>
          <a:stretch>
            <a:fillRect/>
          </a:stretch>
        </p:blipFill>
        <p:spPr bwMode="auto">
          <a:xfrm>
            <a:off x="4458601" y="2857496"/>
            <a:ext cx="2708969" cy="3313724"/>
          </a:xfrm>
          <a:prstGeom prst="rect">
            <a:avLst/>
          </a:prstGeom>
          <a:ln>
            <a:noFill/>
          </a:ln>
          <a:effectLst>
            <a:outerShdw blurRad="190500" algn="tl" rotWithShape="0">
              <a:srgbClr val="000000">
                <a:alpha val="70000"/>
              </a:srgbClr>
            </a:outerShdw>
          </a:effectLst>
        </p:spPr>
      </p:pic>
      <p:pic>
        <p:nvPicPr>
          <p:cNvPr id="1028" name="Picture 4" descr="J:\tasavir Barajays\0 (48).jpg"/>
          <p:cNvPicPr>
            <a:picLocks noChangeAspect="1" noChangeArrowheads="1"/>
          </p:cNvPicPr>
          <p:nvPr/>
        </p:nvPicPr>
        <p:blipFill>
          <a:blip r:embed="rId3"/>
          <a:srcRect/>
          <a:stretch>
            <a:fillRect/>
          </a:stretch>
        </p:blipFill>
        <p:spPr bwMode="auto">
          <a:xfrm>
            <a:off x="1452530" y="2857497"/>
            <a:ext cx="2480736" cy="3313723"/>
          </a:xfrm>
          <a:prstGeom prst="rect">
            <a:avLst/>
          </a:prstGeom>
          <a:ln>
            <a:noFill/>
          </a:ln>
          <a:effectLst>
            <a:outerShdw blurRad="190500" algn="tl" rotWithShape="0">
              <a:srgbClr val="000000">
                <a:alpha val="70000"/>
              </a:srgbClr>
            </a:outerShdw>
          </a:effectLst>
        </p:spPr>
      </p:pic>
      <p:pic>
        <p:nvPicPr>
          <p:cNvPr id="14" name="Picture 13" descr="2642_0481_1_w.jpg"/>
          <p:cNvPicPr>
            <a:picLocks noChangeAspect="1"/>
          </p:cNvPicPr>
          <p:nvPr/>
        </p:nvPicPr>
        <p:blipFill>
          <a:blip r:embed="rId4"/>
          <a:stretch>
            <a:fillRect/>
          </a:stretch>
        </p:blipFill>
        <p:spPr>
          <a:xfrm>
            <a:off x="2452663" y="428605"/>
            <a:ext cx="3471097" cy="230934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85806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0 (24).jpg"/>
          <p:cNvPicPr>
            <a:picLocks noChangeAspect="1"/>
          </p:cNvPicPr>
          <p:nvPr/>
        </p:nvPicPr>
        <p:blipFill>
          <a:blip r:embed="rId2"/>
          <a:stretch>
            <a:fillRect/>
          </a:stretch>
        </p:blipFill>
        <p:spPr>
          <a:xfrm>
            <a:off x="466692" y="1665618"/>
            <a:ext cx="6479409" cy="2928958"/>
          </a:xfrm>
          <a:prstGeom prst="rect">
            <a:avLst/>
          </a:prstGeom>
          <a:ln>
            <a:noFill/>
          </a:ln>
          <a:effectLst>
            <a:outerShdw blurRad="190500" algn="tl" rotWithShape="0">
              <a:srgbClr val="000000">
                <a:alpha val="70000"/>
              </a:srgbClr>
            </a:outerShdw>
          </a:effectLst>
        </p:spPr>
      </p:pic>
      <p:sp>
        <p:nvSpPr>
          <p:cNvPr id="3" name="Rectangle 7"/>
          <p:cNvSpPr>
            <a:spLocks noChangeArrowheads="1"/>
          </p:cNvSpPr>
          <p:nvPr/>
        </p:nvSpPr>
        <p:spPr bwMode="auto">
          <a:xfrm>
            <a:off x="6596066" y="214290"/>
            <a:ext cx="3938590" cy="515526"/>
          </a:xfrm>
          <a:prstGeom prst="rect">
            <a:avLst/>
          </a:prstGeom>
          <a:noFill/>
          <a:ln w="9525">
            <a:noFill/>
            <a:miter lim="800000"/>
            <a:headEnd/>
            <a:tailEnd/>
          </a:ln>
        </p:spPr>
        <p:txBody>
          <a:bodyPr wrap="square">
            <a:spAutoFit/>
          </a:bodyPr>
          <a:lstStyle/>
          <a:p>
            <a:pPr algn="just" rtl="1">
              <a:lnSpc>
                <a:spcPct val="150000"/>
              </a:lnSpc>
            </a:pPr>
            <a:r>
              <a:rPr lang="fa-IR" sz="2000" b="1" dirty="0">
                <a:latin typeface="Calibri" pitchFamily="34" charset="0"/>
                <a:cs typeface="B Homa" pitchFamily="2" charset="-78"/>
              </a:rPr>
              <a:t>فرودگاه بین المللی </a:t>
            </a:r>
            <a:r>
              <a:rPr lang="fa-IR" sz="2000" b="1" dirty="0" smtClean="0">
                <a:latin typeface="Calibri" pitchFamily="34" charset="0"/>
                <a:cs typeface="B Homa" pitchFamily="2" charset="-78"/>
              </a:rPr>
              <a:t>باراخاس</a:t>
            </a:r>
            <a:endParaRPr lang="fa-IR" sz="2000" b="1" dirty="0">
              <a:latin typeface="Calibri" pitchFamily="34" charset="0"/>
              <a:cs typeface="B Homa" pitchFamily="2" charset="-78"/>
            </a:endParaRPr>
          </a:p>
        </p:txBody>
      </p:sp>
      <p:sp>
        <p:nvSpPr>
          <p:cNvPr id="5" name="TextBox 4"/>
          <p:cNvSpPr txBox="1"/>
          <p:nvPr/>
        </p:nvSpPr>
        <p:spPr>
          <a:xfrm>
            <a:off x="6946101" y="1398854"/>
            <a:ext cx="4000528" cy="3462486"/>
          </a:xfrm>
          <a:prstGeom prst="rect">
            <a:avLst/>
          </a:prstGeom>
          <a:noFill/>
        </p:spPr>
        <p:txBody>
          <a:bodyPr wrap="square" rtlCol="1">
            <a:spAutoFit/>
          </a:bodyPr>
          <a:lstStyle/>
          <a:p>
            <a:pPr>
              <a:lnSpc>
                <a:spcPct val="150000"/>
              </a:lnSpc>
            </a:pPr>
            <a:r>
              <a:rPr lang="fa-IR" sz="1600" b="1" dirty="0">
                <a:cs typeface="B Homa" pitchFamily="2" charset="-78"/>
              </a:rPr>
              <a:t>مشخصات پروژه :</a:t>
            </a:r>
          </a:p>
          <a:p>
            <a:pPr>
              <a:lnSpc>
                <a:spcPct val="150000"/>
              </a:lnSpc>
            </a:pPr>
            <a:r>
              <a:rPr lang="fa-IR" sz="1600" b="1" dirty="0">
                <a:cs typeface="B Homa" pitchFamily="2" charset="-78"/>
              </a:rPr>
              <a:t>مکان : </a:t>
            </a:r>
            <a:r>
              <a:rPr lang="fa-IR" sz="1600" dirty="0">
                <a:cs typeface="B Homa" pitchFamily="2" charset="-78"/>
              </a:rPr>
              <a:t>مادرید،اسپانیا</a:t>
            </a:r>
          </a:p>
          <a:p>
            <a:pPr>
              <a:lnSpc>
                <a:spcPct val="150000"/>
              </a:lnSpc>
            </a:pPr>
            <a:r>
              <a:rPr lang="fa-IR" sz="1600" b="1" dirty="0">
                <a:cs typeface="B Homa" pitchFamily="2" charset="-78"/>
              </a:rPr>
              <a:t>معمار:</a:t>
            </a:r>
            <a:r>
              <a:rPr lang="fa-IR" sz="1600" dirty="0">
                <a:cs typeface="B Homa" pitchFamily="2" charset="-78"/>
              </a:rPr>
              <a:t>ریچارد راجرز و شرکا ، استودیو لاملا</a:t>
            </a:r>
          </a:p>
          <a:p>
            <a:pPr>
              <a:lnSpc>
                <a:spcPct val="150000"/>
              </a:lnSpc>
            </a:pPr>
            <a:r>
              <a:rPr lang="fa-IR" sz="1600" b="1" dirty="0">
                <a:cs typeface="B Homa" pitchFamily="2" charset="-78"/>
              </a:rPr>
              <a:t>سال ساخت: </a:t>
            </a:r>
            <a:r>
              <a:rPr lang="fa-IR" sz="1600" dirty="0">
                <a:cs typeface="B Homa" pitchFamily="2" charset="-78"/>
              </a:rPr>
              <a:t>2005</a:t>
            </a:r>
          </a:p>
          <a:p>
            <a:pPr>
              <a:lnSpc>
                <a:spcPct val="150000"/>
              </a:lnSpc>
            </a:pPr>
            <a:r>
              <a:rPr lang="fa-IR" sz="1600" b="1" dirty="0">
                <a:cs typeface="B Homa" pitchFamily="2" charset="-78"/>
              </a:rPr>
              <a:t>برنده ی جایزه ی :</a:t>
            </a:r>
            <a:r>
              <a:rPr lang="en-US" sz="1600" dirty="0">
                <a:cs typeface="B Homa" pitchFamily="2" charset="-78"/>
              </a:rPr>
              <a:t>RIBA STERLING</a:t>
            </a:r>
          </a:p>
          <a:p>
            <a:pPr>
              <a:lnSpc>
                <a:spcPct val="150000"/>
              </a:lnSpc>
            </a:pPr>
            <a:r>
              <a:rPr lang="fa-IR" sz="1600" b="1" dirty="0">
                <a:cs typeface="B Homa" pitchFamily="2" charset="-78"/>
              </a:rPr>
              <a:t>بودجه : </a:t>
            </a:r>
            <a:r>
              <a:rPr lang="fa-IR" sz="1600" dirty="0">
                <a:cs typeface="B Homa" pitchFamily="2" charset="-78"/>
              </a:rPr>
              <a:t>یک میلیارد یورو</a:t>
            </a:r>
          </a:p>
          <a:p>
            <a:pPr>
              <a:lnSpc>
                <a:spcPct val="150000"/>
              </a:lnSpc>
            </a:pPr>
            <a:r>
              <a:rPr lang="fa-IR" sz="1600" b="1" dirty="0">
                <a:cs typeface="B Homa" pitchFamily="2" charset="-78"/>
              </a:rPr>
              <a:t>پیمانکاران:</a:t>
            </a:r>
            <a:r>
              <a:rPr lang="en-US" sz="1600" dirty="0">
                <a:cs typeface="B Homa" pitchFamily="2" charset="-78"/>
              </a:rPr>
              <a:t>UTE BARAGAS</a:t>
            </a:r>
            <a:endParaRPr lang="fa-IR" sz="1600" dirty="0">
              <a:cs typeface="B Homa" pitchFamily="2" charset="-78"/>
            </a:endParaRPr>
          </a:p>
          <a:p>
            <a:pPr>
              <a:lnSpc>
                <a:spcPct val="150000"/>
              </a:lnSpc>
            </a:pPr>
            <a:r>
              <a:rPr lang="fa-IR" sz="1600" b="1" dirty="0">
                <a:cs typeface="B Homa" pitchFamily="2" charset="-78"/>
              </a:rPr>
              <a:t>پیمانکار ساخت تجهیزات پارکینگ: </a:t>
            </a:r>
          </a:p>
          <a:p>
            <a:pPr>
              <a:lnSpc>
                <a:spcPct val="150000"/>
              </a:lnSpc>
            </a:pPr>
            <a:r>
              <a:rPr lang="fa-IR" sz="1600" dirty="0">
                <a:cs typeface="B Homa" pitchFamily="2" charset="-78"/>
              </a:rPr>
              <a:t>شرکت اسپانیایی </a:t>
            </a:r>
            <a:r>
              <a:rPr lang="en-US" sz="1600" dirty="0" err="1">
                <a:cs typeface="B Homa" pitchFamily="2" charset="-78"/>
              </a:rPr>
              <a:t>Dragados</a:t>
            </a:r>
            <a:endParaRPr lang="fa-IR" sz="1600" dirty="0">
              <a:cs typeface="B Homa" pitchFamily="2" charset="-78"/>
            </a:endParaRPr>
          </a:p>
        </p:txBody>
      </p:sp>
    </p:spTree>
    <p:extLst>
      <p:ext uri="{BB962C8B-B14F-4D97-AF65-F5344CB8AC3E}">
        <p14:creationId xmlns:p14="http://schemas.microsoft.com/office/powerpoint/2010/main" val="21200804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81092" y="382012"/>
            <a:ext cx="9215502" cy="3046988"/>
          </a:xfrm>
          <a:prstGeom prst="rect">
            <a:avLst/>
          </a:prstGeom>
          <a:noFill/>
        </p:spPr>
        <p:txBody>
          <a:bodyPr wrap="square" rtlCol="1">
            <a:spAutoFit/>
          </a:bodyPr>
          <a:lstStyle/>
          <a:p>
            <a:pPr algn="just">
              <a:lnSpc>
                <a:spcPct val="150000"/>
              </a:lnSpc>
            </a:pPr>
            <a:r>
              <a:rPr lang="fa-IR" sz="1600" dirty="0">
                <a:cs typeface="B Homa" pitchFamily="2" charset="-78"/>
              </a:rPr>
              <a:t>قسمت داخلی سقف پایانه به وسیله خیزران ( نی هندی ) پوشیده شده است تا احساس گرمی را در فضای داخلی ایجاد کند.</a:t>
            </a:r>
          </a:p>
          <a:p>
            <a:pPr algn="just">
              <a:lnSpc>
                <a:spcPct val="150000"/>
              </a:lnSpc>
            </a:pPr>
            <a:r>
              <a:rPr lang="fa-IR" sz="1600" dirty="0">
                <a:cs typeface="B Homa" pitchFamily="2" charset="-78"/>
              </a:rPr>
              <a:t> مصالح کف نیز از آهک اسپانیایی غیر صیقلی است که نمودی گرم داشته و نسبت به سایر مصالح سنگی مانند گرانیت سختی کمتری دارد. بر خلاف اکثر فرود گاه های مشابه، پایانه ی جدید فرودگاه به مسافران کمک می کند تا با محیط پیرامون خود ارتباط بر قرار کنند. </a:t>
            </a:r>
          </a:p>
          <a:p>
            <a:pPr algn="just">
              <a:lnSpc>
                <a:spcPct val="150000"/>
              </a:lnSpc>
            </a:pPr>
            <a:r>
              <a:rPr lang="fa-IR" sz="1600" dirty="0">
                <a:cs typeface="B Homa" pitchFamily="2" charset="-78"/>
              </a:rPr>
              <a:t>با وجود اینکه این پایانه یک ساختمان عظیم و غول پیکر است اما مسافران می توانند مسیر خود را از روی علائم بصری که در سراسر پایانه علامت گذاری شده است، پیداکنند.</a:t>
            </a:r>
          </a:p>
          <a:p>
            <a:pPr algn="just">
              <a:lnSpc>
                <a:spcPct val="150000"/>
              </a:lnSpc>
            </a:pPr>
            <a:r>
              <a:rPr lang="fa-IR" sz="1600" dirty="0">
                <a:cs typeface="B Homa" pitchFamily="2" charset="-78"/>
              </a:rPr>
              <a:t>از میان نسل جدید فرودگاه ها، فرودگاه باراجای مادرید از معدود فرودگاه ها یی است که برای مردمی که هرروز از کنار آن عبور می کند احترام قائل می شود. چشم انداز ساختما ن با شکل موج دار آن در مجاورت با تپه های اطراف ، کامل می شود.</a:t>
            </a:r>
          </a:p>
        </p:txBody>
      </p:sp>
      <p:pic>
        <p:nvPicPr>
          <p:cNvPr id="8" name="Picture 7" descr="2642_0453_1_w.jpg"/>
          <p:cNvPicPr>
            <a:picLocks noChangeAspect="1"/>
          </p:cNvPicPr>
          <p:nvPr/>
        </p:nvPicPr>
        <p:blipFill>
          <a:blip r:embed="rId2"/>
          <a:srcRect l="6003"/>
          <a:stretch>
            <a:fillRect/>
          </a:stretch>
        </p:blipFill>
        <p:spPr>
          <a:xfrm>
            <a:off x="7465156" y="3612322"/>
            <a:ext cx="3060000" cy="2245570"/>
          </a:xfrm>
          <a:prstGeom prst="rect">
            <a:avLst/>
          </a:prstGeom>
          <a:ln>
            <a:noFill/>
          </a:ln>
          <a:effectLst>
            <a:outerShdw blurRad="190500" algn="tl" rotWithShape="0">
              <a:srgbClr val="000000">
                <a:alpha val="70000"/>
              </a:srgbClr>
            </a:outerShdw>
          </a:effectLst>
        </p:spPr>
      </p:pic>
      <p:pic>
        <p:nvPicPr>
          <p:cNvPr id="9" name="Picture 8" descr="20060319_PlafondAirportMadr.jpg"/>
          <p:cNvPicPr>
            <a:picLocks noChangeAspect="1"/>
          </p:cNvPicPr>
          <p:nvPr/>
        </p:nvPicPr>
        <p:blipFill>
          <a:blip r:embed="rId3"/>
          <a:srcRect b="2896"/>
          <a:stretch>
            <a:fillRect/>
          </a:stretch>
        </p:blipFill>
        <p:spPr>
          <a:xfrm>
            <a:off x="1610050" y="3378948"/>
            <a:ext cx="2700000" cy="2621821"/>
          </a:xfrm>
          <a:prstGeom prst="rect">
            <a:avLst/>
          </a:prstGeom>
          <a:ln>
            <a:noFill/>
          </a:ln>
          <a:effectLst>
            <a:outerShdw blurRad="190500" algn="tl" rotWithShape="0">
              <a:srgbClr val="000000">
                <a:alpha val="70000"/>
              </a:srgbClr>
            </a:outerShdw>
          </a:effectLst>
        </p:spPr>
      </p:pic>
      <p:pic>
        <p:nvPicPr>
          <p:cNvPr id="10" name="Picture 9" descr="2642_0528_1_w.jpg"/>
          <p:cNvPicPr>
            <a:picLocks noChangeAspect="1"/>
          </p:cNvPicPr>
          <p:nvPr/>
        </p:nvPicPr>
        <p:blipFill>
          <a:blip r:embed="rId4"/>
          <a:stretch>
            <a:fillRect/>
          </a:stretch>
        </p:blipFill>
        <p:spPr>
          <a:xfrm>
            <a:off x="4738678" y="3378754"/>
            <a:ext cx="2197420" cy="290973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630462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idx="4294967295"/>
          </p:nvPr>
        </p:nvSpPr>
        <p:spPr>
          <a:xfrm>
            <a:off x="9637744" y="-184806"/>
            <a:ext cx="1917700" cy="714376"/>
          </a:xfrm>
        </p:spPr>
        <p:txBody>
          <a:bodyPr>
            <a:normAutofit/>
          </a:bodyPr>
          <a:lstStyle/>
          <a:p>
            <a:pPr algn="just"/>
            <a:r>
              <a:rPr lang="fa-IR" sz="1600" dirty="0">
                <a:solidFill>
                  <a:schemeClr val="accent3">
                    <a:lumMod val="75000"/>
                  </a:schemeClr>
                </a:solidFill>
                <a:cs typeface="B Homa" pitchFamily="2" charset="-78"/>
              </a:rPr>
              <a:t>ساختمان ماهواره</a:t>
            </a:r>
          </a:p>
        </p:txBody>
      </p:sp>
      <p:sp>
        <p:nvSpPr>
          <p:cNvPr id="5" name="TextBox 4"/>
          <p:cNvSpPr txBox="1"/>
          <p:nvPr/>
        </p:nvSpPr>
        <p:spPr>
          <a:xfrm>
            <a:off x="1143000" y="357167"/>
            <a:ext cx="9453594" cy="1061829"/>
          </a:xfrm>
          <a:prstGeom prst="rect">
            <a:avLst/>
          </a:prstGeom>
          <a:noFill/>
        </p:spPr>
        <p:txBody>
          <a:bodyPr wrap="square" rtlCol="1">
            <a:spAutoFit/>
          </a:bodyPr>
          <a:lstStyle/>
          <a:p>
            <a:pPr>
              <a:lnSpc>
                <a:spcPct val="150000"/>
              </a:lnSpc>
            </a:pPr>
            <a:r>
              <a:rPr lang="fa-IR" sz="1400" dirty="0">
                <a:cs typeface="B Homa" pitchFamily="2" charset="-78"/>
              </a:rPr>
              <a:t>ساختمان جدید ماهواره با زیر بنای 287384 مترمربع ، توانایی سرویس دهی به 15 میلیون مسافر را در سال دارا است. ساختمان شامل دو بلوک است که یکی امکانات ورودی و خروجی برای مسافران و دیگری امکانات گذر نامه و مناطق تجاری را در بر دارد. علاوه بر این ساختمان ماهواره 9000 جای پارک را تامین کرده است.</a:t>
            </a:r>
          </a:p>
        </p:txBody>
      </p:sp>
      <p:sp>
        <p:nvSpPr>
          <p:cNvPr id="6" name="Title 1"/>
          <p:cNvSpPr txBox="1">
            <a:spLocks/>
          </p:cNvSpPr>
          <p:nvPr/>
        </p:nvSpPr>
        <p:spPr>
          <a:xfrm>
            <a:off x="8178840" y="1000108"/>
            <a:ext cx="2560630" cy="714396"/>
          </a:xfrm>
          <a:prstGeom prst="rect">
            <a:avLst/>
          </a:prstGeom>
        </p:spPr>
        <p:txBody>
          <a:bodyPr vert="horz" anchor="b">
            <a:normAutofit/>
          </a:bodyPr>
          <a:lstStyle/>
          <a:p>
            <a:pPr algn="just">
              <a:spcBef>
                <a:spcPct val="0"/>
              </a:spcBef>
              <a:defRPr/>
            </a:pPr>
            <a:r>
              <a:rPr lang="fa-IR" sz="1600" cap="small" dirty="0">
                <a:solidFill>
                  <a:schemeClr val="accent3">
                    <a:lumMod val="75000"/>
                  </a:schemeClr>
                </a:solidFill>
                <a:latin typeface="+mj-lt"/>
                <a:ea typeface="+mj-ea"/>
                <a:cs typeface="B Homa" pitchFamily="2" charset="-78"/>
              </a:rPr>
              <a:t>سیستم بازرسی خودکار بار</a:t>
            </a:r>
          </a:p>
        </p:txBody>
      </p:sp>
      <p:sp>
        <p:nvSpPr>
          <p:cNvPr id="7" name="TextBox 6"/>
          <p:cNvSpPr txBox="1"/>
          <p:nvPr/>
        </p:nvSpPr>
        <p:spPr>
          <a:xfrm>
            <a:off x="1143000" y="1645697"/>
            <a:ext cx="9453594" cy="738664"/>
          </a:xfrm>
          <a:prstGeom prst="rect">
            <a:avLst/>
          </a:prstGeom>
          <a:noFill/>
        </p:spPr>
        <p:txBody>
          <a:bodyPr wrap="square" rtlCol="1">
            <a:spAutoFit/>
          </a:bodyPr>
          <a:lstStyle/>
          <a:p>
            <a:pPr>
              <a:lnSpc>
                <a:spcPct val="150000"/>
              </a:lnSpc>
            </a:pPr>
            <a:r>
              <a:rPr lang="fa-IR" sz="1400" dirty="0">
                <a:cs typeface="B Homa" pitchFamily="2" charset="-78"/>
              </a:rPr>
              <a:t>پایانه ی جدید شامل یک سیستم بازرسی خودکار بار است. که توانایی بازرسی بیش از 16500 قطعه بار را در ساعت دارد. طول تسمه ی حامل در مجموع 78 کیلومتر است. این سیستم بار رادر ورودی، خروجی و بین پایانه و ساختمان ماهواره پردازش می کند.</a:t>
            </a:r>
          </a:p>
        </p:txBody>
      </p:sp>
      <p:sp>
        <p:nvSpPr>
          <p:cNvPr id="8" name="Title 1"/>
          <p:cNvSpPr txBox="1">
            <a:spLocks/>
          </p:cNvSpPr>
          <p:nvPr/>
        </p:nvSpPr>
        <p:spPr>
          <a:xfrm>
            <a:off x="8107402" y="1928786"/>
            <a:ext cx="2560630" cy="714396"/>
          </a:xfrm>
          <a:prstGeom prst="rect">
            <a:avLst/>
          </a:prstGeom>
        </p:spPr>
        <p:txBody>
          <a:bodyPr vert="horz" anchor="b">
            <a:normAutofit/>
          </a:bodyPr>
          <a:lstStyle/>
          <a:p>
            <a:pPr algn="just">
              <a:spcBef>
                <a:spcPct val="0"/>
              </a:spcBef>
              <a:defRPr/>
            </a:pPr>
            <a:r>
              <a:rPr lang="fa-IR" sz="1600" cap="small" dirty="0">
                <a:solidFill>
                  <a:schemeClr val="accent3">
                    <a:lumMod val="75000"/>
                  </a:schemeClr>
                </a:solidFill>
                <a:latin typeface="+mj-lt"/>
                <a:ea typeface="+mj-ea"/>
                <a:cs typeface="B Homa" pitchFamily="2" charset="-78"/>
              </a:rPr>
              <a:t>جا به جا کننده ی خودکار </a:t>
            </a:r>
          </a:p>
        </p:txBody>
      </p:sp>
      <p:sp>
        <p:nvSpPr>
          <p:cNvPr id="9" name="TextBox 8"/>
          <p:cNvSpPr txBox="1"/>
          <p:nvPr/>
        </p:nvSpPr>
        <p:spPr>
          <a:xfrm>
            <a:off x="1309654" y="2608416"/>
            <a:ext cx="9286940" cy="1061829"/>
          </a:xfrm>
          <a:prstGeom prst="rect">
            <a:avLst/>
          </a:prstGeom>
          <a:noFill/>
        </p:spPr>
        <p:txBody>
          <a:bodyPr wrap="square" rtlCol="1">
            <a:spAutoFit/>
          </a:bodyPr>
          <a:lstStyle/>
          <a:p>
            <a:pPr>
              <a:lnSpc>
                <a:spcPct val="150000"/>
              </a:lnSpc>
            </a:pPr>
            <a:r>
              <a:rPr lang="fa-IR" sz="1400" dirty="0">
                <a:cs typeface="B Homa" pitchFamily="2" charset="-78"/>
              </a:rPr>
              <a:t>جا به جا کننده ی خودکار ساختمان جدید،  پایانه را به ساختمان ماهواره متصل می کند. ماشین های جا به جا کننده ی خودکار، مسافران را بین دو جایگاه در یک تونل بین پایانه ی اصلی و ساختمان ماهواره  منتقل می کنند. جا به جا کننده ی خودکار ، فاصله ی 2100 متر را پوشش داده و به صورت 24 ساعته کار می کند. </a:t>
            </a:r>
          </a:p>
        </p:txBody>
      </p:sp>
      <p:pic>
        <p:nvPicPr>
          <p:cNvPr id="2050" name="Picture 2" descr="J:\tasavir Barajays\0 (27).jpg"/>
          <p:cNvPicPr>
            <a:picLocks noChangeAspect="1" noChangeArrowheads="1"/>
          </p:cNvPicPr>
          <p:nvPr/>
        </p:nvPicPr>
        <p:blipFill>
          <a:blip r:embed="rId2"/>
          <a:srcRect/>
          <a:stretch>
            <a:fillRect/>
          </a:stretch>
        </p:blipFill>
        <p:spPr bwMode="auto">
          <a:xfrm>
            <a:off x="1493620" y="3571876"/>
            <a:ext cx="3888000" cy="2777146"/>
          </a:xfrm>
          <a:prstGeom prst="rect">
            <a:avLst/>
          </a:prstGeom>
          <a:ln>
            <a:noFill/>
          </a:ln>
          <a:effectLst>
            <a:outerShdw blurRad="190500" algn="tl" rotWithShape="0">
              <a:srgbClr val="000000">
                <a:alpha val="70000"/>
              </a:srgbClr>
            </a:outerShdw>
          </a:effectLst>
        </p:spPr>
      </p:pic>
      <p:pic>
        <p:nvPicPr>
          <p:cNvPr id="2051" name="Picture 3" descr="J:\tasavir Barajays\0 (60).jpg"/>
          <p:cNvPicPr>
            <a:picLocks noChangeAspect="1" noChangeArrowheads="1"/>
          </p:cNvPicPr>
          <p:nvPr/>
        </p:nvPicPr>
        <p:blipFill>
          <a:blip r:embed="rId3"/>
          <a:srcRect l="49235" t="76384" r="23979"/>
          <a:stretch>
            <a:fillRect/>
          </a:stretch>
        </p:blipFill>
        <p:spPr bwMode="auto">
          <a:xfrm>
            <a:off x="5667966" y="3643315"/>
            <a:ext cx="4500000" cy="270841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700186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a:spLocks noGrp="1" noChangeArrowheads="1"/>
          </p:cNvSpPr>
          <p:nvPr>
            <p:ph type="title" idx="4294967295"/>
          </p:nvPr>
        </p:nvSpPr>
        <p:spPr bwMode="auto">
          <a:xfrm>
            <a:off x="2165684" y="165391"/>
            <a:ext cx="9245600" cy="600164"/>
          </a:xfrm>
          <a:prstGeom prst="rect">
            <a:avLst/>
          </a:prstGeom>
          <a:noFill/>
          <a:ln w="9525">
            <a:noFill/>
            <a:miter lim="800000"/>
            <a:headEnd/>
            <a:tailEnd/>
          </a:ln>
        </p:spPr>
        <p:txBody>
          <a:bodyPr wrap="square">
            <a:spAutoFit/>
          </a:bodyPr>
          <a:lstStyle/>
          <a:p>
            <a:pPr algn="r">
              <a:lnSpc>
                <a:spcPct val="150000"/>
              </a:lnSpc>
            </a:pPr>
            <a:r>
              <a:rPr lang="fa-IR" sz="2400" b="1" dirty="0">
                <a:cs typeface="B Homa" panose="00000400000000000000" pitchFamily="2" charset="-78"/>
              </a:rPr>
              <a:t>سازه:</a:t>
            </a:r>
            <a:endParaRPr lang="en-US" sz="2400" dirty="0">
              <a:cs typeface="B Homa" panose="00000400000000000000" pitchFamily="2" charset="-78"/>
            </a:endParaRPr>
          </a:p>
        </p:txBody>
      </p:sp>
      <p:sp>
        <p:nvSpPr>
          <p:cNvPr id="5" name="Content Placeholder 4"/>
          <p:cNvSpPr>
            <a:spLocks noGrp="1"/>
          </p:cNvSpPr>
          <p:nvPr>
            <p:ph sz="quarter" idx="4294967295"/>
          </p:nvPr>
        </p:nvSpPr>
        <p:spPr>
          <a:xfrm>
            <a:off x="529389" y="-758824"/>
            <a:ext cx="10927781" cy="4572000"/>
          </a:xfrm>
        </p:spPr>
        <p:txBody>
          <a:bodyPr>
            <a:normAutofit/>
          </a:bodyPr>
          <a:lstStyle/>
          <a:p>
            <a:pPr>
              <a:lnSpc>
                <a:spcPct val="150000"/>
              </a:lnSpc>
              <a:buFont typeface="Wingdings" pitchFamily="2" charset="2"/>
              <a:buChar char="q"/>
            </a:pPr>
            <a:r>
              <a:rPr lang="fa-IR" sz="1600" dirty="0">
                <a:cs typeface="B Homa" panose="00000400000000000000" pitchFamily="2" charset="-78"/>
              </a:rPr>
              <a:t>پایانه ی باراخاس با زیربنای 1.2 میلیون متر مربع، به عنوان بزرگترین پروژه ی ساختمانی در جهان مطرح شده است. بنابراین استاندارد سازی سازه نه تنها برای تسهیل عملیات ساختمانی ، بلکه برای هرگونه توسعه ی بعدی در پایانه مهم بود.</a:t>
            </a:r>
            <a:endParaRPr lang="en-US" sz="1600" dirty="0">
              <a:cs typeface="B Homa" panose="00000400000000000000" pitchFamily="2" charset="-78"/>
            </a:endParaRPr>
          </a:p>
          <a:p>
            <a:pPr>
              <a:lnSpc>
                <a:spcPct val="150000"/>
              </a:lnSpc>
              <a:buFont typeface="Wingdings" pitchFamily="2" charset="2"/>
              <a:buChar char="q"/>
            </a:pPr>
            <a:endParaRPr lang="fa-IR" sz="1600" dirty="0"/>
          </a:p>
        </p:txBody>
      </p:sp>
      <p:pic>
        <p:nvPicPr>
          <p:cNvPr id="7" name="Content Placeholder 3" descr="2642_0072_1_w.jpg"/>
          <p:cNvPicPr>
            <a:picLocks noChangeAspect="1"/>
          </p:cNvPicPr>
          <p:nvPr/>
        </p:nvPicPr>
        <p:blipFill>
          <a:blip r:embed="rId2"/>
          <a:stretch>
            <a:fillRect/>
          </a:stretch>
        </p:blipFill>
        <p:spPr>
          <a:xfrm>
            <a:off x="1560062" y="1917444"/>
            <a:ext cx="9106950" cy="3791463"/>
          </a:xfrm>
          <a:prstGeom prst="rect">
            <a:avLst/>
          </a:prstGeom>
        </p:spPr>
      </p:pic>
    </p:spTree>
    <p:extLst>
      <p:ext uri="{BB962C8B-B14F-4D97-AF65-F5344CB8AC3E}">
        <p14:creationId xmlns:p14="http://schemas.microsoft.com/office/powerpoint/2010/main" val="16406682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sz="half" idx="4294967295"/>
          </p:nvPr>
        </p:nvSpPr>
        <p:spPr>
          <a:xfrm>
            <a:off x="5223293" y="422489"/>
            <a:ext cx="6018212" cy="3286125"/>
          </a:xfrm>
        </p:spPr>
        <p:txBody>
          <a:bodyPr>
            <a:noAutofit/>
          </a:bodyPr>
          <a:lstStyle/>
          <a:p>
            <a:pPr>
              <a:lnSpc>
                <a:spcPct val="150000"/>
              </a:lnSpc>
              <a:buFont typeface="Wingdings" pitchFamily="2" charset="2"/>
              <a:buChar char="q"/>
            </a:pPr>
            <a:r>
              <a:rPr lang="fa-IR" sz="1600" dirty="0">
                <a:cs typeface="B Homa" panose="00000400000000000000" pitchFamily="2" charset="-78"/>
              </a:rPr>
              <a:t>هر سه قسمت ساختمان پایانه با سقفی موجی شکل پوشیده شده است که به وسیله ی ستون های جفتی مایل داخلی تحمل می شود. </a:t>
            </a:r>
          </a:p>
          <a:p>
            <a:pPr>
              <a:lnSpc>
                <a:spcPct val="150000"/>
              </a:lnSpc>
              <a:buFont typeface="Wingdings" pitchFamily="2" charset="2"/>
              <a:buChar char="q"/>
            </a:pPr>
            <a:r>
              <a:rPr lang="fa-IR" sz="1600" dirty="0">
                <a:cs typeface="B Homa" panose="00000400000000000000" pitchFamily="2" charset="-78"/>
              </a:rPr>
              <a:t>نمای خارجی و خرپای سازه ای که کل سازه را تقویت می کند به شکل پرنده یا ماهی بوده و با طرح ظریف سقف ، از داخل و خارج بدون شکست است. هر قسمت سقف توسط تکیه گاه و ستون های فولادی مفصل داری به طول 18 متر تحمل می شود. این ستون ها برای تحمل وزن تیرها شاخه شاخه شده اند. براین اساس ، چهار ستون برای هر تراز در نظر گرفته شده است. دو ستون به شکل </a:t>
            </a:r>
            <a:r>
              <a:rPr lang="en-US" sz="1600" dirty="0">
                <a:cs typeface="B Homa" panose="00000400000000000000" pitchFamily="2" charset="-78"/>
              </a:rPr>
              <a:t>v</a:t>
            </a:r>
            <a:r>
              <a:rPr lang="fa-IR" sz="1600" dirty="0">
                <a:cs typeface="B Homa" panose="00000400000000000000" pitchFamily="2" charset="-78"/>
              </a:rPr>
              <a:t> در مرکز و دو ستون به شکل </a:t>
            </a:r>
            <a:r>
              <a:rPr lang="en-US" sz="1600" dirty="0">
                <a:cs typeface="B Homa" panose="00000400000000000000" pitchFamily="2" charset="-78"/>
              </a:rPr>
              <a:t>y</a:t>
            </a:r>
            <a:r>
              <a:rPr lang="fa-IR" sz="1600" dirty="0">
                <a:cs typeface="B Homa" panose="00000400000000000000" pitchFamily="2" charset="-78"/>
              </a:rPr>
              <a:t>  در هر انتها برای تحمل وزن سقف.</a:t>
            </a:r>
            <a:endParaRPr lang="en-US" sz="1600" dirty="0">
              <a:cs typeface="B Homa" panose="00000400000000000000" pitchFamily="2" charset="-78"/>
            </a:endParaRPr>
          </a:p>
        </p:txBody>
      </p:sp>
      <p:pic>
        <p:nvPicPr>
          <p:cNvPr id="14" name="Picture 13" descr="BarajasAir_6.jpg"/>
          <p:cNvPicPr>
            <a:picLocks noChangeAspect="1"/>
          </p:cNvPicPr>
          <p:nvPr/>
        </p:nvPicPr>
        <p:blipFill>
          <a:blip r:embed="rId2"/>
          <a:srcRect t="10989" b="12087"/>
          <a:stretch>
            <a:fillRect/>
          </a:stretch>
        </p:blipFill>
        <p:spPr>
          <a:xfrm>
            <a:off x="1381092" y="4286256"/>
            <a:ext cx="9334500" cy="2000264"/>
          </a:xfrm>
          <a:prstGeom prst="rect">
            <a:avLst/>
          </a:prstGeom>
        </p:spPr>
      </p:pic>
      <p:pic>
        <p:nvPicPr>
          <p:cNvPr id="16" name="Picture 15" descr="2642_0286_1w.jpg"/>
          <p:cNvPicPr>
            <a:picLocks noChangeAspect="1"/>
          </p:cNvPicPr>
          <p:nvPr/>
        </p:nvPicPr>
        <p:blipFill>
          <a:blip r:embed="rId3"/>
          <a:stretch>
            <a:fillRect/>
          </a:stretch>
        </p:blipFill>
        <p:spPr>
          <a:xfrm>
            <a:off x="1523968" y="422489"/>
            <a:ext cx="3000396" cy="3651857"/>
          </a:xfrm>
          <a:prstGeom prst="rect">
            <a:avLst/>
          </a:prstGeom>
        </p:spPr>
      </p:pic>
    </p:spTree>
    <p:extLst>
      <p:ext uri="{BB962C8B-B14F-4D97-AF65-F5344CB8AC3E}">
        <p14:creationId xmlns:p14="http://schemas.microsoft.com/office/powerpoint/2010/main" val="18356374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py of 2642_0004_1_w.jpg"/>
          <p:cNvPicPr>
            <a:picLocks noChangeAspect="1"/>
          </p:cNvPicPr>
          <p:nvPr/>
        </p:nvPicPr>
        <p:blipFill>
          <a:blip r:embed="rId2"/>
          <a:stretch>
            <a:fillRect/>
          </a:stretch>
        </p:blipFill>
        <p:spPr>
          <a:xfrm>
            <a:off x="1309654" y="142853"/>
            <a:ext cx="9572692" cy="2109899"/>
          </a:xfrm>
          <a:prstGeom prst="rect">
            <a:avLst/>
          </a:prstGeom>
        </p:spPr>
      </p:pic>
      <p:pic>
        <p:nvPicPr>
          <p:cNvPr id="6" name="Picture 5" descr="2642_0485_1_w.jpg"/>
          <p:cNvPicPr>
            <a:picLocks noChangeAspect="1"/>
          </p:cNvPicPr>
          <p:nvPr/>
        </p:nvPicPr>
        <p:blipFill>
          <a:blip r:embed="rId3"/>
          <a:stretch>
            <a:fillRect/>
          </a:stretch>
        </p:blipFill>
        <p:spPr>
          <a:xfrm>
            <a:off x="7024695" y="2428869"/>
            <a:ext cx="3683011" cy="24503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2642_0466_1 w.jpg"/>
          <p:cNvPicPr>
            <a:picLocks noChangeAspect="1"/>
          </p:cNvPicPr>
          <p:nvPr/>
        </p:nvPicPr>
        <p:blipFill>
          <a:blip r:embed="rId4"/>
          <a:srcRect l="24376" t="19368" r="17752" b="15263"/>
          <a:stretch>
            <a:fillRect/>
          </a:stretch>
        </p:blipFill>
        <p:spPr>
          <a:xfrm>
            <a:off x="4381488" y="3786190"/>
            <a:ext cx="3357586" cy="25181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descr="Copy of 2642_0455_1_w.jpg"/>
          <p:cNvPicPr>
            <a:picLocks noChangeAspect="1"/>
          </p:cNvPicPr>
          <p:nvPr/>
        </p:nvPicPr>
        <p:blipFill>
          <a:blip r:embed="rId5"/>
          <a:srcRect l="52756" t="11507" r="3258"/>
          <a:stretch>
            <a:fillRect/>
          </a:stretch>
        </p:blipFill>
        <p:spPr>
          <a:xfrm>
            <a:off x="1381092" y="2413545"/>
            <a:ext cx="3857652" cy="240751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352615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272497" y="723382"/>
            <a:ext cx="4286280" cy="1908215"/>
          </a:xfrm>
          <a:prstGeom prst="rect">
            <a:avLst/>
          </a:prstGeom>
        </p:spPr>
        <p:txBody>
          <a:bodyPr wrap="square">
            <a:spAutoFit/>
          </a:bodyPr>
          <a:lstStyle/>
          <a:p>
            <a:pPr>
              <a:lnSpc>
                <a:spcPct val="150000"/>
              </a:lnSpc>
            </a:pPr>
            <a:r>
              <a:rPr lang="fa-IR" sz="1600" dirty="0">
                <a:cs typeface="B Homa" panose="00000400000000000000" pitchFamily="2" charset="-78"/>
              </a:rPr>
              <a:t>ستون ها با لوله های توخالی با ضخامت 14 میلیمتر، در پایین به ابعاد 480*800 میلیمتر و در بالا به ابعاد 200*480 میلیمتر بوده و تیر اصلی را تحمل می کنند. تیرها مناسب با باری که می بایست تحمل کنند طراحی شده اند.</a:t>
            </a:r>
            <a:endParaRPr lang="en-US" sz="1600" dirty="0">
              <a:cs typeface="B Homa" panose="00000400000000000000" pitchFamily="2" charset="-78"/>
            </a:endParaRPr>
          </a:p>
        </p:txBody>
      </p:sp>
      <p:pic>
        <p:nvPicPr>
          <p:cNvPr id="4" name="Content Placeholder 3" descr="2642_0343_1-w.jpg"/>
          <p:cNvPicPr>
            <a:picLocks noChangeAspect="1"/>
          </p:cNvPicPr>
          <p:nvPr/>
        </p:nvPicPr>
        <p:blipFill>
          <a:blip r:embed="rId2"/>
          <a:srcRect b="8108"/>
          <a:stretch>
            <a:fillRect/>
          </a:stretch>
        </p:blipFill>
        <p:spPr>
          <a:xfrm>
            <a:off x="1452530" y="857232"/>
            <a:ext cx="4702930" cy="5286380"/>
          </a:xfrm>
          <a:prstGeom prst="rect">
            <a:avLst/>
          </a:prstGeom>
          <a:ln>
            <a:noFill/>
          </a:ln>
          <a:effectLst>
            <a:outerShdw blurRad="190500" algn="tl" rotWithShape="0">
              <a:srgbClr val="000000">
                <a:alpha val="70000"/>
              </a:srgbClr>
            </a:outerShdw>
          </a:effectLst>
        </p:spPr>
      </p:pic>
      <p:pic>
        <p:nvPicPr>
          <p:cNvPr id="3074" name="Picture 2" descr="D:\workshop\tarahi fanny\barajays\2642_0361_1_w.jpg"/>
          <p:cNvPicPr>
            <a:picLocks noChangeAspect="1" noChangeArrowheads="1"/>
          </p:cNvPicPr>
          <p:nvPr/>
        </p:nvPicPr>
        <p:blipFill>
          <a:blip r:embed="rId3"/>
          <a:srcRect/>
          <a:stretch>
            <a:fillRect/>
          </a:stretch>
        </p:blipFill>
        <p:spPr bwMode="auto">
          <a:xfrm>
            <a:off x="6431240" y="2813782"/>
            <a:ext cx="4093917" cy="325842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902514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00784" y="357166"/>
            <a:ext cx="4738686" cy="2677656"/>
          </a:xfrm>
          <a:prstGeom prst="rect">
            <a:avLst/>
          </a:prstGeom>
        </p:spPr>
        <p:txBody>
          <a:bodyPr wrap="square">
            <a:spAutoFit/>
          </a:bodyPr>
          <a:lstStyle/>
          <a:p>
            <a:pPr>
              <a:lnSpc>
                <a:spcPct val="150000"/>
              </a:lnSpc>
            </a:pPr>
            <a:r>
              <a:rPr lang="fa-IR" sz="1600" dirty="0">
                <a:cs typeface="B Homa" panose="00000400000000000000" pitchFamily="2" charset="-78"/>
              </a:rPr>
              <a:t>خرپاها برای مقاومت در برابر فشار باد، تحت فشار قرار گرفته اند. این خرپاها از 5بازوی افقی از جنس فولاد زد زنگ ساخته شده اند که به میله های جفتی از همین جنس متصل هستند. وضعیت و تغییرات طول بازوها شکلی شبیه پرنده یا ماهی ساخته و امتداد اعمال نیروی سازه را منعکس می کند. </a:t>
            </a:r>
          </a:p>
          <a:p>
            <a:pPr>
              <a:lnSpc>
                <a:spcPct val="150000"/>
              </a:lnSpc>
            </a:pPr>
            <a:r>
              <a:rPr lang="fa-IR" sz="1600" dirty="0">
                <a:cs typeface="B Homa" panose="00000400000000000000" pitchFamily="2" charset="-78"/>
              </a:rPr>
              <a:t>خرپاها در فاصله ی 9متری و همتراز با تیرهای اصلی به آرماتورهای پایه بتنی محکم شده اند.</a:t>
            </a:r>
          </a:p>
        </p:txBody>
      </p:sp>
      <p:pic>
        <p:nvPicPr>
          <p:cNvPr id="1026" name="Picture 2" descr="D:\workshop\tarahi fanny\barajays\BAMBU4.jpg"/>
          <p:cNvPicPr>
            <a:picLocks noChangeAspect="1" noChangeArrowheads="1"/>
          </p:cNvPicPr>
          <p:nvPr/>
        </p:nvPicPr>
        <p:blipFill>
          <a:blip r:embed="rId2">
            <a:lum contrast="30000"/>
          </a:blip>
          <a:srcRect/>
          <a:stretch>
            <a:fillRect/>
          </a:stretch>
        </p:blipFill>
        <p:spPr bwMode="auto">
          <a:xfrm>
            <a:off x="1523969" y="2732479"/>
            <a:ext cx="4643470" cy="3482603"/>
          </a:xfrm>
          <a:prstGeom prst="rect">
            <a:avLst/>
          </a:prstGeom>
          <a:ln>
            <a:noFill/>
          </a:ln>
          <a:effectLst>
            <a:outerShdw blurRad="190500" algn="tl" rotWithShape="0">
              <a:srgbClr val="000000">
                <a:alpha val="70000"/>
              </a:srgbClr>
            </a:outerShdw>
          </a:effectLst>
        </p:spPr>
      </p:pic>
      <p:pic>
        <p:nvPicPr>
          <p:cNvPr id="8" name="Content Placeholder 3" descr="2642_0459 _1 w.jpg"/>
          <p:cNvPicPr>
            <a:picLocks noChangeAspect="1"/>
          </p:cNvPicPr>
          <p:nvPr/>
        </p:nvPicPr>
        <p:blipFill>
          <a:blip r:embed="rId3"/>
          <a:srcRect l="31294" t="17647" r="23530" b="47059"/>
          <a:stretch>
            <a:fillRect/>
          </a:stretch>
        </p:blipFill>
        <p:spPr>
          <a:xfrm>
            <a:off x="1809720" y="500043"/>
            <a:ext cx="3714776" cy="1934779"/>
          </a:xfrm>
          <a:prstGeom prst="rect">
            <a:avLst/>
          </a:prstGeom>
          <a:ln>
            <a:noFill/>
          </a:ln>
          <a:effectLst>
            <a:outerShdw blurRad="190500" algn="tl" rotWithShape="0">
              <a:srgbClr val="000000">
                <a:alpha val="70000"/>
              </a:srgbClr>
            </a:outerShdw>
          </a:effectLst>
        </p:spPr>
      </p:pic>
      <p:pic>
        <p:nvPicPr>
          <p:cNvPr id="10" name="Picture 9" descr="2642_0625_1_w.jpg"/>
          <p:cNvPicPr>
            <a:picLocks noChangeAspect="1"/>
          </p:cNvPicPr>
          <p:nvPr/>
        </p:nvPicPr>
        <p:blipFill>
          <a:blip r:embed="rId4"/>
          <a:stretch>
            <a:fillRect/>
          </a:stretch>
        </p:blipFill>
        <p:spPr>
          <a:xfrm>
            <a:off x="6488252" y="3143248"/>
            <a:ext cx="4108342" cy="307183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021615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workshop\tarahi fanny\barajays\2642_0117_1_w.jpg"/>
          <p:cNvPicPr>
            <a:picLocks noChangeAspect="1" noChangeArrowheads="1"/>
          </p:cNvPicPr>
          <p:nvPr/>
        </p:nvPicPr>
        <p:blipFill>
          <a:blip r:embed="rId2"/>
          <a:srcRect/>
          <a:stretch>
            <a:fillRect/>
          </a:stretch>
        </p:blipFill>
        <p:spPr bwMode="auto">
          <a:xfrm>
            <a:off x="5024430" y="3653677"/>
            <a:ext cx="3273454" cy="2672206"/>
          </a:xfrm>
          <a:prstGeom prst="rect">
            <a:avLst/>
          </a:prstGeom>
          <a:ln>
            <a:noFill/>
          </a:ln>
          <a:effectLst>
            <a:outerShdw blurRad="190500" algn="tl" rotWithShape="0">
              <a:srgbClr val="000000">
                <a:alpha val="70000"/>
              </a:srgbClr>
            </a:outerShdw>
          </a:effectLst>
        </p:spPr>
      </p:pic>
      <p:sp>
        <p:nvSpPr>
          <p:cNvPr id="4" name="Rectangle 3"/>
          <p:cNvSpPr/>
          <p:nvPr/>
        </p:nvSpPr>
        <p:spPr>
          <a:xfrm>
            <a:off x="5642344" y="656144"/>
            <a:ext cx="5144786" cy="2169825"/>
          </a:xfrm>
          <a:prstGeom prst="rect">
            <a:avLst/>
          </a:prstGeom>
        </p:spPr>
        <p:txBody>
          <a:bodyPr wrap="square">
            <a:spAutoFit/>
          </a:bodyPr>
          <a:lstStyle/>
          <a:p>
            <a:pPr algn="just">
              <a:lnSpc>
                <a:spcPct val="150000"/>
              </a:lnSpc>
            </a:pPr>
            <a:r>
              <a:rPr lang="fa-IR" dirty="0">
                <a:cs typeface="B Homa" panose="00000400000000000000" pitchFamily="2" charset="-78"/>
              </a:rPr>
              <a:t> هرشاخه ی خرپا با یک  جفت تیر و یک قطعه ی میان تهی دایره ای به قطر 76 میلیمتر تحمل می شود که از لبه به یکدیگر جوش خورده و با پروفیل های آلومینیومی پوشیده شده اند. </a:t>
            </a:r>
          </a:p>
          <a:p>
            <a:pPr algn="just">
              <a:lnSpc>
                <a:spcPct val="150000"/>
              </a:lnSpc>
            </a:pPr>
            <a:r>
              <a:rPr lang="fa-IR" dirty="0">
                <a:cs typeface="B Homa" panose="00000400000000000000" pitchFamily="2" charset="-78"/>
              </a:rPr>
              <a:t>بین صفحات شیشه ای شکاف های 75 میلیمتری قرارگرفته است تا حرکت را ممکن سازد.</a:t>
            </a:r>
            <a:endParaRPr lang="en-US" dirty="0">
              <a:cs typeface="B Homa" panose="00000400000000000000" pitchFamily="2" charset="-78"/>
            </a:endParaRPr>
          </a:p>
        </p:txBody>
      </p:sp>
      <p:pic>
        <p:nvPicPr>
          <p:cNvPr id="5" name="Picture 3" descr="D:\workshop\tarahi fanny\barajays\2642_0388_1_w.jpg"/>
          <p:cNvPicPr>
            <a:picLocks noChangeAspect="1" noChangeArrowheads="1"/>
          </p:cNvPicPr>
          <p:nvPr/>
        </p:nvPicPr>
        <p:blipFill>
          <a:blip r:embed="rId3"/>
          <a:srcRect t="11711"/>
          <a:stretch>
            <a:fillRect/>
          </a:stretch>
        </p:blipFill>
        <p:spPr bwMode="auto">
          <a:xfrm>
            <a:off x="8453454" y="3766166"/>
            <a:ext cx="2333676" cy="2520354"/>
          </a:xfrm>
          <a:prstGeom prst="rect">
            <a:avLst/>
          </a:prstGeom>
          <a:ln>
            <a:noFill/>
          </a:ln>
          <a:effectLst>
            <a:outerShdw blurRad="190500" algn="tl" rotWithShape="0">
              <a:srgbClr val="000000">
                <a:alpha val="70000"/>
              </a:srgbClr>
            </a:outerShdw>
          </a:effectLst>
        </p:spPr>
      </p:pic>
      <p:pic>
        <p:nvPicPr>
          <p:cNvPr id="7" name="Picture 2" descr="D:\workshop\tarahi fanny\barajays\2642_0460_1 w.jpg"/>
          <p:cNvPicPr>
            <a:picLocks noChangeAspect="1" noChangeArrowheads="1"/>
          </p:cNvPicPr>
          <p:nvPr/>
        </p:nvPicPr>
        <p:blipFill>
          <a:blip r:embed="rId4"/>
          <a:srcRect/>
          <a:stretch>
            <a:fillRect/>
          </a:stretch>
        </p:blipFill>
        <p:spPr bwMode="auto">
          <a:xfrm>
            <a:off x="1381092" y="3738042"/>
            <a:ext cx="3489664" cy="2619917"/>
          </a:xfrm>
          <a:prstGeom prst="rect">
            <a:avLst/>
          </a:prstGeom>
          <a:ln>
            <a:noFill/>
          </a:ln>
          <a:effectLst>
            <a:outerShdw blurRad="190500" algn="tl" rotWithShape="0">
              <a:srgbClr val="000000">
                <a:alpha val="70000"/>
              </a:srgbClr>
            </a:outerShdw>
          </a:effectLst>
        </p:spPr>
      </p:pic>
      <p:pic>
        <p:nvPicPr>
          <p:cNvPr id="8" name="Picture 4" descr="D:\workshop\tarahi fanny\barajays\2642_0467_1 w.jpg"/>
          <p:cNvPicPr>
            <a:picLocks noChangeAspect="1" noChangeArrowheads="1"/>
          </p:cNvPicPr>
          <p:nvPr/>
        </p:nvPicPr>
        <p:blipFill>
          <a:blip r:embed="rId5"/>
          <a:srcRect t="-1193" b="-2495"/>
          <a:stretch>
            <a:fillRect/>
          </a:stretch>
        </p:blipFill>
        <p:spPr bwMode="auto">
          <a:xfrm>
            <a:off x="1417870" y="656144"/>
            <a:ext cx="3535122" cy="241566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9235410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l="45486" t="44166" r="50868" b="45000"/>
          <a:stretch>
            <a:fillRect/>
          </a:stretch>
        </p:blipFill>
        <p:spPr bwMode="auto">
          <a:xfrm>
            <a:off x="7693493" y="890830"/>
            <a:ext cx="285752" cy="530682"/>
          </a:xfrm>
          <a:prstGeom prst="rect">
            <a:avLst/>
          </a:prstGeom>
          <a:noFill/>
          <a:ln w="9525">
            <a:noFill/>
            <a:miter lim="800000"/>
            <a:headEnd/>
            <a:tailEnd/>
          </a:ln>
          <a:effectLst/>
        </p:spPr>
      </p:pic>
      <p:pic>
        <p:nvPicPr>
          <p:cNvPr id="8" name="Picture 2"/>
          <p:cNvPicPr>
            <a:picLocks noChangeAspect="1" noChangeArrowheads="1"/>
          </p:cNvPicPr>
          <p:nvPr/>
        </p:nvPicPr>
        <p:blipFill>
          <a:blip r:embed="rId2"/>
          <a:srcRect l="45486" t="44166" r="50868" b="45000"/>
          <a:stretch>
            <a:fillRect/>
          </a:stretch>
        </p:blipFill>
        <p:spPr bwMode="auto">
          <a:xfrm>
            <a:off x="9908071" y="850008"/>
            <a:ext cx="285752" cy="530682"/>
          </a:xfrm>
          <a:prstGeom prst="rect">
            <a:avLst/>
          </a:prstGeom>
          <a:noFill/>
          <a:ln w="9525">
            <a:noFill/>
            <a:miter lim="800000"/>
            <a:headEnd/>
            <a:tailEnd/>
          </a:ln>
          <a:effectLst/>
        </p:spPr>
      </p:pic>
      <p:pic>
        <p:nvPicPr>
          <p:cNvPr id="9" name="Picture 2"/>
          <p:cNvPicPr>
            <a:picLocks noChangeAspect="1" noChangeArrowheads="1"/>
          </p:cNvPicPr>
          <p:nvPr/>
        </p:nvPicPr>
        <p:blipFill>
          <a:blip r:embed="rId2"/>
          <a:srcRect l="45486" t="44166" r="50868" b="45000"/>
          <a:stretch>
            <a:fillRect/>
          </a:stretch>
        </p:blipFill>
        <p:spPr bwMode="auto">
          <a:xfrm>
            <a:off x="5478915" y="850008"/>
            <a:ext cx="285752" cy="530682"/>
          </a:xfrm>
          <a:prstGeom prst="rect">
            <a:avLst/>
          </a:prstGeom>
          <a:noFill/>
          <a:ln w="9525">
            <a:noFill/>
            <a:miter lim="800000"/>
            <a:headEnd/>
            <a:tailEnd/>
          </a:ln>
          <a:effectLst/>
        </p:spPr>
      </p:pic>
      <p:sp>
        <p:nvSpPr>
          <p:cNvPr id="6" name="Arc 5"/>
          <p:cNvSpPr/>
          <p:nvPr/>
        </p:nvSpPr>
        <p:spPr>
          <a:xfrm rot="18782563">
            <a:off x="7540851" y="791620"/>
            <a:ext cx="2874975" cy="2981520"/>
          </a:xfrm>
          <a:prstGeom prst="arc">
            <a:avLst/>
          </a:prstGeom>
          <a:ln w="1270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 name="Straight Arrow Connector 20"/>
          <p:cNvCxnSpPr/>
          <p:nvPr/>
        </p:nvCxnSpPr>
        <p:spPr>
          <a:xfrm rot="10800000" flipV="1">
            <a:off x="6407609" y="635694"/>
            <a:ext cx="285752" cy="71438"/>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10800000" flipV="1">
            <a:off x="5978981" y="707132"/>
            <a:ext cx="214314" cy="142876"/>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5764667" y="850008"/>
            <a:ext cx="142876" cy="142876"/>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6764799" y="635694"/>
            <a:ext cx="285752" cy="71438"/>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7121989" y="707132"/>
            <a:ext cx="285752" cy="142876"/>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16200000" flipH="1">
            <a:off x="7468975" y="860214"/>
            <a:ext cx="234725" cy="214314"/>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10800000" flipV="1">
            <a:off x="8550749" y="635694"/>
            <a:ext cx="285752" cy="71438"/>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rot="10800000" flipV="1">
            <a:off x="8193559" y="707132"/>
            <a:ext cx="214314" cy="142876"/>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5400000">
            <a:off x="7979245" y="901034"/>
            <a:ext cx="142876" cy="142876"/>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8979377" y="635694"/>
            <a:ext cx="285752" cy="71438"/>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9336567" y="707132"/>
            <a:ext cx="285752" cy="142876"/>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9693757" y="850009"/>
            <a:ext cx="214314" cy="193905"/>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7479179" y="1338962"/>
            <a:ext cx="28575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10800000" flipV="1">
            <a:off x="7979245" y="1338962"/>
            <a:ext cx="285752" cy="111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16200000" flipH="1">
            <a:off x="5325835" y="860214"/>
            <a:ext cx="234725" cy="214314"/>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5193163" y="1278636"/>
            <a:ext cx="28575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rot="10800000" flipV="1">
            <a:off x="5693229" y="1278636"/>
            <a:ext cx="285752" cy="1111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rot="5400000">
            <a:off x="10122385" y="921446"/>
            <a:ext cx="142876" cy="142876"/>
          </a:xfrm>
          <a:prstGeom prst="straightConnector1">
            <a:avLst/>
          </a:prstGeom>
          <a:ln>
            <a:solidFill>
              <a:srgbClr val="FF99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rot="5400000">
            <a:off x="5437640" y="1677101"/>
            <a:ext cx="368302"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5400000">
            <a:off x="7653012" y="1676307"/>
            <a:ext cx="368302"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rot="5400000">
            <a:off x="9867590" y="1604869"/>
            <a:ext cx="368302" cy="15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 name="Content Placeholder 3" descr="2642_0459 _1 w.jpg"/>
          <p:cNvPicPr>
            <a:picLocks noChangeAspect="1"/>
          </p:cNvPicPr>
          <p:nvPr/>
        </p:nvPicPr>
        <p:blipFill>
          <a:blip r:embed="rId3"/>
          <a:srcRect l="31294" t="17647" r="23530" b="47059"/>
          <a:stretch>
            <a:fillRect/>
          </a:stretch>
        </p:blipFill>
        <p:spPr>
          <a:xfrm>
            <a:off x="1309654" y="214290"/>
            <a:ext cx="3291861" cy="1714512"/>
          </a:xfrm>
          <a:prstGeom prst="rect">
            <a:avLst/>
          </a:prstGeom>
          <a:ln>
            <a:noFill/>
          </a:ln>
          <a:effectLst>
            <a:outerShdw blurRad="190500" algn="tl" rotWithShape="0">
              <a:srgbClr val="000000">
                <a:alpha val="70000"/>
              </a:srgbClr>
            </a:outerShdw>
          </a:effectLst>
        </p:spPr>
      </p:pic>
      <p:sp>
        <p:nvSpPr>
          <p:cNvPr id="5" name="Arc 4"/>
          <p:cNvSpPr/>
          <p:nvPr/>
        </p:nvSpPr>
        <p:spPr>
          <a:xfrm rot="18782563">
            <a:off x="5326273" y="791620"/>
            <a:ext cx="2874975" cy="2981520"/>
          </a:xfrm>
          <a:prstGeom prst="arc">
            <a:avLst/>
          </a:prstGeom>
          <a:ln w="127000">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1267" name="Picture 3" descr="D:\workshop\tarahi fanny\barajays\2642_0069_1_w.jpg"/>
          <p:cNvPicPr>
            <a:picLocks noChangeAspect="1" noChangeArrowheads="1"/>
          </p:cNvPicPr>
          <p:nvPr/>
        </p:nvPicPr>
        <p:blipFill>
          <a:blip r:embed="rId4"/>
          <a:srcRect l="36922" t="4166" r="1774" b="43750"/>
          <a:stretch>
            <a:fillRect/>
          </a:stretch>
        </p:blipFill>
        <p:spPr bwMode="auto">
          <a:xfrm>
            <a:off x="1309654" y="4167194"/>
            <a:ext cx="3286148" cy="2190765"/>
          </a:xfrm>
          <a:prstGeom prst="rect">
            <a:avLst/>
          </a:prstGeom>
          <a:ln>
            <a:noFill/>
          </a:ln>
          <a:effectLst>
            <a:outerShdw blurRad="190500" algn="tl" rotWithShape="0">
              <a:srgbClr val="000000">
                <a:alpha val="70000"/>
              </a:srgbClr>
            </a:outerShdw>
          </a:effectLst>
        </p:spPr>
      </p:pic>
      <p:pic>
        <p:nvPicPr>
          <p:cNvPr id="2" name="Picture 2" descr="D:\workshop\tarahi fanny\barajays\BAMBU4.jpg"/>
          <p:cNvPicPr>
            <a:picLocks noChangeAspect="1" noChangeArrowheads="1"/>
          </p:cNvPicPr>
          <p:nvPr/>
        </p:nvPicPr>
        <p:blipFill>
          <a:blip r:embed="rId5" cstate="print">
            <a:lum contrast="30000"/>
          </a:blip>
          <a:srcRect/>
          <a:stretch>
            <a:fillRect/>
          </a:stretch>
        </p:blipFill>
        <p:spPr bwMode="auto">
          <a:xfrm>
            <a:off x="4667240" y="4214818"/>
            <a:ext cx="2857518" cy="2143140"/>
          </a:xfrm>
          <a:prstGeom prst="rect">
            <a:avLst/>
          </a:prstGeom>
          <a:ln>
            <a:noFill/>
          </a:ln>
          <a:effectLst>
            <a:outerShdw blurRad="190500" algn="tl" rotWithShape="0">
              <a:srgbClr val="000000">
                <a:alpha val="70000"/>
              </a:srgbClr>
            </a:outerShdw>
          </a:effectLst>
        </p:spPr>
      </p:pic>
      <p:pic>
        <p:nvPicPr>
          <p:cNvPr id="11269" name="Picture 5"/>
          <p:cNvPicPr>
            <a:picLocks noChangeAspect="1" noChangeArrowheads="1"/>
          </p:cNvPicPr>
          <p:nvPr/>
        </p:nvPicPr>
        <p:blipFill>
          <a:blip r:embed="rId6"/>
          <a:srcRect l="44445" t="48293" r="28993" b="20000"/>
          <a:stretch>
            <a:fillRect/>
          </a:stretch>
        </p:blipFill>
        <p:spPr bwMode="auto">
          <a:xfrm>
            <a:off x="4667240" y="1857365"/>
            <a:ext cx="2928958" cy="2185143"/>
          </a:xfrm>
          <a:prstGeom prst="rect">
            <a:avLst/>
          </a:prstGeom>
          <a:noFill/>
          <a:ln w="9525">
            <a:noFill/>
            <a:miter lim="800000"/>
            <a:headEnd/>
            <a:tailEnd/>
          </a:ln>
          <a:effectLst/>
        </p:spPr>
      </p:pic>
      <p:pic>
        <p:nvPicPr>
          <p:cNvPr id="121" name="Picture 120" descr="2642_0462_1 w.jpg"/>
          <p:cNvPicPr>
            <a:picLocks noChangeAspect="1"/>
          </p:cNvPicPr>
          <p:nvPr/>
        </p:nvPicPr>
        <p:blipFill>
          <a:blip r:embed="rId7"/>
          <a:srcRect l="2184"/>
          <a:stretch>
            <a:fillRect/>
          </a:stretch>
        </p:blipFill>
        <p:spPr>
          <a:xfrm rot="10800000" flipV="1">
            <a:off x="7596198" y="4188923"/>
            <a:ext cx="3211972" cy="2169034"/>
          </a:xfrm>
          <a:prstGeom prst="rect">
            <a:avLst/>
          </a:prstGeom>
          <a:ln>
            <a:noFill/>
          </a:ln>
          <a:effectLst>
            <a:outerShdw blurRad="190500" algn="tl" rotWithShape="0">
              <a:srgbClr val="000000">
                <a:alpha val="70000"/>
              </a:srgbClr>
            </a:outerShdw>
          </a:effectLst>
        </p:spPr>
      </p:pic>
      <p:pic>
        <p:nvPicPr>
          <p:cNvPr id="122" name="Picture 121" descr="2642_0461_1 w.jpg"/>
          <p:cNvPicPr>
            <a:picLocks noChangeAspect="1"/>
          </p:cNvPicPr>
          <p:nvPr/>
        </p:nvPicPr>
        <p:blipFill>
          <a:blip r:embed="rId8"/>
          <a:stretch>
            <a:fillRect/>
          </a:stretch>
        </p:blipFill>
        <p:spPr>
          <a:xfrm>
            <a:off x="1309654" y="2000240"/>
            <a:ext cx="3281116" cy="2152292"/>
          </a:xfrm>
          <a:prstGeom prst="rect">
            <a:avLst/>
          </a:prstGeom>
          <a:ln>
            <a:noFill/>
          </a:ln>
          <a:effectLst>
            <a:outerShdw blurRad="190500" algn="tl" rotWithShape="0">
              <a:srgbClr val="000000">
                <a:alpha val="70000"/>
              </a:srgbClr>
            </a:outerShdw>
          </a:effectLst>
        </p:spPr>
      </p:pic>
      <p:sp>
        <p:nvSpPr>
          <p:cNvPr id="34" name="TextBox 33"/>
          <p:cNvSpPr txBox="1"/>
          <p:nvPr/>
        </p:nvSpPr>
        <p:spPr>
          <a:xfrm>
            <a:off x="7739074" y="2000241"/>
            <a:ext cx="3000396" cy="2031325"/>
          </a:xfrm>
          <a:prstGeom prst="rect">
            <a:avLst/>
          </a:prstGeom>
          <a:noFill/>
        </p:spPr>
        <p:txBody>
          <a:bodyPr wrap="square" rtlCol="0">
            <a:spAutoFit/>
          </a:bodyPr>
          <a:lstStyle/>
          <a:p>
            <a:r>
              <a:rPr lang="fa-IR" dirty="0">
                <a:cs typeface="B Homa" panose="00000400000000000000" pitchFamily="2" charset="-78"/>
              </a:rPr>
              <a:t>خرپاهای قوسی شکل دهانه های بین تیرهای اصلی را پوشش می دهد.</a:t>
            </a:r>
          </a:p>
          <a:p>
            <a:r>
              <a:rPr lang="fa-IR" dirty="0">
                <a:cs typeface="B Homa" panose="00000400000000000000" pitchFamily="2" charset="-78"/>
              </a:rPr>
              <a:t>رفتار سازه ای حاصل از کنارهم قرار گرفتن این خرپاها مشابه سیستم تاق های ضربی است. بدین صورت که نیروهای جانبی تاق ها همدیگر را خنثی می کنند.</a:t>
            </a:r>
            <a:endParaRPr lang="en-US" dirty="0">
              <a:cs typeface="B Homa" panose="00000400000000000000" pitchFamily="2" charset="-78"/>
            </a:endParaRPr>
          </a:p>
        </p:txBody>
      </p:sp>
    </p:spTree>
    <p:extLst>
      <p:ext uri="{BB962C8B-B14F-4D97-AF65-F5344CB8AC3E}">
        <p14:creationId xmlns:p14="http://schemas.microsoft.com/office/powerpoint/2010/main" val="35948984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642_0251_1 w.jpg"/>
          <p:cNvPicPr>
            <a:picLocks noChangeAspect="1"/>
          </p:cNvPicPr>
          <p:nvPr/>
        </p:nvPicPr>
        <p:blipFill>
          <a:blip r:embed="rId2"/>
          <a:stretch>
            <a:fillRect/>
          </a:stretch>
        </p:blipFill>
        <p:spPr>
          <a:xfrm>
            <a:off x="2607562" y="1082075"/>
            <a:ext cx="2976583" cy="22324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2642_0164_1 w.jpg"/>
          <p:cNvPicPr>
            <a:picLocks noChangeAspect="1"/>
          </p:cNvPicPr>
          <p:nvPr/>
        </p:nvPicPr>
        <p:blipFill>
          <a:blip r:embed="rId3"/>
          <a:srcRect t="8032"/>
          <a:stretch>
            <a:fillRect/>
          </a:stretch>
        </p:blipFill>
        <p:spPr>
          <a:xfrm>
            <a:off x="7081854" y="742744"/>
            <a:ext cx="2286016" cy="257176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2642_0276_1_w.jpg"/>
          <p:cNvPicPr>
            <a:picLocks noChangeAspect="1"/>
          </p:cNvPicPr>
          <p:nvPr/>
        </p:nvPicPr>
        <p:blipFill>
          <a:blip r:embed="rId4"/>
          <a:stretch>
            <a:fillRect/>
          </a:stretch>
        </p:blipFill>
        <p:spPr>
          <a:xfrm>
            <a:off x="2541037" y="3600265"/>
            <a:ext cx="6924572" cy="26073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TextBox 2"/>
          <p:cNvSpPr txBox="1">
            <a:spLocks noGrp="1" noChangeArrowheads="1"/>
          </p:cNvSpPr>
          <p:nvPr>
            <p:ph type="title" idx="4294967295"/>
          </p:nvPr>
        </p:nvSpPr>
        <p:spPr bwMode="auto">
          <a:xfrm>
            <a:off x="2447031" y="221039"/>
            <a:ext cx="9245600" cy="368300"/>
          </a:xfrm>
          <a:prstGeom prst="rect">
            <a:avLst/>
          </a:prstGeom>
          <a:noFill/>
          <a:ln w="9525">
            <a:noFill/>
            <a:miter lim="800000"/>
            <a:headEnd/>
            <a:tailEnd/>
          </a:ln>
        </p:spPr>
        <p:txBody>
          <a:bodyPr wrap="square">
            <a:spAutoFit/>
          </a:bodyPr>
          <a:lstStyle/>
          <a:p>
            <a:pPr algn="r" rtl="1"/>
            <a:r>
              <a:rPr lang="fa-IR" sz="2000" dirty="0">
                <a:solidFill>
                  <a:schemeClr val="accent3">
                    <a:lumMod val="75000"/>
                  </a:schemeClr>
                </a:solidFill>
                <a:latin typeface="Calibri" pitchFamily="34" charset="0"/>
                <a:cs typeface="B Homa" pitchFamily="2" charset="-78"/>
              </a:rPr>
              <a:t>نحوه ی اجرای ستون ها و سقف</a:t>
            </a:r>
          </a:p>
        </p:txBody>
      </p:sp>
    </p:spTree>
    <p:extLst>
      <p:ext uri="{BB962C8B-B14F-4D97-AF65-F5344CB8AC3E}">
        <p14:creationId xmlns:p14="http://schemas.microsoft.com/office/powerpoint/2010/main" val="865875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py of 2642_0439_1_w.jpg"/>
          <p:cNvPicPr>
            <a:picLocks noChangeAspect="1"/>
          </p:cNvPicPr>
          <p:nvPr/>
        </p:nvPicPr>
        <p:blipFill>
          <a:blip r:embed="rId2"/>
          <a:srcRect b="5970"/>
          <a:stretch>
            <a:fillRect/>
          </a:stretch>
        </p:blipFill>
        <p:spPr>
          <a:xfrm>
            <a:off x="1418810" y="321820"/>
            <a:ext cx="4500000" cy="2892867"/>
          </a:xfrm>
          <a:prstGeom prst="rect">
            <a:avLst/>
          </a:prstGeom>
          <a:ln>
            <a:noFill/>
          </a:ln>
          <a:effectLst>
            <a:outerShdw blurRad="190500" algn="tl" rotWithShape="0">
              <a:srgbClr val="000000">
                <a:alpha val="70000"/>
              </a:srgbClr>
            </a:outerShdw>
          </a:effectLst>
        </p:spPr>
      </p:pic>
      <p:pic>
        <p:nvPicPr>
          <p:cNvPr id="5" name="Picture 4" descr="0 (16).jpg"/>
          <p:cNvPicPr>
            <a:picLocks noChangeAspect="1"/>
          </p:cNvPicPr>
          <p:nvPr/>
        </p:nvPicPr>
        <p:blipFill>
          <a:blip r:embed="rId3"/>
          <a:stretch>
            <a:fillRect/>
          </a:stretch>
        </p:blipFill>
        <p:spPr>
          <a:xfrm>
            <a:off x="1453124" y="3446732"/>
            <a:ext cx="4500000" cy="2911226"/>
          </a:xfrm>
          <a:prstGeom prst="rect">
            <a:avLst/>
          </a:prstGeom>
          <a:ln>
            <a:noFill/>
          </a:ln>
          <a:effectLst>
            <a:outerShdw blurRad="190500" algn="tl" rotWithShape="0">
              <a:srgbClr val="000000">
                <a:alpha val="70000"/>
              </a:srgbClr>
            </a:outerShdw>
          </a:effectLst>
        </p:spPr>
      </p:pic>
      <p:sp>
        <p:nvSpPr>
          <p:cNvPr id="6" name="TextBox 5"/>
          <p:cNvSpPr txBox="1"/>
          <p:nvPr/>
        </p:nvSpPr>
        <p:spPr>
          <a:xfrm>
            <a:off x="5953124" y="321820"/>
            <a:ext cx="5368592" cy="4893647"/>
          </a:xfrm>
          <a:prstGeom prst="rect">
            <a:avLst/>
          </a:prstGeom>
          <a:noFill/>
        </p:spPr>
        <p:txBody>
          <a:bodyPr wrap="square" rtlCol="1">
            <a:spAutoFit/>
          </a:bodyPr>
          <a:lstStyle/>
          <a:p>
            <a:pPr>
              <a:lnSpc>
                <a:spcPct val="150000"/>
              </a:lnSpc>
            </a:pPr>
            <a:r>
              <a:rPr lang="fa-IR" sz="1600" dirty="0">
                <a:cs typeface="B Homa" pitchFamily="2" charset="-78"/>
              </a:rPr>
              <a:t>پروژه ی طراحی پایانه ی جدید نتیجه ی مسابقه ای بود که توسط </a:t>
            </a:r>
            <a:r>
              <a:rPr lang="en-US" sz="1600" dirty="0">
                <a:cs typeface="B Homa" pitchFamily="2" charset="-78"/>
              </a:rPr>
              <a:t>AENA </a:t>
            </a:r>
            <a:r>
              <a:rPr lang="fa-IR" sz="1600" dirty="0">
                <a:cs typeface="B Homa" pitchFamily="2" charset="-78"/>
              </a:rPr>
              <a:t>برگزار شد.</a:t>
            </a:r>
          </a:p>
          <a:p>
            <a:pPr>
              <a:lnSpc>
                <a:spcPct val="150000"/>
              </a:lnSpc>
            </a:pPr>
            <a:r>
              <a:rPr lang="fa-IR" sz="1600" dirty="0">
                <a:cs typeface="B Homa" pitchFamily="2" charset="-78"/>
              </a:rPr>
              <a:t>در  این مسابقه ی جهانی،  یک تیم انگلیسی شامل ریچار راجرز ،استودیو ی اسپانیایی آنتونی لاملا و مشاوران سازه </a:t>
            </a:r>
            <a:r>
              <a:rPr lang="en-US" sz="1600" dirty="0">
                <a:cs typeface="B Homa" pitchFamily="2" charset="-78"/>
              </a:rPr>
              <a:t>TPS </a:t>
            </a:r>
            <a:r>
              <a:rPr lang="fa-IR" sz="1600" dirty="0">
                <a:cs typeface="B Homa" pitchFamily="2" charset="-78"/>
              </a:rPr>
              <a:t> برنده شدند. </a:t>
            </a:r>
          </a:p>
          <a:p>
            <a:pPr>
              <a:lnSpc>
                <a:spcPct val="150000"/>
              </a:lnSpc>
            </a:pPr>
            <a:r>
              <a:rPr lang="fa-IR" sz="1600" b="1" dirty="0">
                <a:cs typeface="B Homa" pitchFamily="2" charset="-78"/>
              </a:rPr>
              <a:t>دلایل اصلی انتخاب این طرح: </a:t>
            </a:r>
          </a:p>
          <a:p>
            <a:pPr>
              <a:lnSpc>
                <a:spcPct val="150000"/>
              </a:lnSpc>
            </a:pPr>
            <a:r>
              <a:rPr lang="fa-IR" sz="1600" dirty="0">
                <a:solidFill>
                  <a:schemeClr val="accent3">
                    <a:lumMod val="50000"/>
                  </a:schemeClr>
                </a:solidFill>
                <a:cs typeface="B Homa" pitchFamily="2" charset="-78"/>
              </a:rPr>
              <a:t>سادگی ، بی آلایشی، سازگاری، استواری و انعطاف پذیری آن</a:t>
            </a:r>
          </a:p>
          <a:p>
            <a:pPr>
              <a:lnSpc>
                <a:spcPct val="150000"/>
              </a:lnSpc>
            </a:pPr>
            <a:endParaRPr lang="fa-IR" sz="1600" dirty="0">
              <a:cs typeface="B Homa" pitchFamily="2" charset="-78"/>
            </a:endParaRPr>
          </a:p>
          <a:p>
            <a:pPr>
              <a:lnSpc>
                <a:spcPct val="150000"/>
              </a:lnSpc>
            </a:pPr>
            <a:r>
              <a:rPr lang="fa-IR" sz="1600" dirty="0">
                <a:cs typeface="B Homa" pitchFamily="2" charset="-78"/>
              </a:rPr>
              <a:t>در این طرح ، تاسیساتی جهت کاهش مصرف انرژی از قبیل سیستم خنک کننده، سایه روشن های وسیع مربوط به نمای خارجی و روشنایی های سقف و نور موضعی در نظر گرفته شد ه است.</a:t>
            </a:r>
          </a:p>
          <a:p>
            <a:pPr>
              <a:lnSpc>
                <a:spcPct val="150000"/>
              </a:lnSpc>
            </a:pPr>
            <a:r>
              <a:rPr lang="fa-IR" sz="1600" dirty="0">
                <a:cs typeface="B Homa" pitchFamily="2" charset="-78"/>
              </a:rPr>
              <a:t>فرودگاه شامل 174 میز کنترل، 26 بازرسی امنیتی ، 20محدوده ی حمل بار ، 38 دروازه ی شبانه روزی ، 28 رمپ متحرک، 76 آسانسور و 22 پله برقی است. </a:t>
            </a:r>
          </a:p>
        </p:txBody>
      </p:sp>
    </p:spTree>
    <p:extLst>
      <p:ext uri="{BB962C8B-B14F-4D97-AF65-F5344CB8AC3E}">
        <p14:creationId xmlns:p14="http://schemas.microsoft.com/office/powerpoint/2010/main" val="40564647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642_0459 _1 w.jpg"/>
          <p:cNvPicPr>
            <a:picLocks noGrp="1" noChangeAspect="1"/>
          </p:cNvPicPr>
          <p:nvPr>
            <p:ph idx="4294967295"/>
          </p:nvPr>
        </p:nvPicPr>
        <p:blipFill>
          <a:blip r:embed="rId2"/>
          <a:srcRect r="1961"/>
          <a:stretch>
            <a:fillRect/>
          </a:stretch>
        </p:blipFill>
        <p:spPr>
          <a:xfrm>
            <a:off x="0" y="1500188"/>
            <a:ext cx="3571875" cy="2428875"/>
          </a:xfrm>
          <a:prstGeom prst="rect">
            <a:avLst/>
          </a:prstGeom>
          <a:ln>
            <a:noFill/>
          </a:ln>
          <a:effectLst>
            <a:outerShdw blurRad="190500" algn="tl" rotWithShape="0">
              <a:srgbClr val="000000">
                <a:alpha val="70000"/>
              </a:srgbClr>
            </a:outerShdw>
          </a:effectLst>
        </p:spPr>
      </p:pic>
      <p:pic>
        <p:nvPicPr>
          <p:cNvPr id="7" name="Picture 6" descr="2642_0273_1 w.jpg"/>
          <p:cNvPicPr>
            <a:picLocks noChangeAspect="1"/>
          </p:cNvPicPr>
          <p:nvPr/>
        </p:nvPicPr>
        <p:blipFill>
          <a:blip r:embed="rId3"/>
          <a:stretch>
            <a:fillRect/>
          </a:stretch>
        </p:blipFill>
        <p:spPr>
          <a:xfrm>
            <a:off x="1952597" y="3970618"/>
            <a:ext cx="3571900" cy="2387341"/>
          </a:xfrm>
          <a:prstGeom prst="rect">
            <a:avLst/>
          </a:prstGeom>
          <a:ln>
            <a:noFill/>
          </a:ln>
          <a:effectLst>
            <a:outerShdw blurRad="190500" algn="tl" rotWithShape="0">
              <a:srgbClr val="000000">
                <a:alpha val="70000"/>
              </a:srgbClr>
            </a:outerShdw>
          </a:effectLst>
        </p:spPr>
      </p:pic>
      <p:pic>
        <p:nvPicPr>
          <p:cNvPr id="8" name="Picture 7" descr="2642_0463_1 w.jpg"/>
          <p:cNvPicPr>
            <a:picLocks noChangeAspect="1"/>
          </p:cNvPicPr>
          <p:nvPr/>
        </p:nvPicPr>
        <p:blipFill>
          <a:blip r:embed="rId4"/>
          <a:stretch>
            <a:fillRect/>
          </a:stretch>
        </p:blipFill>
        <p:spPr>
          <a:xfrm>
            <a:off x="6515134" y="3927474"/>
            <a:ext cx="3643337" cy="2430484"/>
          </a:xfrm>
          <a:prstGeom prst="rect">
            <a:avLst/>
          </a:prstGeom>
          <a:ln>
            <a:noFill/>
          </a:ln>
          <a:effectLst>
            <a:outerShdw blurRad="190500" algn="tl" rotWithShape="0">
              <a:srgbClr val="000000">
                <a:alpha val="70000"/>
              </a:srgbClr>
            </a:outerShdw>
          </a:effectLst>
        </p:spPr>
      </p:pic>
      <p:pic>
        <p:nvPicPr>
          <p:cNvPr id="9" name="Picture 8" descr="2642_0464_1 w.jpg"/>
          <p:cNvPicPr>
            <a:picLocks noChangeAspect="1"/>
          </p:cNvPicPr>
          <p:nvPr/>
        </p:nvPicPr>
        <p:blipFill>
          <a:blip r:embed="rId5"/>
          <a:stretch>
            <a:fillRect/>
          </a:stretch>
        </p:blipFill>
        <p:spPr>
          <a:xfrm>
            <a:off x="6548856" y="1471173"/>
            <a:ext cx="3619111" cy="2386455"/>
          </a:xfrm>
          <a:prstGeom prst="rect">
            <a:avLst/>
          </a:prstGeom>
          <a:ln>
            <a:noFill/>
          </a:ln>
          <a:effectLst>
            <a:outerShdw blurRad="190500" algn="tl" rotWithShape="0">
              <a:srgbClr val="000000">
                <a:alpha val="70000"/>
              </a:srgbClr>
            </a:outerShdw>
          </a:effectLst>
        </p:spPr>
      </p:pic>
      <p:sp>
        <p:nvSpPr>
          <p:cNvPr id="10" name="Content Placeholder 2"/>
          <p:cNvSpPr txBox="1">
            <a:spLocks/>
          </p:cNvSpPr>
          <p:nvPr/>
        </p:nvSpPr>
        <p:spPr>
          <a:xfrm>
            <a:off x="1452530" y="142852"/>
            <a:ext cx="9215502" cy="1643074"/>
          </a:xfrm>
          <a:prstGeom prst="rect">
            <a:avLst/>
          </a:prstGeom>
        </p:spPr>
        <p:txBody>
          <a:bodyPr vert="horz">
            <a:noAutofit/>
          </a:bodyPr>
          <a:lstStyle/>
          <a:p>
            <a:pPr marL="274320" indent="-274320">
              <a:lnSpc>
                <a:spcPct val="150000"/>
              </a:lnSpc>
              <a:spcBef>
                <a:spcPct val="20000"/>
              </a:spcBef>
              <a:buClr>
                <a:schemeClr val="accent1"/>
              </a:buClr>
              <a:buSzPct val="85000"/>
              <a:defRPr/>
            </a:pPr>
            <a:endParaRPr lang="en-US" sz="1600" dirty="0"/>
          </a:p>
        </p:txBody>
      </p:sp>
      <p:sp>
        <p:nvSpPr>
          <p:cNvPr id="13" name="TextBox 12"/>
          <p:cNvSpPr txBox="1"/>
          <p:nvPr/>
        </p:nvSpPr>
        <p:spPr>
          <a:xfrm>
            <a:off x="866274" y="214290"/>
            <a:ext cx="9706542" cy="1519903"/>
          </a:xfrm>
          <a:prstGeom prst="rect">
            <a:avLst/>
          </a:prstGeom>
          <a:noFill/>
        </p:spPr>
        <p:txBody>
          <a:bodyPr wrap="square" rtlCol="0">
            <a:spAutoFit/>
          </a:bodyPr>
          <a:lstStyle/>
          <a:p>
            <a:pPr lvl="0">
              <a:lnSpc>
                <a:spcPct val="150000"/>
              </a:lnSpc>
            </a:pPr>
            <a:r>
              <a:rPr lang="fa-IR" sz="1600" dirty="0">
                <a:cs typeface="B Homa" panose="00000400000000000000" pitchFamily="2" charset="-78"/>
              </a:rPr>
              <a:t>خرپا پس از منتاژ در کارخانه به سایت حمل شده و به صورت عمودی نصب شدند. با تعبیه ی تعدادی جک در پشت خرپا و کشیدن آنها، شکل سقف ساخته شد. پس از آن، به خرپا ها شکل نهایی متصل شدند.بدین ترتیب حداکثر خطا و جابجایی نمای خارجی حدود 15میلیمتر می تواند باشد.</a:t>
            </a:r>
            <a:endParaRPr lang="en-US" sz="1600" dirty="0">
              <a:cs typeface="B Homa" panose="00000400000000000000" pitchFamily="2" charset="-78"/>
            </a:endParaRPr>
          </a:p>
          <a:p>
            <a:pPr>
              <a:lnSpc>
                <a:spcPct val="150000"/>
              </a:lnSpc>
            </a:pPr>
            <a:endParaRPr lang="en-US" sz="1600" dirty="0">
              <a:cs typeface="B Homa" panose="00000400000000000000" pitchFamily="2" charset="-78"/>
            </a:endParaRPr>
          </a:p>
        </p:txBody>
      </p:sp>
    </p:spTree>
    <p:extLst>
      <p:ext uri="{BB962C8B-B14F-4D97-AF65-F5344CB8AC3E}">
        <p14:creationId xmlns:p14="http://schemas.microsoft.com/office/powerpoint/2010/main" val="41441013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642_construction_3.jpg"/>
          <p:cNvPicPr>
            <a:picLocks noGrp="1" noChangeAspect="1"/>
          </p:cNvPicPr>
          <p:nvPr>
            <p:ph sz="quarter" idx="4294967295"/>
          </p:nvPr>
        </p:nvPicPr>
        <p:blipFill>
          <a:blip r:embed="rId2"/>
          <a:stretch>
            <a:fillRect/>
          </a:stretch>
        </p:blipFill>
        <p:spPr>
          <a:xfrm>
            <a:off x="962527" y="-181977"/>
            <a:ext cx="9572625" cy="6215063"/>
          </a:xfrm>
          <a:prstGeom prst="rect">
            <a:avLst/>
          </a:prstGeom>
        </p:spPr>
      </p:pic>
    </p:spTree>
    <p:extLst>
      <p:ext uri="{BB962C8B-B14F-4D97-AF65-F5344CB8AC3E}">
        <p14:creationId xmlns:p14="http://schemas.microsoft.com/office/powerpoint/2010/main" val="4536417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642_0609_1_w.jpg"/>
          <p:cNvPicPr>
            <a:picLocks noChangeAspect="1"/>
          </p:cNvPicPr>
          <p:nvPr/>
        </p:nvPicPr>
        <p:blipFill>
          <a:blip r:embed="rId2" cstate="print"/>
          <a:stretch>
            <a:fillRect/>
          </a:stretch>
        </p:blipFill>
        <p:spPr>
          <a:xfrm>
            <a:off x="7422676" y="4214819"/>
            <a:ext cx="2816729" cy="2124043"/>
          </a:xfrm>
          <a:prstGeom prst="rect">
            <a:avLst/>
          </a:prstGeom>
          <a:ln>
            <a:noFill/>
          </a:ln>
          <a:effectLst>
            <a:outerShdw blurRad="190500" algn="tl" rotWithShape="0">
              <a:srgbClr val="000000">
                <a:alpha val="70000"/>
              </a:srgbClr>
            </a:outerShdw>
          </a:effectLst>
        </p:spPr>
      </p:pic>
      <p:pic>
        <p:nvPicPr>
          <p:cNvPr id="6" name="Picture 5" descr="2642_0465_1 w.jpg"/>
          <p:cNvPicPr>
            <a:picLocks noChangeAspect="1"/>
          </p:cNvPicPr>
          <p:nvPr/>
        </p:nvPicPr>
        <p:blipFill>
          <a:blip r:embed="rId3"/>
          <a:stretch>
            <a:fillRect/>
          </a:stretch>
        </p:blipFill>
        <p:spPr>
          <a:xfrm>
            <a:off x="4310050" y="2143116"/>
            <a:ext cx="3000396" cy="1913916"/>
          </a:xfrm>
          <a:prstGeom prst="rect">
            <a:avLst/>
          </a:prstGeom>
          <a:ln>
            <a:noFill/>
          </a:ln>
          <a:effectLst>
            <a:outerShdw blurRad="190500" algn="tl" rotWithShape="0">
              <a:srgbClr val="000000">
                <a:alpha val="70000"/>
              </a:srgbClr>
            </a:outerShdw>
          </a:effectLst>
        </p:spPr>
      </p:pic>
      <p:pic>
        <p:nvPicPr>
          <p:cNvPr id="11" name="Picture 10" descr="2642_0467_1 w.jpg"/>
          <p:cNvPicPr>
            <a:picLocks noChangeAspect="1"/>
          </p:cNvPicPr>
          <p:nvPr/>
        </p:nvPicPr>
        <p:blipFill>
          <a:blip r:embed="rId4"/>
          <a:stretch>
            <a:fillRect/>
          </a:stretch>
        </p:blipFill>
        <p:spPr>
          <a:xfrm>
            <a:off x="4238612" y="4214818"/>
            <a:ext cx="3000396" cy="2143140"/>
          </a:xfrm>
          <a:prstGeom prst="rect">
            <a:avLst/>
          </a:prstGeom>
          <a:ln>
            <a:noFill/>
          </a:ln>
          <a:effectLst>
            <a:outerShdw blurRad="190500" algn="tl" rotWithShape="0">
              <a:srgbClr val="000000">
                <a:alpha val="70000"/>
              </a:srgbClr>
            </a:outerShdw>
          </a:effectLst>
        </p:spPr>
      </p:pic>
      <p:pic>
        <p:nvPicPr>
          <p:cNvPr id="8" name="Picture 7" descr="2642_0343_1-w.jpg"/>
          <p:cNvPicPr>
            <a:picLocks noChangeAspect="1"/>
          </p:cNvPicPr>
          <p:nvPr/>
        </p:nvPicPr>
        <p:blipFill>
          <a:blip r:embed="rId5"/>
          <a:srcRect b="8108"/>
          <a:stretch>
            <a:fillRect/>
          </a:stretch>
        </p:blipFill>
        <p:spPr>
          <a:xfrm>
            <a:off x="7512840" y="2169775"/>
            <a:ext cx="1726433" cy="1940614"/>
          </a:xfrm>
          <a:prstGeom prst="rect">
            <a:avLst/>
          </a:prstGeom>
          <a:ln>
            <a:noFill/>
          </a:ln>
          <a:effectLst>
            <a:outerShdw blurRad="190500" algn="tl" rotWithShape="0">
              <a:srgbClr val="000000">
                <a:alpha val="70000"/>
              </a:srgbClr>
            </a:outerShdw>
          </a:effectLst>
        </p:spPr>
      </p:pic>
      <p:sp>
        <p:nvSpPr>
          <p:cNvPr id="13" name="Rectangle 12"/>
          <p:cNvSpPr/>
          <p:nvPr/>
        </p:nvSpPr>
        <p:spPr>
          <a:xfrm>
            <a:off x="1452530" y="428604"/>
            <a:ext cx="9358378" cy="1338828"/>
          </a:xfrm>
          <a:prstGeom prst="rect">
            <a:avLst/>
          </a:prstGeom>
        </p:spPr>
        <p:txBody>
          <a:bodyPr wrap="square">
            <a:spAutoFit/>
          </a:bodyPr>
          <a:lstStyle/>
          <a:p>
            <a:pPr>
              <a:lnSpc>
                <a:spcPct val="150000"/>
              </a:lnSpc>
            </a:pPr>
            <a:r>
              <a:rPr lang="fa-IR" dirty="0">
                <a:cs typeface="B Homa" panose="00000400000000000000" pitchFamily="2" charset="-78"/>
              </a:rPr>
              <a:t>انوع مصالح مورد استفاده، هندسه ی جدید پایانه را منحصر به فرد می سازد. در عمل با نمایش اسکلت ساختمان ، تمامی فولاد به کار برده شده در معرض دید استفاده کنندگان فضا خواهد بود. سایر اعضا مانند تیر سقف و دیوارها نیز حس امنیت ، سبکی و وسعت فضا را القا می کنند.</a:t>
            </a:r>
            <a:endParaRPr lang="en-US" dirty="0">
              <a:cs typeface="B Homa" panose="00000400000000000000" pitchFamily="2" charset="-78"/>
            </a:endParaRPr>
          </a:p>
        </p:txBody>
      </p:sp>
      <p:pic>
        <p:nvPicPr>
          <p:cNvPr id="14" name="Picture 13" descr="2642_0460_1 w.jpg"/>
          <p:cNvPicPr>
            <a:picLocks noChangeAspect="1"/>
          </p:cNvPicPr>
          <p:nvPr/>
        </p:nvPicPr>
        <p:blipFill>
          <a:blip r:embed="rId6"/>
          <a:srcRect l="8511"/>
          <a:stretch>
            <a:fillRect/>
          </a:stretch>
        </p:blipFill>
        <p:spPr>
          <a:xfrm>
            <a:off x="1452530" y="4188936"/>
            <a:ext cx="2643206" cy="2169023"/>
          </a:xfrm>
          <a:prstGeom prst="rect">
            <a:avLst/>
          </a:prstGeom>
          <a:ln>
            <a:noFill/>
          </a:ln>
          <a:effectLst>
            <a:outerShdw blurRad="190500" algn="tl" rotWithShape="0">
              <a:srgbClr val="000000">
                <a:alpha val="70000"/>
              </a:srgbClr>
            </a:outerShdw>
          </a:effectLst>
        </p:spPr>
      </p:pic>
      <p:pic>
        <p:nvPicPr>
          <p:cNvPr id="15" name="Picture 14" descr="2642_0466_1 w.jpg"/>
          <p:cNvPicPr>
            <a:picLocks noChangeAspect="1"/>
          </p:cNvPicPr>
          <p:nvPr/>
        </p:nvPicPr>
        <p:blipFill>
          <a:blip r:embed="rId7"/>
          <a:srcRect l="8300"/>
          <a:stretch>
            <a:fillRect/>
          </a:stretch>
        </p:blipFill>
        <p:spPr>
          <a:xfrm>
            <a:off x="1452530" y="2143116"/>
            <a:ext cx="2643206" cy="191391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2741453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2642_construction_5.jpg"/>
          <p:cNvPicPr>
            <a:picLocks noChangeAspect="1"/>
          </p:cNvPicPr>
          <p:nvPr/>
        </p:nvPicPr>
        <p:blipFill>
          <a:blip r:embed="rId2"/>
          <a:stretch>
            <a:fillRect/>
          </a:stretch>
        </p:blipFill>
        <p:spPr>
          <a:xfrm>
            <a:off x="1309654" y="187174"/>
            <a:ext cx="9572692" cy="6242223"/>
          </a:xfrm>
          <a:prstGeom prst="rect">
            <a:avLst/>
          </a:prstGeom>
        </p:spPr>
      </p:pic>
    </p:spTree>
    <p:extLst>
      <p:ext uri="{BB962C8B-B14F-4D97-AF65-F5344CB8AC3E}">
        <p14:creationId xmlns:p14="http://schemas.microsoft.com/office/powerpoint/2010/main" val="333635506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Picture 59" descr="a.jpg"/>
          <p:cNvPicPr>
            <a:picLocks noChangeAspect="1"/>
          </p:cNvPicPr>
          <p:nvPr/>
        </p:nvPicPr>
        <p:blipFill>
          <a:blip r:embed="rId2"/>
          <a:srcRect l="2241" r="2328"/>
          <a:stretch>
            <a:fillRect/>
          </a:stretch>
        </p:blipFill>
        <p:spPr>
          <a:xfrm>
            <a:off x="1809720" y="2676544"/>
            <a:ext cx="8786874" cy="3467100"/>
          </a:xfrm>
          <a:prstGeom prst="rect">
            <a:avLst/>
          </a:prstGeom>
        </p:spPr>
      </p:pic>
      <p:pic>
        <p:nvPicPr>
          <p:cNvPr id="4" name="Picture 3" descr="BarajasAir_6.jpg"/>
          <p:cNvPicPr>
            <a:picLocks noChangeAspect="1"/>
          </p:cNvPicPr>
          <p:nvPr/>
        </p:nvPicPr>
        <p:blipFill>
          <a:blip r:embed="rId3"/>
          <a:stretch>
            <a:fillRect/>
          </a:stretch>
        </p:blipFill>
        <p:spPr>
          <a:xfrm>
            <a:off x="1881158" y="785794"/>
            <a:ext cx="6548418" cy="1824202"/>
          </a:xfrm>
          <a:prstGeom prst="rect">
            <a:avLst/>
          </a:prstGeom>
        </p:spPr>
      </p:pic>
      <p:sp>
        <p:nvSpPr>
          <p:cNvPr id="6" name="TextBox 3"/>
          <p:cNvSpPr txBox="1">
            <a:spLocks noGrp="1" noChangeArrowheads="1"/>
          </p:cNvSpPr>
          <p:nvPr>
            <p:ph type="title" idx="4294967295"/>
          </p:nvPr>
        </p:nvSpPr>
        <p:spPr bwMode="auto">
          <a:xfrm>
            <a:off x="0" y="395288"/>
            <a:ext cx="9245600" cy="425450"/>
          </a:xfrm>
          <a:prstGeom prst="rect">
            <a:avLst/>
          </a:prstGeom>
          <a:noFill/>
          <a:ln w="9525">
            <a:noFill/>
            <a:miter lim="800000"/>
            <a:headEnd/>
            <a:tailEnd/>
          </a:ln>
        </p:spPr>
        <p:txBody>
          <a:bodyPr wrap="square">
            <a:spAutoFit/>
          </a:bodyPr>
          <a:lstStyle/>
          <a:p>
            <a:pPr algn="r" rtl="1"/>
            <a:r>
              <a:rPr lang="fa-IR" sz="2400" b="1" dirty="0">
                <a:solidFill>
                  <a:schemeClr val="accent3">
                    <a:lumMod val="75000"/>
                  </a:schemeClr>
                </a:solidFill>
                <a:latin typeface="Calibri" pitchFamily="34" charset="0"/>
                <a:cs typeface="B Homa" pitchFamily="2" charset="-78"/>
              </a:rPr>
              <a:t>بررسی دیاگرام انتقال نیرو</a:t>
            </a:r>
          </a:p>
        </p:txBody>
      </p:sp>
      <p:cxnSp>
        <p:nvCxnSpPr>
          <p:cNvPr id="21" name="Straight Arrow Connector 20"/>
          <p:cNvCxnSpPr/>
          <p:nvPr/>
        </p:nvCxnSpPr>
        <p:spPr>
          <a:xfrm rot="5400000">
            <a:off x="6096794" y="2999578"/>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5400000">
            <a:off x="4025092" y="2785264"/>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4453720" y="2928140"/>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rot="5400000">
            <a:off x="3177360" y="3223416"/>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5400000">
            <a:off x="4882348" y="2785264"/>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a:off x="6523834" y="3142454"/>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5400000">
            <a:off x="5668166" y="3142454"/>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2882084" y="3142454"/>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37" name="Down Arrow 36"/>
          <p:cNvSpPr/>
          <p:nvPr/>
        </p:nvSpPr>
        <p:spPr>
          <a:xfrm>
            <a:off x="4524364" y="4357694"/>
            <a:ext cx="142876" cy="42862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Down Arrow 37"/>
          <p:cNvSpPr/>
          <p:nvPr/>
        </p:nvSpPr>
        <p:spPr>
          <a:xfrm>
            <a:off x="3309918" y="4429132"/>
            <a:ext cx="142876" cy="42862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Down Arrow 38"/>
          <p:cNvSpPr/>
          <p:nvPr/>
        </p:nvSpPr>
        <p:spPr>
          <a:xfrm>
            <a:off x="5738810" y="4429132"/>
            <a:ext cx="142876" cy="42862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Down Arrow 39"/>
          <p:cNvSpPr/>
          <p:nvPr/>
        </p:nvSpPr>
        <p:spPr>
          <a:xfrm>
            <a:off x="6596066" y="4500570"/>
            <a:ext cx="142876" cy="42862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own Arrow 40"/>
          <p:cNvSpPr/>
          <p:nvPr/>
        </p:nvSpPr>
        <p:spPr>
          <a:xfrm>
            <a:off x="7810512" y="4500570"/>
            <a:ext cx="142876" cy="42862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Down Arrow 41"/>
          <p:cNvSpPr/>
          <p:nvPr/>
        </p:nvSpPr>
        <p:spPr>
          <a:xfrm>
            <a:off x="9024958" y="4500570"/>
            <a:ext cx="142876" cy="42862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Arrow Connector 45"/>
          <p:cNvCxnSpPr/>
          <p:nvPr/>
        </p:nvCxnSpPr>
        <p:spPr>
          <a:xfrm rot="16200000" flipH="1">
            <a:off x="4202893" y="3464719"/>
            <a:ext cx="214314" cy="14287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rot="16200000" flipH="1">
            <a:off x="2952728" y="3571876"/>
            <a:ext cx="285752" cy="14287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rot="5400000">
            <a:off x="4738678" y="3500438"/>
            <a:ext cx="285752" cy="142876"/>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rot="5400000">
            <a:off x="5810248" y="3643314"/>
            <a:ext cx="500066" cy="21431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16200000" flipH="1">
            <a:off x="6167438" y="3643315"/>
            <a:ext cx="500066" cy="21431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1" name="Freeform 60"/>
          <p:cNvSpPr/>
          <p:nvPr/>
        </p:nvSpPr>
        <p:spPr>
          <a:xfrm>
            <a:off x="5881686" y="3357562"/>
            <a:ext cx="357190" cy="142876"/>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50"/>
            </a:solidFill>
            <a:headEnd type="ova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2" name="Freeform 61"/>
          <p:cNvSpPr/>
          <p:nvPr/>
        </p:nvSpPr>
        <p:spPr>
          <a:xfrm flipH="1">
            <a:off x="6310314" y="3357562"/>
            <a:ext cx="276228" cy="133352"/>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50"/>
            </a:solidFill>
            <a:headEnd type="ova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3" name="Oval 62"/>
          <p:cNvSpPr/>
          <p:nvPr/>
        </p:nvSpPr>
        <p:spPr>
          <a:xfrm>
            <a:off x="9310710" y="3429000"/>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p:cNvSpPr/>
          <p:nvPr/>
        </p:nvSpPr>
        <p:spPr>
          <a:xfrm>
            <a:off x="3024166" y="3429000"/>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Oval 64"/>
          <p:cNvSpPr/>
          <p:nvPr/>
        </p:nvSpPr>
        <p:spPr>
          <a:xfrm>
            <a:off x="3309918" y="3500438"/>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p:cNvSpPr/>
          <p:nvPr/>
        </p:nvSpPr>
        <p:spPr>
          <a:xfrm>
            <a:off x="4095736" y="3214686"/>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Oval 66"/>
          <p:cNvSpPr/>
          <p:nvPr/>
        </p:nvSpPr>
        <p:spPr>
          <a:xfrm>
            <a:off x="4952992" y="3214686"/>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p:cNvSpPr/>
          <p:nvPr/>
        </p:nvSpPr>
        <p:spPr>
          <a:xfrm>
            <a:off x="6167438" y="3357562"/>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7381884" y="3214686"/>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p:cNvSpPr/>
          <p:nvPr/>
        </p:nvSpPr>
        <p:spPr>
          <a:xfrm>
            <a:off x="8167702" y="3214686"/>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Oval 70"/>
          <p:cNvSpPr/>
          <p:nvPr/>
        </p:nvSpPr>
        <p:spPr>
          <a:xfrm>
            <a:off x="9096396" y="3500438"/>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p:cNvSpPr/>
          <p:nvPr/>
        </p:nvSpPr>
        <p:spPr>
          <a:xfrm>
            <a:off x="1452530" y="6286520"/>
            <a:ext cx="142876" cy="14287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3" name="Straight Arrow Connector 72"/>
          <p:cNvCxnSpPr/>
          <p:nvPr/>
        </p:nvCxnSpPr>
        <p:spPr>
          <a:xfrm rot="5400000">
            <a:off x="1384279" y="5716615"/>
            <a:ext cx="280966"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74" name="Down Arrow 73"/>
          <p:cNvSpPr/>
          <p:nvPr/>
        </p:nvSpPr>
        <p:spPr>
          <a:xfrm flipV="1">
            <a:off x="1452530" y="5929330"/>
            <a:ext cx="142876" cy="28575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p:cNvSpPr txBox="1"/>
          <p:nvPr/>
        </p:nvSpPr>
        <p:spPr>
          <a:xfrm>
            <a:off x="1309654" y="5429265"/>
            <a:ext cx="2286016" cy="1061829"/>
          </a:xfrm>
          <a:prstGeom prst="rect">
            <a:avLst/>
          </a:prstGeom>
          <a:noFill/>
        </p:spPr>
        <p:txBody>
          <a:bodyPr wrap="square" rtlCol="0">
            <a:spAutoFit/>
          </a:bodyPr>
          <a:lstStyle/>
          <a:p>
            <a:pPr>
              <a:lnSpc>
                <a:spcPct val="150000"/>
              </a:lnSpc>
            </a:pPr>
            <a:r>
              <a:rPr lang="fa-IR" sz="1400" dirty="0"/>
              <a:t>نیروی وارد برسقف</a:t>
            </a:r>
          </a:p>
          <a:p>
            <a:pPr>
              <a:lnSpc>
                <a:spcPct val="150000"/>
              </a:lnSpc>
            </a:pPr>
            <a:r>
              <a:rPr lang="fa-IR" sz="1400" dirty="0"/>
              <a:t>نیروی عکس العمل ستون ها</a:t>
            </a:r>
          </a:p>
          <a:p>
            <a:pPr>
              <a:lnSpc>
                <a:spcPct val="150000"/>
              </a:lnSpc>
            </a:pPr>
            <a:r>
              <a:rPr lang="fa-IR" sz="1400" dirty="0"/>
              <a:t>تکیه گاه ها</a:t>
            </a:r>
          </a:p>
        </p:txBody>
      </p:sp>
    </p:spTree>
    <p:extLst>
      <p:ext uri="{BB962C8B-B14F-4D97-AF65-F5344CB8AC3E}">
        <p14:creationId xmlns:p14="http://schemas.microsoft.com/office/powerpoint/2010/main" val="751527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descr="a.jpg"/>
          <p:cNvPicPr>
            <a:picLocks noChangeAspect="1"/>
          </p:cNvPicPr>
          <p:nvPr/>
        </p:nvPicPr>
        <p:blipFill>
          <a:blip r:embed="rId2"/>
          <a:stretch>
            <a:fillRect/>
          </a:stretch>
        </p:blipFill>
        <p:spPr>
          <a:xfrm>
            <a:off x="1559312" y="940141"/>
            <a:ext cx="9207500" cy="3467100"/>
          </a:xfrm>
          <a:prstGeom prst="rect">
            <a:avLst/>
          </a:prstGeom>
        </p:spPr>
      </p:pic>
      <p:cxnSp>
        <p:nvCxnSpPr>
          <p:cNvPr id="5" name="Straight Arrow Connector 4"/>
          <p:cNvCxnSpPr/>
          <p:nvPr/>
        </p:nvCxnSpPr>
        <p:spPr>
          <a:xfrm rot="5400000">
            <a:off x="6060700" y="1263175"/>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5400000">
            <a:off x="3988998" y="1177427"/>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4417626" y="1320303"/>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3141266" y="1615579"/>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5400000">
            <a:off x="4846254" y="1177427"/>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rot="5400000">
            <a:off x="6487740" y="1534617"/>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rot="5400000">
            <a:off x="5632072" y="1534617"/>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5400000">
            <a:off x="2845990" y="1534617"/>
            <a:ext cx="285752"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flipH="1" flipV="1">
            <a:off x="4631149" y="1692598"/>
            <a:ext cx="428627" cy="28575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5400000" flipH="1" flipV="1">
            <a:off x="5559841" y="2121224"/>
            <a:ext cx="714380" cy="28575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6200000" flipV="1">
            <a:off x="4059644" y="1692598"/>
            <a:ext cx="428627"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6200000" flipV="1">
            <a:off x="2845196" y="2049787"/>
            <a:ext cx="714380"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rot="5400000" flipH="1" flipV="1">
            <a:off x="3095229" y="2014068"/>
            <a:ext cx="357190"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6200000" flipV="1">
            <a:off x="6095625" y="2156944"/>
            <a:ext cx="71438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0" name="Down Arrow 39"/>
          <p:cNvSpPr/>
          <p:nvPr/>
        </p:nvSpPr>
        <p:spPr>
          <a:xfrm flipV="1">
            <a:off x="4488270" y="3049919"/>
            <a:ext cx="214314" cy="57150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own Arrow 40"/>
          <p:cNvSpPr/>
          <p:nvPr/>
        </p:nvSpPr>
        <p:spPr>
          <a:xfrm flipV="1">
            <a:off x="7702980" y="3049919"/>
            <a:ext cx="214314" cy="57150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Down Arrow 41"/>
          <p:cNvSpPr/>
          <p:nvPr/>
        </p:nvSpPr>
        <p:spPr>
          <a:xfrm flipV="1">
            <a:off x="3273824" y="3049919"/>
            <a:ext cx="142876" cy="57150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Down Arrow 42"/>
          <p:cNvSpPr/>
          <p:nvPr/>
        </p:nvSpPr>
        <p:spPr>
          <a:xfrm flipV="1">
            <a:off x="5702716" y="3049919"/>
            <a:ext cx="142876" cy="57150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Down Arrow 43"/>
          <p:cNvSpPr/>
          <p:nvPr/>
        </p:nvSpPr>
        <p:spPr>
          <a:xfrm flipV="1">
            <a:off x="8988864" y="2978481"/>
            <a:ext cx="142876" cy="57150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own Arrow 44"/>
          <p:cNvSpPr/>
          <p:nvPr/>
        </p:nvSpPr>
        <p:spPr>
          <a:xfrm flipV="1">
            <a:off x="6488534" y="3049919"/>
            <a:ext cx="142876" cy="571504"/>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50"/>
          <p:cNvSpPr/>
          <p:nvPr/>
        </p:nvSpPr>
        <p:spPr>
          <a:xfrm>
            <a:off x="5845592" y="1549721"/>
            <a:ext cx="357190" cy="142876"/>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F0"/>
            </a:solidFill>
            <a:headEnd type="triangl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52" name="Freeform 51"/>
          <p:cNvSpPr/>
          <p:nvPr/>
        </p:nvSpPr>
        <p:spPr>
          <a:xfrm flipH="1">
            <a:off x="6274220" y="1549721"/>
            <a:ext cx="276228" cy="133352"/>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F0"/>
            </a:solidFill>
            <a:headEnd type="triangl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cxnSp>
        <p:nvCxnSpPr>
          <p:cNvPr id="61" name="Straight Arrow Connector 60"/>
          <p:cNvCxnSpPr/>
          <p:nvPr/>
        </p:nvCxnSpPr>
        <p:spPr>
          <a:xfrm rot="5400000">
            <a:off x="134114" y="4447280"/>
            <a:ext cx="280966" cy="1588"/>
          </a:xfrm>
          <a:prstGeom prst="straightConnector1">
            <a:avLst/>
          </a:prstGeom>
          <a:ln w="31750">
            <a:tailEnd type="arrow"/>
          </a:ln>
        </p:spPr>
        <p:style>
          <a:lnRef idx="1">
            <a:schemeClr val="accent1"/>
          </a:lnRef>
          <a:fillRef idx="0">
            <a:schemeClr val="accent1"/>
          </a:fillRef>
          <a:effectRef idx="0">
            <a:schemeClr val="accent1"/>
          </a:effectRef>
          <a:fontRef idx="minor">
            <a:schemeClr val="tx1"/>
          </a:fontRef>
        </p:style>
      </p:cxnSp>
      <p:sp>
        <p:nvSpPr>
          <p:cNvPr id="64" name="Down Arrow 63"/>
          <p:cNvSpPr/>
          <p:nvPr/>
        </p:nvSpPr>
        <p:spPr>
          <a:xfrm flipV="1">
            <a:off x="202365" y="4659995"/>
            <a:ext cx="142876" cy="28575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64"/>
          <p:cNvSpPr/>
          <p:nvPr/>
        </p:nvSpPr>
        <p:spPr>
          <a:xfrm flipH="1">
            <a:off x="140451" y="5312461"/>
            <a:ext cx="276228" cy="133352"/>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F0"/>
            </a:solidFill>
            <a:headEnd type="triangle"/>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6" name="Freeform 65"/>
          <p:cNvSpPr/>
          <p:nvPr/>
        </p:nvSpPr>
        <p:spPr>
          <a:xfrm>
            <a:off x="5845592" y="1621159"/>
            <a:ext cx="357190" cy="142876"/>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50"/>
            </a:solidFill>
            <a:headEnd type="ova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7" name="Freeform 66"/>
          <p:cNvSpPr/>
          <p:nvPr/>
        </p:nvSpPr>
        <p:spPr>
          <a:xfrm flipH="1">
            <a:off x="6274220" y="1621159"/>
            <a:ext cx="276228" cy="133352"/>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50"/>
            </a:solidFill>
            <a:headEnd type="ova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8" name="Freeform 67"/>
          <p:cNvSpPr/>
          <p:nvPr/>
        </p:nvSpPr>
        <p:spPr>
          <a:xfrm>
            <a:off x="130927" y="5017185"/>
            <a:ext cx="357190" cy="142876"/>
          </a:xfrm>
          <a:custGeom>
            <a:avLst/>
            <a:gdLst>
              <a:gd name="connsiteX0" fmla="*/ 410967 w 410967"/>
              <a:gd name="connsiteY0" fmla="*/ 0 h 133564"/>
              <a:gd name="connsiteX1" fmla="*/ 195209 w 410967"/>
              <a:gd name="connsiteY1" fmla="*/ 30823 h 133564"/>
              <a:gd name="connsiteX2" fmla="*/ 0 w 410967"/>
              <a:gd name="connsiteY2" fmla="*/ 133564 h 133564"/>
            </a:gdLst>
            <a:ahLst/>
            <a:cxnLst>
              <a:cxn ang="0">
                <a:pos x="connsiteX0" y="connsiteY0"/>
              </a:cxn>
              <a:cxn ang="0">
                <a:pos x="connsiteX1" y="connsiteY1"/>
              </a:cxn>
              <a:cxn ang="0">
                <a:pos x="connsiteX2" y="connsiteY2"/>
              </a:cxn>
            </a:cxnLst>
            <a:rect l="l" t="t" r="r" b="b"/>
            <a:pathLst>
              <a:path w="410967" h="133564">
                <a:moveTo>
                  <a:pt x="410967" y="0"/>
                </a:moveTo>
                <a:cubicBezTo>
                  <a:pt x="337335" y="4281"/>
                  <a:pt x="263704" y="8562"/>
                  <a:pt x="195209" y="30823"/>
                </a:cubicBezTo>
                <a:cubicBezTo>
                  <a:pt x="126715" y="53084"/>
                  <a:pt x="32535" y="113016"/>
                  <a:pt x="0" y="133564"/>
                </a:cubicBezTo>
              </a:path>
            </a:pathLst>
          </a:custGeom>
          <a:ln w="15875">
            <a:solidFill>
              <a:srgbClr val="00B050"/>
            </a:solidFill>
            <a:headEnd type="oval"/>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9" name="TextBox 68"/>
          <p:cNvSpPr txBox="1"/>
          <p:nvPr/>
        </p:nvSpPr>
        <p:spPr>
          <a:xfrm>
            <a:off x="416679" y="4302806"/>
            <a:ext cx="2286016" cy="1384995"/>
          </a:xfrm>
          <a:prstGeom prst="rect">
            <a:avLst/>
          </a:prstGeom>
          <a:noFill/>
        </p:spPr>
        <p:txBody>
          <a:bodyPr wrap="square" rtlCol="0">
            <a:spAutoFit/>
          </a:bodyPr>
          <a:lstStyle/>
          <a:p>
            <a:pPr>
              <a:lnSpc>
                <a:spcPct val="150000"/>
              </a:lnSpc>
            </a:pPr>
            <a:r>
              <a:rPr lang="fa-IR" sz="1400" dirty="0">
                <a:cs typeface="B Homa" panose="00000400000000000000" pitchFamily="2" charset="-78"/>
              </a:rPr>
              <a:t>نیروی وارد برسقف</a:t>
            </a:r>
          </a:p>
          <a:p>
            <a:pPr>
              <a:lnSpc>
                <a:spcPct val="150000"/>
              </a:lnSpc>
            </a:pPr>
            <a:r>
              <a:rPr lang="fa-IR" sz="1400" dirty="0">
                <a:cs typeface="B Homa" panose="00000400000000000000" pitchFamily="2" charset="-78"/>
              </a:rPr>
              <a:t>نیروی عکس العمل ستون ها</a:t>
            </a:r>
          </a:p>
          <a:p>
            <a:pPr>
              <a:lnSpc>
                <a:spcPct val="150000"/>
              </a:lnSpc>
            </a:pPr>
            <a:r>
              <a:rPr lang="fa-IR" sz="1400" dirty="0">
                <a:cs typeface="B Homa" panose="00000400000000000000" pitchFamily="2" charset="-78"/>
              </a:rPr>
              <a:t>ممان خمشی </a:t>
            </a:r>
          </a:p>
          <a:p>
            <a:pPr>
              <a:lnSpc>
                <a:spcPct val="150000"/>
              </a:lnSpc>
            </a:pPr>
            <a:r>
              <a:rPr lang="fa-IR" sz="1400" dirty="0">
                <a:cs typeface="B Homa" panose="00000400000000000000" pitchFamily="2" charset="-78"/>
              </a:rPr>
              <a:t>عکس العمل های ممان خمشی</a:t>
            </a:r>
            <a:endParaRPr lang="en-US" sz="1400" dirty="0">
              <a:cs typeface="B Homa" panose="00000400000000000000" pitchFamily="2" charset="-78"/>
            </a:endParaRPr>
          </a:p>
        </p:txBody>
      </p:sp>
      <p:sp>
        <p:nvSpPr>
          <p:cNvPr id="71" name="Title 70"/>
          <p:cNvSpPr>
            <a:spLocks noGrp="1"/>
          </p:cNvSpPr>
          <p:nvPr>
            <p:ph type="title" idx="4294967295"/>
          </p:nvPr>
        </p:nvSpPr>
        <p:spPr>
          <a:xfrm>
            <a:off x="2213810" y="120219"/>
            <a:ext cx="9245600" cy="758825"/>
          </a:xfrm>
        </p:spPr>
        <p:txBody>
          <a:bodyPr>
            <a:normAutofit/>
          </a:bodyPr>
          <a:lstStyle/>
          <a:p>
            <a:pPr algn="r"/>
            <a:r>
              <a:rPr lang="fa-IR" sz="2400" b="1" dirty="0">
                <a:cs typeface="B Homa" panose="00000400000000000000" pitchFamily="2" charset="-78"/>
              </a:rPr>
              <a:t>دیاگرام عکس العمل نیروها</a:t>
            </a:r>
            <a:endParaRPr lang="en-US" sz="2400" dirty="0">
              <a:cs typeface="B Homa" panose="00000400000000000000" pitchFamily="2" charset="-78"/>
            </a:endParaRPr>
          </a:p>
        </p:txBody>
      </p:sp>
    </p:spTree>
    <p:extLst>
      <p:ext uri="{BB962C8B-B14F-4D97-AF65-F5344CB8AC3E}">
        <p14:creationId xmlns:p14="http://schemas.microsoft.com/office/powerpoint/2010/main" val="6336606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jpg"/>
          <p:cNvPicPr>
            <a:picLocks noGrp="1" noChangeAspect="1"/>
          </p:cNvPicPr>
          <p:nvPr>
            <p:ph sz="quarter" idx="13"/>
          </p:nvPr>
        </p:nvPicPr>
        <p:blipFill>
          <a:blip r:embed="rId2"/>
          <a:srcRect l="9310" t="14047" r="38501" b="22257"/>
          <a:stretch>
            <a:fillRect/>
          </a:stretch>
        </p:blipFill>
        <p:spPr>
          <a:xfrm>
            <a:off x="1381092" y="1732744"/>
            <a:ext cx="9286940" cy="4268025"/>
          </a:xfrm>
          <a:prstGeom prst="rect">
            <a:avLst/>
          </a:prstGeom>
        </p:spPr>
      </p:pic>
      <p:sp>
        <p:nvSpPr>
          <p:cNvPr id="8" name="Down Arrow 7"/>
          <p:cNvSpPr/>
          <p:nvPr/>
        </p:nvSpPr>
        <p:spPr>
          <a:xfrm>
            <a:off x="5453058" y="1357298"/>
            <a:ext cx="142876"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4595802" y="1785926"/>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6310314" y="1785926"/>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Arrow Connector 29"/>
          <p:cNvCxnSpPr/>
          <p:nvPr/>
        </p:nvCxnSpPr>
        <p:spPr>
          <a:xfrm rot="16200000" flipH="1">
            <a:off x="4595802" y="2143116"/>
            <a:ext cx="428628"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rot="5400000">
            <a:off x="6024562" y="2214554"/>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rot="10800000" flipV="1">
            <a:off x="3667108" y="2000240"/>
            <a:ext cx="642942" cy="357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rot="5400000">
            <a:off x="2917009" y="2893215"/>
            <a:ext cx="357190"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rot="16200000" flipH="1">
            <a:off x="2809852" y="3571876"/>
            <a:ext cx="500066"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rot="5400000">
            <a:off x="8024826" y="3000372"/>
            <a:ext cx="428628"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6" name="Freeform 95"/>
          <p:cNvSpPr/>
          <p:nvPr/>
        </p:nvSpPr>
        <p:spPr>
          <a:xfrm>
            <a:off x="8180798" y="2143117"/>
            <a:ext cx="415532" cy="188637"/>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flipH="1">
            <a:off x="8739206" y="2143116"/>
            <a:ext cx="490542" cy="204790"/>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Oval 100"/>
          <p:cNvSpPr/>
          <p:nvPr/>
        </p:nvSpPr>
        <p:spPr>
          <a:xfrm>
            <a:off x="8596330" y="2285992"/>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2" name="Straight Arrow Connector 101"/>
          <p:cNvCxnSpPr/>
          <p:nvPr/>
        </p:nvCxnSpPr>
        <p:spPr>
          <a:xfrm rot="16200000" flipH="1">
            <a:off x="8810644" y="2857496"/>
            <a:ext cx="500066"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rot="5400000">
            <a:off x="5096662" y="3642520"/>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rot="5400000">
            <a:off x="7596992" y="4642652"/>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p:nvPr/>
        </p:nvCxnSpPr>
        <p:spPr>
          <a:xfrm rot="5400000">
            <a:off x="9168628" y="4571214"/>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6738942" y="2000240"/>
            <a:ext cx="500066"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9" name="Down Arrow 138"/>
          <p:cNvSpPr/>
          <p:nvPr/>
        </p:nvSpPr>
        <p:spPr>
          <a:xfrm>
            <a:off x="4595802" y="1285860"/>
            <a:ext cx="142876"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Down Arrow 139"/>
          <p:cNvSpPr/>
          <p:nvPr/>
        </p:nvSpPr>
        <p:spPr>
          <a:xfrm>
            <a:off x="3238480" y="1785926"/>
            <a:ext cx="142876"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Down Arrow 140"/>
          <p:cNvSpPr/>
          <p:nvPr/>
        </p:nvSpPr>
        <p:spPr>
          <a:xfrm>
            <a:off x="6381752" y="1285860"/>
            <a:ext cx="142876"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2" name="Down Arrow 141"/>
          <p:cNvSpPr/>
          <p:nvPr/>
        </p:nvSpPr>
        <p:spPr>
          <a:xfrm>
            <a:off x="8596330" y="1643050"/>
            <a:ext cx="142876" cy="3571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Arrow Connector 47"/>
          <p:cNvCxnSpPr/>
          <p:nvPr/>
        </p:nvCxnSpPr>
        <p:spPr>
          <a:xfrm rot="16200000" flipH="1">
            <a:off x="2666976" y="2928934"/>
            <a:ext cx="285752"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rot="10800000">
            <a:off x="4881554" y="1857364"/>
            <a:ext cx="428628"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V="1">
            <a:off x="5595934" y="1857364"/>
            <a:ext cx="571504"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5453058" y="2071678"/>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Arrow Connector 69"/>
          <p:cNvCxnSpPr/>
          <p:nvPr/>
        </p:nvCxnSpPr>
        <p:spPr>
          <a:xfrm rot="10800000" flipV="1">
            <a:off x="7953388" y="2357430"/>
            <a:ext cx="500066"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8953520" y="2357430"/>
            <a:ext cx="500066"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4" name="Freeform 83"/>
          <p:cNvSpPr/>
          <p:nvPr/>
        </p:nvSpPr>
        <p:spPr>
          <a:xfrm rot="19433827" flipV="1">
            <a:off x="7542964" y="2397681"/>
            <a:ext cx="535097" cy="478658"/>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5" name="Freeform 84"/>
          <p:cNvSpPr/>
          <p:nvPr/>
        </p:nvSpPr>
        <p:spPr>
          <a:xfrm rot="19433827" flipV="1">
            <a:off x="9220573" y="2521859"/>
            <a:ext cx="537464" cy="354175"/>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93" name="Content Placeholder 6" descr="a.jpg"/>
          <p:cNvPicPr>
            <a:picLocks noChangeAspect="1"/>
          </p:cNvPicPr>
          <p:nvPr/>
        </p:nvPicPr>
        <p:blipFill>
          <a:blip r:embed="rId2"/>
          <a:srcRect l="10552" t="50462" r="89138" b="22257"/>
          <a:stretch>
            <a:fillRect/>
          </a:stretch>
        </p:blipFill>
        <p:spPr>
          <a:xfrm>
            <a:off x="3167042" y="3286124"/>
            <a:ext cx="71438" cy="2366978"/>
          </a:xfrm>
          <a:prstGeom prst="rect">
            <a:avLst/>
          </a:prstGeom>
        </p:spPr>
      </p:pic>
      <p:cxnSp>
        <p:nvCxnSpPr>
          <p:cNvPr id="117" name="Straight Arrow Connector 116"/>
          <p:cNvCxnSpPr/>
          <p:nvPr/>
        </p:nvCxnSpPr>
        <p:spPr>
          <a:xfrm rot="5400000">
            <a:off x="2882084" y="4356900"/>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p:nvPr/>
        </p:nvCxnSpPr>
        <p:spPr>
          <a:xfrm rot="5400000">
            <a:off x="5380826" y="3642520"/>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156656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 name="Content Placeholder 6" descr="a.jpg"/>
          <p:cNvPicPr>
            <a:picLocks noChangeAspect="1"/>
          </p:cNvPicPr>
          <p:nvPr/>
        </p:nvPicPr>
        <p:blipFill>
          <a:blip r:embed="rId2"/>
          <a:srcRect l="9310" t="14047" r="38501" b="22257"/>
          <a:stretch>
            <a:fillRect/>
          </a:stretch>
        </p:blipFill>
        <p:spPr>
          <a:xfrm>
            <a:off x="1381092" y="1732744"/>
            <a:ext cx="9286940" cy="4268025"/>
          </a:xfrm>
          <a:prstGeom prst="rect">
            <a:avLst/>
          </a:prstGeom>
        </p:spPr>
      </p:pic>
      <p:sp>
        <p:nvSpPr>
          <p:cNvPr id="172" name="Down Arrow 171"/>
          <p:cNvSpPr/>
          <p:nvPr/>
        </p:nvSpPr>
        <p:spPr>
          <a:xfrm>
            <a:off x="5453058" y="1214422"/>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3" name="Straight Arrow Connector 172"/>
          <p:cNvCxnSpPr/>
          <p:nvPr/>
        </p:nvCxnSpPr>
        <p:spPr>
          <a:xfrm rot="10800000" flipV="1">
            <a:off x="5595934" y="1857364"/>
            <a:ext cx="571504" cy="285752"/>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p:nvPr/>
        </p:nvCxnSpPr>
        <p:spPr>
          <a:xfrm>
            <a:off x="4881554" y="1857364"/>
            <a:ext cx="571504" cy="285752"/>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5" name="Oval 174"/>
          <p:cNvSpPr/>
          <p:nvPr/>
        </p:nvSpPr>
        <p:spPr>
          <a:xfrm>
            <a:off x="4595802" y="1785926"/>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175"/>
          <p:cNvSpPr/>
          <p:nvPr/>
        </p:nvSpPr>
        <p:spPr>
          <a:xfrm>
            <a:off x="6310314" y="1785926"/>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8" name="Straight Arrow Connector 177"/>
          <p:cNvCxnSpPr/>
          <p:nvPr/>
        </p:nvCxnSpPr>
        <p:spPr>
          <a:xfrm rot="16200000" flipV="1">
            <a:off x="4881554" y="2571744"/>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p:nvPr/>
        </p:nvCxnSpPr>
        <p:spPr>
          <a:xfrm rot="5400000" flipH="1" flipV="1">
            <a:off x="5810248" y="2571744"/>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1" name="Straight Arrow Connector 180"/>
          <p:cNvCxnSpPr/>
          <p:nvPr/>
        </p:nvCxnSpPr>
        <p:spPr>
          <a:xfrm flipV="1">
            <a:off x="3381356" y="2214554"/>
            <a:ext cx="571504" cy="357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rot="10800000" flipV="1">
            <a:off x="3952860" y="2000240"/>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3" name="Straight Arrow Connector 182"/>
          <p:cNvCxnSpPr/>
          <p:nvPr/>
        </p:nvCxnSpPr>
        <p:spPr>
          <a:xfrm rot="5400000" flipH="1" flipV="1">
            <a:off x="2917009" y="3107529"/>
            <a:ext cx="142876" cy="7143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rot="5400000">
            <a:off x="2952728" y="2857496"/>
            <a:ext cx="285752"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5" name="Straight Arrow Connector 184"/>
          <p:cNvCxnSpPr/>
          <p:nvPr/>
        </p:nvCxnSpPr>
        <p:spPr>
          <a:xfrm rot="16200000" flipH="1">
            <a:off x="2452662" y="2714620"/>
            <a:ext cx="500066"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6" name="Straight Arrow Connector 185"/>
          <p:cNvCxnSpPr/>
          <p:nvPr/>
        </p:nvCxnSpPr>
        <p:spPr>
          <a:xfrm rot="16200000" flipV="1">
            <a:off x="2524100" y="3357562"/>
            <a:ext cx="928694" cy="357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rot="5400000">
            <a:off x="8167702" y="2643182"/>
            <a:ext cx="428628"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8" name="Straight Arrow Connector 187"/>
          <p:cNvCxnSpPr/>
          <p:nvPr/>
        </p:nvCxnSpPr>
        <p:spPr>
          <a:xfrm rot="5400000" flipH="1" flipV="1">
            <a:off x="7524760" y="3286124"/>
            <a:ext cx="1143008" cy="42862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9" name="Freeform 188"/>
          <p:cNvSpPr/>
          <p:nvPr/>
        </p:nvSpPr>
        <p:spPr>
          <a:xfrm>
            <a:off x="8180798" y="2143117"/>
            <a:ext cx="415532" cy="188637"/>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0" name="Freeform 189"/>
          <p:cNvSpPr/>
          <p:nvPr/>
        </p:nvSpPr>
        <p:spPr>
          <a:xfrm flipH="1">
            <a:off x="8739206" y="2143116"/>
            <a:ext cx="490542" cy="204790"/>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1" name="Oval 190"/>
          <p:cNvSpPr/>
          <p:nvPr/>
        </p:nvSpPr>
        <p:spPr>
          <a:xfrm>
            <a:off x="8596330" y="2285992"/>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2" name="Straight Arrow Connector 191"/>
          <p:cNvCxnSpPr/>
          <p:nvPr/>
        </p:nvCxnSpPr>
        <p:spPr>
          <a:xfrm rot="16200000" flipH="1">
            <a:off x="8667768" y="2571744"/>
            <a:ext cx="500066"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3" name="Straight Arrow Connector 192"/>
          <p:cNvCxnSpPr/>
          <p:nvPr/>
        </p:nvCxnSpPr>
        <p:spPr>
          <a:xfrm rot="16200000" flipV="1">
            <a:off x="8703487" y="3250405"/>
            <a:ext cx="1071570" cy="42862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rot="5400000" flipH="1" flipV="1">
            <a:off x="5060943" y="4392619"/>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rot="5400000">
            <a:off x="2882084" y="4499776"/>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rot="5400000" flipH="1" flipV="1">
            <a:off x="2846365" y="5106999"/>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8" name="Straight Arrow Connector 197"/>
          <p:cNvCxnSpPr/>
          <p:nvPr/>
        </p:nvCxnSpPr>
        <p:spPr>
          <a:xfrm rot="5400000">
            <a:off x="7596992" y="4571214"/>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9" name="Straight Arrow Connector 198"/>
          <p:cNvCxnSpPr/>
          <p:nvPr/>
        </p:nvCxnSpPr>
        <p:spPr>
          <a:xfrm rot="5400000" flipH="1" flipV="1">
            <a:off x="7561273" y="5178437"/>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0" name="Straight Arrow Connector 199"/>
          <p:cNvCxnSpPr/>
          <p:nvPr/>
        </p:nvCxnSpPr>
        <p:spPr>
          <a:xfrm rot="5400000">
            <a:off x="9168628" y="4571214"/>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1" name="Straight Arrow Connector 200"/>
          <p:cNvCxnSpPr/>
          <p:nvPr/>
        </p:nvCxnSpPr>
        <p:spPr>
          <a:xfrm rot="5400000" flipH="1" flipV="1">
            <a:off x="9132909" y="5178437"/>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2" name="Straight Arrow Connector 201"/>
          <p:cNvCxnSpPr/>
          <p:nvPr/>
        </p:nvCxnSpPr>
        <p:spPr>
          <a:xfrm rot="10800000" flipV="1">
            <a:off x="7953388" y="2428868"/>
            <a:ext cx="357190" cy="142876"/>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3" name="Straight Arrow Connector 202"/>
          <p:cNvCxnSpPr/>
          <p:nvPr/>
        </p:nvCxnSpPr>
        <p:spPr>
          <a:xfrm rot="10800000">
            <a:off x="9024958" y="2428868"/>
            <a:ext cx="285752" cy="142876"/>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rot="10800000">
            <a:off x="7096132" y="2214554"/>
            <a:ext cx="500066"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5" name="Straight Arrow Connector 204"/>
          <p:cNvCxnSpPr/>
          <p:nvPr/>
        </p:nvCxnSpPr>
        <p:spPr>
          <a:xfrm>
            <a:off x="6881818" y="2071678"/>
            <a:ext cx="214314"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6" name="Down Arrow 205"/>
          <p:cNvSpPr/>
          <p:nvPr/>
        </p:nvSpPr>
        <p:spPr>
          <a:xfrm>
            <a:off x="4595802" y="1142984"/>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 name="Down Arrow 206"/>
          <p:cNvSpPr/>
          <p:nvPr/>
        </p:nvSpPr>
        <p:spPr>
          <a:xfrm>
            <a:off x="3238480" y="1643050"/>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Down Arrow 207"/>
          <p:cNvSpPr/>
          <p:nvPr/>
        </p:nvSpPr>
        <p:spPr>
          <a:xfrm>
            <a:off x="6381752" y="1142984"/>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Down Arrow 208"/>
          <p:cNvSpPr/>
          <p:nvPr/>
        </p:nvSpPr>
        <p:spPr>
          <a:xfrm>
            <a:off x="8596330" y="1500174"/>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0" name="Straight Arrow Connector 209"/>
          <p:cNvCxnSpPr/>
          <p:nvPr/>
        </p:nvCxnSpPr>
        <p:spPr>
          <a:xfrm>
            <a:off x="4881554" y="1643050"/>
            <a:ext cx="571504" cy="285752"/>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11" name="Straight Arrow Connector 210"/>
          <p:cNvCxnSpPr/>
          <p:nvPr/>
        </p:nvCxnSpPr>
        <p:spPr>
          <a:xfrm rot="10800000" flipV="1">
            <a:off x="5595934" y="1643050"/>
            <a:ext cx="642942" cy="285752"/>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12" name="Freeform 211"/>
          <p:cNvSpPr/>
          <p:nvPr/>
        </p:nvSpPr>
        <p:spPr>
          <a:xfrm rot="11822647" flipH="1">
            <a:off x="5117197" y="3112294"/>
            <a:ext cx="304881" cy="191219"/>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3" name="Freeform 212"/>
          <p:cNvSpPr/>
          <p:nvPr/>
        </p:nvSpPr>
        <p:spPr>
          <a:xfrm rot="10168323">
            <a:off x="5604563" y="3084039"/>
            <a:ext cx="256237" cy="252236"/>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7" name="Straight Arrow Connector 216"/>
          <p:cNvCxnSpPr/>
          <p:nvPr/>
        </p:nvCxnSpPr>
        <p:spPr>
          <a:xfrm rot="5400000" flipH="1" flipV="1">
            <a:off x="5345107" y="4392619"/>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8" name="Straight Arrow Connector 217"/>
          <p:cNvCxnSpPr/>
          <p:nvPr/>
        </p:nvCxnSpPr>
        <p:spPr>
          <a:xfrm>
            <a:off x="3238480" y="4143380"/>
            <a:ext cx="28575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9" name="Straight Arrow Connector 218"/>
          <p:cNvCxnSpPr/>
          <p:nvPr/>
        </p:nvCxnSpPr>
        <p:spPr>
          <a:xfrm rot="10800000">
            <a:off x="3524232" y="4143380"/>
            <a:ext cx="28575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4" name="Straight Arrow Connector 243"/>
          <p:cNvCxnSpPr/>
          <p:nvPr/>
        </p:nvCxnSpPr>
        <p:spPr>
          <a:xfrm rot="16200000" flipH="1">
            <a:off x="4560083" y="2107397"/>
            <a:ext cx="500066"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5" name="Straight Arrow Connector 244"/>
          <p:cNvCxnSpPr/>
          <p:nvPr/>
        </p:nvCxnSpPr>
        <p:spPr>
          <a:xfrm rot="5400000">
            <a:off x="6024562" y="2214554"/>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248" name="Content Placeholder 6" descr="a.jpg"/>
          <p:cNvPicPr>
            <a:picLocks noChangeAspect="1"/>
          </p:cNvPicPr>
          <p:nvPr/>
        </p:nvPicPr>
        <p:blipFill>
          <a:blip r:embed="rId2"/>
          <a:srcRect l="10552" t="50462" r="89138" b="22257"/>
          <a:stretch>
            <a:fillRect/>
          </a:stretch>
        </p:blipFill>
        <p:spPr>
          <a:xfrm>
            <a:off x="3167042" y="3214686"/>
            <a:ext cx="81931" cy="2714644"/>
          </a:xfrm>
          <a:prstGeom prst="rect">
            <a:avLst/>
          </a:prstGeom>
        </p:spPr>
      </p:pic>
    </p:spTree>
    <p:extLst>
      <p:ext uri="{BB962C8B-B14F-4D97-AF65-F5344CB8AC3E}">
        <p14:creationId xmlns:p14="http://schemas.microsoft.com/office/powerpoint/2010/main" val="3512477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0"/>
          <p:cNvSpPr/>
          <p:nvPr/>
        </p:nvSpPr>
        <p:spPr>
          <a:xfrm>
            <a:off x="2396448" y="1785926"/>
            <a:ext cx="6385389" cy="809946"/>
          </a:xfrm>
          <a:custGeom>
            <a:avLst/>
            <a:gdLst>
              <a:gd name="connsiteX0" fmla="*/ 0 w 6385389"/>
              <a:gd name="connsiteY0" fmla="*/ 472611 h 809946"/>
              <a:gd name="connsiteX1" fmla="*/ 821933 w 6385389"/>
              <a:gd name="connsiteY1" fmla="*/ 729465 h 809946"/>
              <a:gd name="connsiteX2" fmla="*/ 2301411 w 6385389"/>
              <a:gd name="connsiteY2" fmla="*/ 82193 h 809946"/>
              <a:gd name="connsiteX3" fmla="*/ 3071973 w 6385389"/>
              <a:gd name="connsiteY3" fmla="*/ 359596 h 809946"/>
              <a:gd name="connsiteX4" fmla="*/ 3965825 w 6385389"/>
              <a:gd name="connsiteY4" fmla="*/ 61645 h 809946"/>
              <a:gd name="connsiteX5" fmla="*/ 5414481 w 6385389"/>
              <a:gd name="connsiteY5" fmla="*/ 729465 h 809946"/>
              <a:gd name="connsiteX6" fmla="*/ 6236414 w 6385389"/>
              <a:gd name="connsiteY6" fmla="*/ 544530 h 809946"/>
              <a:gd name="connsiteX7" fmla="*/ 6308333 w 6385389"/>
              <a:gd name="connsiteY7" fmla="*/ 523982 h 80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85389" h="809946">
                <a:moveTo>
                  <a:pt x="0" y="472611"/>
                </a:moveTo>
                <a:cubicBezTo>
                  <a:pt x="219182" y="633573"/>
                  <a:pt x="438364" y="794535"/>
                  <a:pt x="821933" y="729465"/>
                </a:cubicBezTo>
                <a:cubicBezTo>
                  <a:pt x="1205502" y="664395"/>
                  <a:pt x="1926404" y="143838"/>
                  <a:pt x="2301411" y="82193"/>
                </a:cubicBezTo>
                <a:cubicBezTo>
                  <a:pt x="2676418" y="20548"/>
                  <a:pt x="2794571" y="363021"/>
                  <a:pt x="3071973" y="359596"/>
                </a:cubicBezTo>
                <a:cubicBezTo>
                  <a:pt x="3349375" y="356171"/>
                  <a:pt x="3575407" y="0"/>
                  <a:pt x="3965825" y="61645"/>
                </a:cubicBezTo>
                <a:cubicBezTo>
                  <a:pt x="4356243" y="123290"/>
                  <a:pt x="5036050" y="648984"/>
                  <a:pt x="5414481" y="729465"/>
                </a:cubicBezTo>
                <a:cubicBezTo>
                  <a:pt x="5792912" y="809946"/>
                  <a:pt x="6087439" y="578777"/>
                  <a:pt x="6236414" y="544530"/>
                </a:cubicBezTo>
                <a:cubicBezTo>
                  <a:pt x="6385389" y="510283"/>
                  <a:pt x="6346861" y="517132"/>
                  <a:pt x="6308333" y="523982"/>
                </a:cubicBezTo>
              </a:path>
            </a:pathLst>
          </a:custGeom>
          <a:ln w="76200">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2" name="Down Arrow 171"/>
          <p:cNvSpPr/>
          <p:nvPr/>
        </p:nvSpPr>
        <p:spPr>
          <a:xfrm>
            <a:off x="5453058" y="1214422"/>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3" name="Straight Arrow Connector 172"/>
          <p:cNvCxnSpPr/>
          <p:nvPr/>
        </p:nvCxnSpPr>
        <p:spPr>
          <a:xfrm rot="10800000" flipV="1">
            <a:off x="5595934" y="1857364"/>
            <a:ext cx="571504" cy="285752"/>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4" name="Straight Arrow Connector 173"/>
          <p:cNvCxnSpPr/>
          <p:nvPr/>
        </p:nvCxnSpPr>
        <p:spPr>
          <a:xfrm>
            <a:off x="4881554" y="1857364"/>
            <a:ext cx="571504" cy="285752"/>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5" name="Oval 174"/>
          <p:cNvSpPr/>
          <p:nvPr/>
        </p:nvSpPr>
        <p:spPr>
          <a:xfrm>
            <a:off x="4595802" y="1785926"/>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Oval 175"/>
          <p:cNvSpPr/>
          <p:nvPr/>
        </p:nvSpPr>
        <p:spPr>
          <a:xfrm>
            <a:off x="6310314" y="1785926"/>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7" name="Straight Arrow Connector 176"/>
          <p:cNvCxnSpPr/>
          <p:nvPr/>
        </p:nvCxnSpPr>
        <p:spPr>
          <a:xfrm rot="16200000" flipH="1">
            <a:off x="4595802" y="2143116"/>
            <a:ext cx="428628"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8" name="Straight Arrow Connector 177"/>
          <p:cNvCxnSpPr/>
          <p:nvPr/>
        </p:nvCxnSpPr>
        <p:spPr>
          <a:xfrm rot="16200000" flipV="1">
            <a:off x="4881554" y="2571744"/>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9" name="Straight Arrow Connector 178"/>
          <p:cNvCxnSpPr/>
          <p:nvPr/>
        </p:nvCxnSpPr>
        <p:spPr>
          <a:xfrm rot="5400000" flipH="1" flipV="1">
            <a:off x="5810248" y="2571744"/>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0" name="Straight Arrow Connector 179"/>
          <p:cNvCxnSpPr/>
          <p:nvPr/>
        </p:nvCxnSpPr>
        <p:spPr>
          <a:xfrm rot="5400000">
            <a:off x="6024562" y="2214554"/>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1" name="Straight Arrow Connector 180"/>
          <p:cNvCxnSpPr/>
          <p:nvPr/>
        </p:nvCxnSpPr>
        <p:spPr>
          <a:xfrm flipV="1">
            <a:off x="3381356" y="2214554"/>
            <a:ext cx="571504" cy="357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2" name="Straight Arrow Connector 181"/>
          <p:cNvCxnSpPr/>
          <p:nvPr/>
        </p:nvCxnSpPr>
        <p:spPr>
          <a:xfrm rot="10800000" flipV="1">
            <a:off x="3952860" y="2000240"/>
            <a:ext cx="357190"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3" name="Straight Arrow Connector 182"/>
          <p:cNvCxnSpPr/>
          <p:nvPr/>
        </p:nvCxnSpPr>
        <p:spPr>
          <a:xfrm rot="5400000" flipH="1" flipV="1">
            <a:off x="2917009" y="3107529"/>
            <a:ext cx="142876" cy="7143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4" name="Straight Arrow Connector 183"/>
          <p:cNvCxnSpPr/>
          <p:nvPr/>
        </p:nvCxnSpPr>
        <p:spPr>
          <a:xfrm rot="5400000">
            <a:off x="2952728" y="2857496"/>
            <a:ext cx="285752"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5" name="Straight Arrow Connector 184"/>
          <p:cNvCxnSpPr/>
          <p:nvPr/>
        </p:nvCxnSpPr>
        <p:spPr>
          <a:xfrm rot="16200000" flipH="1">
            <a:off x="2452662" y="2714620"/>
            <a:ext cx="500066"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6" name="Straight Arrow Connector 185"/>
          <p:cNvCxnSpPr/>
          <p:nvPr/>
        </p:nvCxnSpPr>
        <p:spPr>
          <a:xfrm rot="16200000" flipV="1">
            <a:off x="2524100" y="3357562"/>
            <a:ext cx="928694" cy="357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7" name="Straight Arrow Connector 186"/>
          <p:cNvCxnSpPr/>
          <p:nvPr/>
        </p:nvCxnSpPr>
        <p:spPr>
          <a:xfrm rot="5400000">
            <a:off x="8167702" y="2643182"/>
            <a:ext cx="428628"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8" name="Straight Arrow Connector 187"/>
          <p:cNvCxnSpPr/>
          <p:nvPr/>
        </p:nvCxnSpPr>
        <p:spPr>
          <a:xfrm rot="5400000" flipH="1" flipV="1">
            <a:off x="7524760" y="3286124"/>
            <a:ext cx="1143008" cy="42862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89" name="Freeform 188"/>
          <p:cNvSpPr/>
          <p:nvPr/>
        </p:nvSpPr>
        <p:spPr>
          <a:xfrm>
            <a:off x="8180798" y="2143117"/>
            <a:ext cx="415532" cy="188637"/>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0" name="Freeform 189"/>
          <p:cNvSpPr/>
          <p:nvPr/>
        </p:nvSpPr>
        <p:spPr>
          <a:xfrm flipH="1">
            <a:off x="8739206" y="2143116"/>
            <a:ext cx="490542" cy="204790"/>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1" name="Oval 190"/>
          <p:cNvSpPr/>
          <p:nvPr/>
        </p:nvSpPr>
        <p:spPr>
          <a:xfrm>
            <a:off x="8596330" y="2285992"/>
            <a:ext cx="142876" cy="1428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2" name="Straight Arrow Connector 191"/>
          <p:cNvCxnSpPr/>
          <p:nvPr/>
        </p:nvCxnSpPr>
        <p:spPr>
          <a:xfrm rot="16200000" flipH="1">
            <a:off x="8667768" y="2571744"/>
            <a:ext cx="500066" cy="214314"/>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3" name="Straight Arrow Connector 192"/>
          <p:cNvCxnSpPr/>
          <p:nvPr/>
        </p:nvCxnSpPr>
        <p:spPr>
          <a:xfrm rot="16200000" flipV="1">
            <a:off x="8703487" y="3250405"/>
            <a:ext cx="1071570" cy="42862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4" name="Straight Arrow Connector 193"/>
          <p:cNvCxnSpPr/>
          <p:nvPr/>
        </p:nvCxnSpPr>
        <p:spPr>
          <a:xfrm rot="5400000">
            <a:off x="5096662" y="3785396"/>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rot="5400000" flipH="1" flipV="1">
            <a:off x="4739472" y="4714090"/>
            <a:ext cx="128588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rot="5400000">
            <a:off x="2882084" y="4499776"/>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rot="5400000" flipH="1" flipV="1">
            <a:off x="2846365" y="5106999"/>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8" name="Straight Arrow Connector 197"/>
          <p:cNvCxnSpPr/>
          <p:nvPr/>
        </p:nvCxnSpPr>
        <p:spPr>
          <a:xfrm rot="5400000">
            <a:off x="7596992" y="4571214"/>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9" name="Straight Arrow Connector 198"/>
          <p:cNvCxnSpPr/>
          <p:nvPr/>
        </p:nvCxnSpPr>
        <p:spPr>
          <a:xfrm rot="5400000" flipH="1" flipV="1">
            <a:off x="7561273" y="5178437"/>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0" name="Straight Arrow Connector 199"/>
          <p:cNvCxnSpPr/>
          <p:nvPr/>
        </p:nvCxnSpPr>
        <p:spPr>
          <a:xfrm rot="5400000">
            <a:off x="9168628" y="4571214"/>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1" name="Straight Arrow Connector 200"/>
          <p:cNvCxnSpPr/>
          <p:nvPr/>
        </p:nvCxnSpPr>
        <p:spPr>
          <a:xfrm rot="5400000" flipH="1" flipV="1">
            <a:off x="9132909" y="5178437"/>
            <a:ext cx="642942"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2" name="Straight Arrow Connector 201"/>
          <p:cNvCxnSpPr/>
          <p:nvPr/>
        </p:nvCxnSpPr>
        <p:spPr>
          <a:xfrm rot="10800000" flipV="1">
            <a:off x="7953388" y="2428868"/>
            <a:ext cx="357190" cy="142876"/>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3" name="Straight Arrow Connector 202"/>
          <p:cNvCxnSpPr/>
          <p:nvPr/>
        </p:nvCxnSpPr>
        <p:spPr>
          <a:xfrm rot="10800000">
            <a:off x="9024958" y="2428868"/>
            <a:ext cx="285752" cy="142876"/>
          </a:xfrm>
          <a:prstGeom prst="straightConnector1">
            <a:avLst/>
          </a:prstGeom>
          <a:ln w="190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04" name="Straight Arrow Connector 203"/>
          <p:cNvCxnSpPr/>
          <p:nvPr/>
        </p:nvCxnSpPr>
        <p:spPr>
          <a:xfrm rot="10800000">
            <a:off x="7096132" y="2214554"/>
            <a:ext cx="500066" cy="285752"/>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5" name="Straight Arrow Connector 204"/>
          <p:cNvCxnSpPr/>
          <p:nvPr/>
        </p:nvCxnSpPr>
        <p:spPr>
          <a:xfrm>
            <a:off x="6881818" y="2071678"/>
            <a:ext cx="214314" cy="14287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6" name="Down Arrow 205"/>
          <p:cNvSpPr/>
          <p:nvPr/>
        </p:nvSpPr>
        <p:spPr>
          <a:xfrm>
            <a:off x="4595802" y="1142984"/>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 name="Down Arrow 206"/>
          <p:cNvSpPr/>
          <p:nvPr/>
        </p:nvSpPr>
        <p:spPr>
          <a:xfrm>
            <a:off x="3238480" y="1643050"/>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Down Arrow 207"/>
          <p:cNvSpPr/>
          <p:nvPr/>
        </p:nvSpPr>
        <p:spPr>
          <a:xfrm>
            <a:off x="6381752" y="1142984"/>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Down Arrow 208"/>
          <p:cNvSpPr/>
          <p:nvPr/>
        </p:nvSpPr>
        <p:spPr>
          <a:xfrm>
            <a:off x="8596330" y="1500174"/>
            <a:ext cx="142876" cy="357190"/>
          </a:xfrm>
          <a:prstGeom prst="downArrow">
            <a:avLst/>
          </a:prstGeom>
          <a:solidFill>
            <a:srgbClr val="FF0000">
              <a:alpha val="47059"/>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0" name="Straight Arrow Connector 209"/>
          <p:cNvCxnSpPr/>
          <p:nvPr/>
        </p:nvCxnSpPr>
        <p:spPr>
          <a:xfrm>
            <a:off x="4881554" y="1643050"/>
            <a:ext cx="571504" cy="285752"/>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11" name="Straight Arrow Connector 210"/>
          <p:cNvCxnSpPr/>
          <p:nvPr/>
        </p:nvCxnSpPr>
        <p:spPr>
          <a:xfrm rot="10800000" flipV="1">
            <a:off x="5595934" y="1643050"/>
            <a:ext cx="642942" cy="285752"/>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12" name="Freeform 211"/>
          <p:cNvSpPr/>
          <p:nvPr/>
        </p:nvSpPr>
        <p:spPr>
          <a:xfrm rot="11822647" flipH="1">
            <a:off x="5117197" y="3112294"/>
            <a:ext cx="304881" cy="191219"/>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3" name="Freeform 212"/>
          <p:cNvSpPr/>
          <p:nvPr/>
        </p:nvSpPr>
        <p:spPr>
          <a:xfrm rot="10168323">
            <a:off x="5604563" y="3084039"/>
            <a:ext cx="256237" cy="252236"/>
          </a:xfrm>
          <a:custGeom>
            <a:avLst/>
            <a:gdLst>
              <a:gd name="connsiteX0" fmla="*/ 544530 w 544530"/>
              <a:gd name="connsiteY0" fmla="*/ 0 h 184935"/>
              <a:gd name="connsiteX1" fmla="*/ 215757 w 544530"/>
              <a:gd name="connsiteY1" fmla="*/ 30822 h 184935"/>
              <a:gd name="connsiteX2" fmla="*/ 0 w 544530"/>
              <a:gd name="connsiteY2" fmla="*/ 184935 h 184935"/>
            </a:gdLst>
            <a:ahLst/>
            <a:cxnLst>
              <a:cxn ang="0">
                <a:pos x="connsiteX0" y="connsiteY0"/>
              </a:cxn>
              <a:cxn ang="0">
                <a:pos x="connsiteX1" y="connsiteY1"/>
              </a:cxn>
              <a:cxn ang="0">
                <a:pos x="connsiteX2" y="connsiteY2"/>
              </a:cxn>
            </a:cxnLst>
            <a:rect l="l" t="t" r="r" b="b"/>
            <a:pathLst>
              <a:path w="544530" h="184935">
                <a:moveTo>
                  <a:pt x="544530" y="0"/>
                </a:moveTo>
                <a:cubicBezTo>
                  <a:pt x="425521" y="0"/>
                  <a:pt x="306512" y="0"/>
                  <a:pt x="215757" y="30822"/>
                </a:cubicBezTo>
                <a:cubicBezTo>
                  <a:pt x="125002" y="61644"/>
                  <a:pt x="62501" y="123289"/>
                  <a:pt x="0" y="184935"/>
                </a:cubicBezTo>
              </a:path>
            </a:pathLst>
          </a:custGeom>
          <a:ln w="15875">
            <a:solidFill>
              <a:srgbClr val="FF0000"/>
            </a:solidFill>
            <a:headEnd type="ova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4" name="Straight Arrow Connector 213"/>
          <p:cNvCxnSpPr/>
          <p:nvPr/>
        </p:nvCxnSpPr>
        <p:spPr>
          <a:xfrm>
            <a:off x="5310182" y="3143248"/>
            <a:ext cx="21431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5" name="Straight Arrow Connector 214"/>
          <p:cNvCxnSpPr/>
          <p:nvPr/>
        </p:nvCxnSpPr>
        <p:spPr>
          <a:xfrm rot="10800000">
            <a:off x="5524496" y="3143248"/>
            <a:ext cx="142876"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6" name="Straight Arrow Connector 215"/>
          <p:cNvCxnSpPr/>
          <p:nvPr/>
        </p:nvCxnSpPr>
        <p:spPr>
          <a:xfrm rot="5400000">
            <a:off x="5380826" y="3785396"/>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7" name="Straight Arrow Connector 216"/>
          <p:cNvCxnSpPr/>
          <p:nvPr/>
        </p:nvCxnSpPr>
        <p:spPr>
          <a:xfrm rot="5400000" flipH="1" flipV="1">
            <a:off x="5024430" y="4714884"/>
            <a:ext cx="128588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9" name="Straight Arrow Connector 218"/>
          <p:cNvCxnSpPr/>
          <p:nvPr/>
        </p:nvCxnSpPr>
        <p:spPr>
          <a:xfrm rot="5400000">
            <a:off x="3059091" y="3821115"/>
            <a:ext cx="357190"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5400000">
            <a:off x="7704149" y="3821115"/>
            <a:ext cx="357190"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5400000">
            <a:off x="9275785" y="3749677"/>
            <a:ext cx="357190"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99930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489305" y="285729"/>
            <a:ext cx="1673225" cy="758825"/>
          </a:xfrm>
        </p:spPr>
        <p:txBody>
          <a:bodyPr>
            <a:normAutofit/>
          </a:bodyPr>
          <a:lstStyle/>
          <a:p>
            <a:pPr algn="just"/>
            <a:r>
              <a:rPr lang="fa-IR" sz="2400" dirty="0">
                <a:solidFill>
                  <a:schemeClr val="accent3">
                    <a:lumMod val="75000"/>
                  </a:schemeClr>
                </a:solidFill>
                <a:cs typeface="B Homa" pitchFamily="2" charset="-78"/>
              </a:rPr>
              <a:t>ستون</a:t>
            </a:r>
            <a:r>
              <a:rPr lang="en-US" sz="2400" dirty="0">
                <a:solidFill>
                  <a:schemeClr val="accent3">
                    <a:lumMod val="75000"/>
                  </a:schemeClr>
                </a:solidFill>
                <a:cs typeface="B Homa" pitchFamily="2" charset="-78"/>
              </a:rPr>
              <a:t>Y</a:t>
            </a:r>
            <a:endParaRPr lang="fa-IR" sz="2400" dirty="0">
              <a:solidFill>
                <a:schemeClr val="accent3">
                  <a:lumMod val="75000"/>
                </a:schemeClr>
              </a:solidFill>
              <a:cs typeface="B Homa" pitchFamily="2" charset="-78"/>
            </a:endParaRPr>
          </a:p>
        </p:txBody>
      </p:sp>
      <p:pic>
        <p:nvPicPr>
          <p:cNvPr id="10" name="Picture 9" descr="2642_0626_1_w.jpg"/>
          <p:cNvPicPr>
            <a:picLocks noChangeAspect="1"/>
          </p:cNvPicPr>
          <p:nvPr/>
        </p:nvPicPr>
        <p:blipFill>
          <a:blip r:embed="rId2" cstate="print"/>
          <a:stretch>
            <a:fillRect/>
          </a:stretch>
        </p:blipFill>
        <p:spPr>
          <a:xfrm>
            <a:off x="5381620" y="285729"/>
            <a:ext cx="2357454" cy="3150481"/>
          </a:xfrm>
          <a:prstGeom prst="rect">
            <a:avLst/>
          </a:prstGeom>
        </p:spPr>
      </p:pic>
      <p:grpSp>
        <p:nvGrpSpPr>
          <p:cNvPr id="28" name="Group 27"/>
          <p:cNvGrpSpPr/>
          <p:nvPr/>
        </p:nvGrpSpPr>
        <p:grpSpPr>
          <a:xfrm>
            <a:off x="1738282" y="401298"/>
            <a:ext cx="2428892" cy="2956265"/>
            <a:chOff x="309530" y="271418"/>
            <a:chExt cx="3991196" cy="4857784"/>
          </a:xfrm>
        </p:grpSpPr>
        <p:pic>
          <p:nvPicPr>
            <p:cNvPr id="4" name="Picture 3" descr="2642_0286_1w.jpg"/>
            <p:cNvPicPr>
              <a:picLocks noChangeAspect="1"/>
            </p:cNvPicPr>
            <p:nvPr/>
          </p:nvPicPr>
          <p:blipFill>
            <a:blip r:embed="rId3"/>
            <a:stretch>
              <a:fillRect/>
            </a:stretch>
          </p:blipFill>
          <p:spPr>
            <a:xfrm>
              <a:off x="309530" y="271418"/>
              <a:ext cx="3991196" cy="4857784"/>
            </a:xfrm>
            <a:prstGeom prst="rect">
              <a:avLst/>
            </a:prstGeom>
          </p:spPr>
        </p:pic>
        <p:cxnSp>
          <p:nvCxnSpPr>
            <p:cNvPr id="5" name="Straight Arrow Connector 4"/>
            <p:cNvCxnSpPr/>
            <p:nvPr/>
          </p:nvCxnSpPr>
          <p:spPr>
            <a:xfrm rot="16200000" flipH="1">
              <a:off x="952472" y="2057368"/>
              <a:ext cx="357190" cy="357190"/>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rot="5400000">
              <a:off x="1881166" y="2057368"/>
              <a:ext cx="428628" cy="42862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5400000">
              <a:off x="1310456" y="3271020"/>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rot="5400000">
              <a:off x="1381894" y="3271020"/>
              <a:ext cx="57150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452538" y="2700310"/>
              <a:ext cx="214314"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rot="10800000">
              <a:off x="1666852" y="2700310"/>
              <a:ext cx="142876" cy="1588"/>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pic>
        <p:nvPicPr>
          <p:cNvPr id="96" name="Picture 3" descr="D:\workshop\tarahi fanny\barajays\2642_0388_1_w.jpg"/>
          <p:cNvPicPr>
            <a:picLocks noChangeAspect="1" noChangeArrowheads="1"/>
          </p:cNvPicPr>
          <p:nvPr/>
        </p:nvPicPr>
        <p:blipFill>
          <a:blip r:embed="rId4"/>
          <a:srcRect t="11711"/>
          <a:stretch>
            <a:fillRect/>
          </a:stretch>
        </p:blipFill>
        <p:spPr bwMode="auto">
          <a:xfrm>
            <a:off x="5381620" y="3643314"/>
            <a:ext cx="2286016" cy="2468882"/>
          </a:xfrm>
          <a:prstGeom prst="rect">
            <a:avLst/>
          </a:prstGeom>
          <a:noFill/>
        </p:spPr>
      </p:pic>
      <p:sp>
        <p:nvSpPr>
          <p:cNvPr id="97" name="TextBox 96"/>
          <p:cNvSpPr txBox="1"/>
          <p:nvPr/>
        </p:nvSpPr>
        <p:spPr>
          <a:xfrm>
            <a:off x="8024825" y="3643314"/>
            <a:ext cx="3137705" cy="1200329"/>
          </a:xfrm>
          <a:prstGeom prst="rect">
            <a:avLst/>
          </a:prstGeom>
          <a:noFill/>
        </p:spPr>
        <p:txBody>
          <a:bodyPr wrap="square" rtlCol="0">
            <a:spAutoFit/>
          </a:bodyPr>
          <a:lstStyle/>
          <a:p>
            <a:r>
              <a:rPr lang="fa-IR" dirty="0">
                <a:cs typeface="B Homa" panose="00000400000000000000" pitchFamily="2" charset="-78"/>
              </a:rPr>
              <a:t>ستون های </a:t>
            </a:r>
            <a:r>
              <a:rPr lang="en-US" dirty="0">
                <a:cs typeface="B Homa" panose="00000400000000000000" pitchFamily="2" charset="-78"/>
              </a:rPr>
              <a:t>v</a:t>
            </a:r>
            <a:r>
              <a:rPr lang="fa-IR" dirty="0">
                <a:cs typeface="B Homa" panose="00000400000000000000" pitchFamily="2" charset="-78"/>
              </a:rPr>
              <a:t>شکل ساختاری درختی دارد و شاخه های ستون رو به رو در مقابل یکدیگر قرار گرفته اند و نیروی جانبی یکدیگر را خنثی کرده اند.</a:t>
            </a:r>
            <a:endParaRPr lang="en-US" dirty="0">
              <a:cs typeface="B Homa" panose="00000400000000000000" pitchFamily="2" charset="-78"/>
            </a:endParaRPr>
          </a:p>
        </p:txBody>
      </p:sp>
      <p:sp>
        <p:nvSpPr>
          <p:cNvPr id="98" name="Title 1"/>
          <p:cNvSpPr txBox="1">
            <a:spLocks/>
          </p:cNvSpPr>
          <p:nvPr/>
        </p:nvSpPr>
        <p:spPr>
          <a:xfrm>
            <a:off x="9489305" y="2678279"/>
            <a:ext cx="1673172" cy="758825"/>
          </a:xfrm>
          <a:prstGeom prst="rect">
            <a:avLst/>
          </a:prstGeom>
        </p:spPr>
        <p:txBody>
          <a:bodyPr vert="horz" anchor="b">
            <a:normAutofit/>
          </a:bodyPr>
          <a:lstStyle/>
          <a:p>
            <a:pPr algn="just">
              <a:spcBef>
                <a:spcPct val="0"/>
              </a:spcBef>
              <a:defRPr/>
            </a:pPr>
            <a:r>
              <a:rPr lang="fa-IR" sz="2400" dirty="0">
                <a:solidFill>
                  <a:schemeClr val="accent3">
                    <a:lumMod val="75000"/>
                  </a:schemeClr>
                </a:solidFill>
                <a:latin typeface="+mj-lt"/>
                <a:ea typeface="+mj-ea"/>
                <a:cs typeface="B Homa" pitchFamily="2" charset="-78"/>
              </a:rPr>
              <a:t>ستون</a:t>
            </a:r>
            <a:r>
              <a:rPr lang="en-US" sz="2400" dirty="0">
                <a:solidFill>
                  <a:schemeClr val="accent3">
                    <a:lumMod val="75000"/>
                  </a:schemeClr>
                </a:solidFill>
                <a:latin typeface="+mj-lt"/>
                <a:ea typeface="+mj-ea"/>
                <a:cs typeface="B Homa" pitchFamily="2" charset="-78"/>
              </a:rPr>
              <a:t>v</a:t>
            </a:r>
            <a:endParaRPr lang="fa-IR" sz="2400" dirty="0">
              <a:solidFill>
                <a:schemeClr val="accent3">
                  <a:lumMod val="75000"/>
                </a:schemeClr>
              </a:solidFill>
              <a:latin typeface="+mj-lt"/>
              <a:ea typeface="+mj-ea"/>
              <a:cs typeface="B Homa" pitchFamily="2" charset="-78"/>
            </a:endParaRPr>
          </a:p>
        </p:txBody>
      </p:sp>
      <p:cxnSp>
        <p:nvCxnSpPr>
          <p:cNvPr id="100" name="Straight Arrow Connector 99"/>
          <p:cNvCxnSpPr/>
          <p:nvPr/>
        </p:nvCxnSpPr>
        <p:spPr>
          <a:xfrm rot="16200000" flipH="1">
            <a:off x="8131983" y="5464983"/>
            <a:ext cx="28575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1" name="Straight Arrow Connector 100"/>
          <p:cNvCxnSpPr/>
          <p:nvPr/>
        </p:nvCxnSpPr>
        <p:spPr>
          <a:xfrm rot="5400000" flipH="1" flipV="1">
            <a:off x="8097058" y="5858686"/>
            <a:ext cx="35560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8453454" y="5784866"/>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rot="5400000">
            <a:off x="9346429" y="5464984"/>
            <a:ext cx="28575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rot="16200000" flipV="1">
            <a:off x="9311504" y="5858687"/>
            <a:ext cx="35560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9" name="Straight Arrow Connector 108"/>
          <p:cNvCxnSpPr/>
          <p:nvPr/>
        </p:nvCxnSpPr>
        <p:spPr>
          <a:xfrm flipH="1">
            <a:off x="8953520" y="5784867"/>
            <a:ext cx="35719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20" name="Picture 2" descr="J:\tasavir Barajays\0 (27).jpg"/>
          <p:cNvPicPr>
            <a:picLocks noChangeAspect="1" noChangeArrowheads="1"/>
          </p:cNvPicPr>
          <p:nvPr/>
        </p:nvPicPr>
        <p:blipFill>
          <a:blip r:embed="rId5"/>
          <a:srcRect/>
          <a:stretch>
            <a:fillRect/>
          </a:stretch>
        </p:blipFill>
        <p:spPr bwMode="auto">
          <a:xfrm>
            <a:off x="1595406" y="3643314"/>
            <a:ext cx="3387934" cy="2419956"/>
          </a:xfrm>
          <a:prstGeom prst="rect">
            <a:avLst/>
          </a:prstGeom>
          <a:ln>
            <a:noFill/>
          </a:ln>
          <a:effectLst/>
        </p:spPr>
      </p:pic>
    </p:spTree>
    <p:extLst>
      <p:ext uri="{BB962C8B-B14F-4D97-AF65-F5344CB8AC3E}">
        <p14:creationId xmlns:p14="http://schemas.microsoft.com/office/powerpoint/2010/main" val="34436328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642_0018_1_w.jpg"/>
          <p:cNvPicPr>
            <a:picLocks noGrp="1" noChangeAspect="1"/>
          </p:cNvPicPr>
          <p:nvPr>
            <p:ph sz="quarter" idx="4294967295"/>
          </p:nvPr>
        </p:nvPicPr>
        <p:blipFill>
          <a:blip r:embed="rId2"/>
          <a:stretch>
            <a:fillRect/>
          </a:stretch>
        </p:blipFill>
        <p:spPr>
          <a:xfrm>
            <a:off x="1997242" y="2197081"/>
            <a:ext cx="7358063" cy="2324100"/>
          </a:xfrm>
          <a:prstGeom prst="rect">
            <a:avLst/>
          </a:prstGeom>
          <a:ln>
            <a:noFill/>
          </a:ln>
          <a:effectLst>
            <a:outerShdw blurRad="190500" algn="tl" rotWithShape="0">
              <a:srgbClr val="000000">
                <a:alpha val="70000"/>
              </a:srgbClr>
            </a:outerShdw>
          </a:effectLst>
        </p:spPr>
      </p:pic>
      <p:sp>
        <p:nvSpPr>
          <p:cNvPr id="6" name="TextBox 5"/>
          <p:cNvSpPr txBox="1"/>
          <p:nvPr/>
        </p:nvSpPr>
        <p:spPr>
          <a:xfrm>
            <a:off x="1381092" y="214290"/>
            <a:ext cx="9358378" cy="1938992"/>
          </a:xfrm>
          <a:prstGeom prst="rect">
            <a:avLst/>
          </a:prstGeom>
          <a:noFill/>
        </p:spPr>
        <p:txBody>
          <a:bodyPr wrap="square" rtlCol="1">
            <a:spAutoFit/>
          </a:bodyPr>
          <a:lstStyle/>
          <a:p>
            <a:pPr algn="just">
              <a:lnSpc>
                <a:spcPct val="150000"/>
              </a:lnSpc>
            </a:pPr>
            <a:r>
              <a:rPr lang="fa-IR" sz="1600" dirty="0">
                <a:cs typeface="B Homa" pitchFamily="2" charset="-78"/>
              </a:rPr>
              <a:t>این مجموعه از سه ساختمان زیر تشکیل شده است:</a:t>
            </a:r>
          </a:p>
          <a:p>
            <a:pPr marL="342900" indent="-342900" algn="just">
              <a:lnSpc>
                <a:spcPct val="150000"/>
              </a:lnSpc>
              <a:buAutoNum type="arabicParenR"/>
            </a:pPr>
            <a:r>
              <a:rPr lang="fa-IR" sz="1600" dirty="0">
                <a:cs typeface="B Homa" pitchFamily="2" charset="-78"/>
              </a:rPr>
              <a:t>پارکینگ با گنجایش بیش از 9000 محل پارک</a:t>
            </a:r>
          </a:p>
          <a:p>
            <a:pPr marL="342900" indent="-342900" algn="just">
              <a:lnSpc>
                <a:spcPct val="150000"/>
              </a:lnSpc>
              <a:buAutoNum type="arabicParenR"/>
            </a:pPr>
            <a:r>
              <a:rPr lang="fa-IR" sz="1600" dirty="0">
                <a:cs typeface="B Homa" pitchFamily="2" charset="-78"/>
              </a:rPr>
              <a:t> ساختمان جدید پایانه به طول 1134متر</a:t>
            </a:r>
          </a:p>
          <a:p>
            <a:pPr marL="342900" indent="-342900" algn="just">
              <a:lnSpc>
                <a:spcPct val="150000"/>
              </a:lnSpc>
              <a:buAutoNum type="arabicParenR"/>
            </a:pPr>
            <a:r>
              <a:rPr lang="fa-IR" sz="1600" dirty="0">
                <a:cs typeface="B Homa" pitchFamily="2" charset="-78"/>
              </a:rPr>
              <a:t>ساختمان جدید ماهواره که در 2 کیلومتری ساختمان پایانه قرار گرفته و مسافران می توانند با استفاده از مترو به آن دسترسی داشته باشند..</a:t>
            </a:r>
          </a:p>
        </p:txBody>
      </p:sp>
      <p:sp>
        <p:nvSpPr>
          <p:cNvPr id="5" name="TextBox 4"/>
          <p:cNvSpPr txBox="1"/>
          <p:nvPr/>
        </p:nvSpPr>
        <p:spPr>
          <a:xfrm>
            <a:off x="1428752" y="4521181"/>
            <a:ext cx="9310718" cy="1938992"/>
          </a:xfrm>
          <a:prstGeom prst="rect">
            <a:avLst/>
          </a:prstGeom>
          <a:noFill/>
        </p:spPr>
        <p:txBody>
          <a:bodyPr wrap="square" rtlCol="1">
            <a:spAutoFit/>
          </a:bodyPr>
          <a:lstStyle/>
          <a:p>
            <a:pPr>
              <a:lnSpc>
                <a:spcPct val="150000"/>
              </a:lnSpc>
            </a:pPr>
            <a:r>
              <a:rPr lang="fa-IR" sz="1600" dirty="0">
                <a:cs typeface="B Homa" pitchFamily="2" charset="-78"/>
              </a:rPr>
              <a:t>ساختمان جدید پایانه در زیر قسمت های بال شکل 16000 متر مربع زیر بنا دارد. این پوشش بال شکل، متشکل از دو بخش منحنی آلومینیومی است که هر یک 54 متر عرض و 72 متر طول دارد. برای تخلیه ی آب باران در شیار های هر بخش از سقف، 1464 مجرا و 72 ناودان قرار گرفته است. تعداد زیادی از لوله ها به صورت افقی در فضاهای خالی سقف نصب شده اند.</a:t>
            </a:r>
          </a:p>
          <a:p>
            <a:pPr>
              <a:lnSpc>
                <a:spcPct val="150000"/>
              </a:lnSpc>
            </a:pPr>
            <a:r>
              <a:rPr lang="fa-IR" sz="1600" dirty="0">
                <a:cs typeface="B Homa" pitchFamily="2" charset="-78"/>
              </a:rPr>
              <a:t>قابلیت انعطاف پذیری سیستم جمع آوری آب باران، آزادی بیشتری را در طراحی این پروژه برای معماران ممکن ساخته است. استفاده از سیستم ناودانی کنونی به جای سیستم سنتی، تعداد ناودان ها و حفره های زیر زمینی را کاهش داده است.</a:t>
            </a:r>
          </a:p>
        </p:txBody>
      </p:sp>
    </p:spTree>
    <p:extLst>
      <p:ext uri="{BB962C8B-B14F-4D97-AF65-F5344CB8AC3E}">
        <p14:creationId xmlns:p14="http://schemas.microsoft.com/office/powerpoint/2010/main" val="268729977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0 (70).jpg"/>
          <p:cNvPicPr>
            <a:picLocks noGrp="1" noChangeAspect="1"/>
          </p:cNvPicPr>
          <p:nvPr>
            <p:ph idx="4294967295"/>
          </p:nvPr>
        </p:nvPicPr>
        <p:blipFill>
          <a:blip r:embed="rId2"/>
          <a:srcRect t="2331" b="3406"/>
          <a:stretch>
            <a:fillRect/>
          </a:stretch>
        </p:blipFill>
        <p:spPr>
          <a:xfrm>
            <a:off x="0" y="176213"/>
            <a:ext cx="4929188" cy="6181725"/>
          </a:xfrm>
        </p:spPr>
      </p:pic>
      <p:sp>
        <p:nvSpPr>
          <p:cNvPr id="3" name="Rectangle 2"/>
          <p:cNvSpPr/>
          <p:nvPr/>
        </p:nvSpPr>
        <p:spPr>
          <a:xfrm>
            <a:off x="8400775" y="500042"/>
            <a:ext cx="1577675" cy="400110"/>
          </a:xfrm>
          <a:prstGeom prst="rect">
            <a:avLst/>
          </a:prstGeom>
        </p:spPr>
        <p:txBody>
          <a:bodyPr wrap="none">
            <a:spAutoFit/>
          </a:bodyPr>
          <a:lstStyle/>
          <a:p>
            <a:r>
              <a:rPr lang="fa-IR" sz="2000" b="1" dirty="0">
                <a:solidFill>
                  <a:schemeClr val="accent3">
                    <a:lumMod val="75000"/>
                  </a:schemeClr>
                </a:solidFill>
                <a:latin typeface="Calibri" pitchFamily="34" charset="0"/>
                <a:cs typeface="B Homa" pitchFamily="2" charset="-78"/>
              </a:rPr>
              <a:t>نحوه ی اتصالات</a:t>
            </a:r>
            <a:endParaRPr lang="fa-IR" sz="2000" dirty="0">
              <a:solidFill>
                <a:schemeClr val="accent3">
                  <a:lumMod val="75000"/>
                </a:schemeClr>
              </a:solidFill>
              <a:cs typeface="B Homa" pitchFamily="2" charset="-78"/>
            </a:endParaRPr>
          </a:p>
        </p:txBody>
      </p:sp>
      <p:pic>
        <p:nvPicPr>
          <p:cNvPr id="5" name="Picture 2" descr="C:\Documents and Settings\Farmehr3\Desktop\Picture1.jpg"/>
          <p:cNvPicPr>
            <a:picLocks noChangeAspect="1" noChangeArrowheads="1"/>
          </p:cNvPicPr>
          <p:nvPr/>
        </p:nvPicPr>
        <p:blipFill>
          <a:blip r:embed="rId3"/>
          <a:srcRect l="2141" t="3906" r="2675" b="3645"/>
          <a:stretch>
            <a:fillRect/>
          </a:stretch>
        </p:blipFill>
        <p:spPr bwMode="auto">
          <a:xfrm>
            <a:off x="6393826" y="2357430"/>
            <a:ext cx="4426138" cy="3786214"/>
          </a:xfrm>
          <a:prstGeom prst="rect">
            <a:avLst/>
          </a:prstGeom>
          <a:noFill/>
        </p:spPr>
      </p:pic>
    </p:spTree>
    <p:extLst>
      <p:ext uri="{BB962C8B-B14F-4D97-AF65-F5344CB8AC3E}">
        <p14:creationId xmlns:p14="http://schemas.microsoft.com/office/powerpoint/2010/main" val="112232058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Farmehr3\Desktop\Picture1.jpg"/>
          <p:cNvPicPr>
            <a:picLocks noChangeAspect="1" noChangeArrowheads="1"/>
          </p:cNvPicPr>
          <p:nvPr/>
        </p:nvPicPr>
        <p:blipFill>
          <a:blip r:embed="rId2"/>
          <a:srcRect l="13229" t="6122" b="4082"/>
          <a:stretch>
            <a:fillRect/>
          </a:stretch>
        </p:blipFill>
        <p:spPr bwMode="auto">
          <a:xfrm>
            <a:off x="6667505" y="357166"/>
            <a:ext cx="3748687" cy="3143272"/>
          </a:xfrm>
          <a:prstGeom prst="rect">
            <a:avLst/>
          </a:prstGeom>
          <a:noFill/>
        </p:spPr>
      </p:pic>
      <p:pic>
        <p:nvPicPr>
          <p:cNvPr id="10" name="Picture 2" descr="D:\ELAHEH\daneshgah\term9\tasavir Barajays\2642_0449_1_w.jpg"/>
          <p:cNvPicPr>
            <a:picLocks noChangeAspect="1" noChangeArrowheads="1"/>
          </p:cNvPicPr>
          <p:nvPr/>
        </p:nvPicPr>
        <p:blipFill>
          <a:blip r:embed="rId3"/>
          <a:srcRect l="71185" t="27582" r="1941" b="44640"/>
          <a:stretch>
            <a:fillRect/>
          </a:stretch>
        </p:blipFill>
        <p:spPr bwMode="auto">
          <a:xfrm>
            <a:off x="1595406" y="2285992"/>
            <a:ext cx="2857520" cy="3929090"/>
          </a:xfrm>
          <a:prstGeom prst="rect">
            <a:avLst/>
          </a:prstGeom>
          <a:noFill/>
        </p:spPr>
      </p:pic>
      <p:pic>
        <p:nvPicPr>
          <p:cNvPr id="5" name="Picture 4" descr="C:\Documents and Settings\Farmehr3\Desktop\Picture1.jpg"/>
          <p:cNvPicPr>
            <a:picLocks noChangeAspect="1" noChangeArrowheads="1"/>
          </p:cNvPicPr>
          <p:nvPr/>
        </p:nvPicPr>
        <p:blipFill>
          <a:blip r:embed="rId4"/>
          <a:srcRect r="21421" b="51898"/>
          <a:stretch>
            <a:fillRect/>
          </a:stretch>
        </p:blipFill>
        <p:spPr bwMode="auto">
          <a:xfrm>
            <a:off x="1485504" y="256806"/>
            <a:ext cx="4681935" cy="2100624"/>
          </a:xfrm>
          <a:prstGeom prst="rect">
            <a:avLst/>
          </a:prstGeom>
          <a:noFill/>
        </p:spPr>
      </p:pic>
      <p:pic>
        <p:nvPicPr>
          <p:cNvPr id="6" name="Picture 5" descr="C:\Documents and Settings\Farmehr3\Desktop\Picture1.jpg"/>
          <p:cNvPicPr>
            <a:picLocks noChangeAspect="1" noChangeArrowheads="1"/>
          </p:cNvPicPr>
          <p:nvPr/>
        </p:nvPicPr>
        <p:blipFill>
          <a:blip r:embed="rId5"/>
          <a:srcRect l="759" t="39440" r="2124" b="6211"/>
          <a:stretch>
            <a:fillRect/>
          </a:stretch>
        </p:blipFill>
        <p:spPr bwMode="auto">
          <a:xfrm>
            <a:off x="5024430" y="3929066"/>
            <a:ext cx="5786478" cy="2373374"/>
          </a:xfrm>
          <a:prstGeom prst="rect">
            <a:avLst/>
          </a:prstGeom>
          <a:noFill/>
        </p:spPr>
      </p:pic>
    </p:spTree>
    <p:extLst>
      <p:ext uri="{BB962C8B-B14F-4D97-AF65-F5344CB8AC3E}">
        <p14:creationId xmlns:p14="http://schemas.microsoft.com/office/powerpoint/2010/main" val="39352061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7810512" y="500042"/>
            <a:ext cx="2571768" cy="400110"/>
          </a:xfrm>
          <a:prstGeom prst="rect">
            <a:avLst/>
          </a:prstGeom>
          <a:noFill/>
        </p:spPr>
        <p:txBody>
          <a:bodyPr wrap="square" rtlCol="1">
            <a:spAutoFit/>
          </a:bodyPr>
          <a:lstStyle/>
          <a:p>
            <a:r>
              <a:rPr lang="fa-IR" sz="2000" dirty="0">
                <a:solidFill>
                  <a:schemeClr val="accent5">
                    <a:lumMod val="75000"/>
                  </a:schemeClr>
                </a:solidFill>
              </a:rPr>
              <a:t>منابع</a:t>
            </a:r>
          </a:p>
        </p:txBody>
      </p:sp>
      <p:sp>
        <p:nvSpPr>
          <p:cNvPr id="4" name="TextBox 3"/>
          <p:cNvSpPr txBox="1"/>
          <p:nvPr/>
        </p:nvSpPr>
        <p:spPr>
          <a:xfrm>
            <a:off x="3167042" y="1000109"/>
            <a:ext cx="7429552" cy="800219"/>
          </a:xfrm>
          <a:prstGeom prst="rect">
            <a:avLst/>
          </a:prstGeom>
          <a:noFill/>
        </p:spPr>
        <p:txBody>
          <a:bodyPr wrap="square" rtlCol="1">
            <a:spAutoFit/>
          </a:bodyPr>
          <a:lstStyle/>
          <a:p>
            <a:pPr>
              <a:lnSpc>
                <a:spcPct val="150000"/>
              </a:lnSpc>
            </a:pPr>
            <a:r>
              <a:rPr lang="fa-IR" sz="1600" dirty="0">
                <a:cs typeface="B Homa" panose="00000400000000000000" pitchFamily="2" charset="-78"/>
              </a:rPr>
              <a:t>سازه در معماری، تالیف ماریو سالوادوری، ترجمه  دکتر محمود گلابچی، انتشارات دانشگاه تهران</a:t>
            </a:r>
          </a:p>
          <a:p>
            <a:pPr>
              <a:lnSpc>
                <a:spcPct val="150000"/>
              </a:lnSpc>
            </a:pPr>
            <a:r>
              <a:rPr lang="fa-IR" sz="1600" dirty="0">
                <a:cs typeface="B Homa" panose="00000400000000000000" pitchFamily="2" charset="-78"/>
              </a:rPr>
              <a:t>معماری تکنولوژی، </a:t>
            </a:r>
            <a:r>
              <a:rPr lang="en-US" sz="1600" dirty="0" smtClean="0">
                <a:cs typeface="B Homa" panose="00000400000000000000" pitchFamily="2" charset="-78"/>
              </a:rPr>
              <a:t>google.com</a:t>
            </a:r>
            <a:endParaRPr lang="fa-IR" sz="1600" dirty="0">
              <a:cs typeface="B Homa" panose="00000400000000000000" pitchFamily="2" charset="-78"/>
            </a:endParaRPr>
          </a:p>
        </p:txBody>
      </p:sp>
    </p:spTree>
    <p:extLst>
      <p:ext uri="{BB962C8B-B14F-4D97-AF65-F5344CB8AC3E}">
        <p14:creationId xmlns:p14="http://schemas.microsoft.com/office/powerpoint/2010/main" val="12309413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3"/>
          <p:cNvSpPr txBox="1">
            <a:spLocks noChangeArrowheads="1"/>
          </p:cNvSpPr>
          <p:nvPr/>
        </p:nvSpPr>
        <p:spPr bwMode="auto">
          <a:xfrm>
            <a:off x="7381885" y="127392"/>
            <a:ext cx="3143273" cy="553998"/>
          </a:xfrm>
          <a:prstGeom prst="rect">
            <a:avLst/>
          </a:prstGeom>
          <a:noFill/>
          <a:ln w="9525">
            <a:noFill/>
            <a:miter lim="800000"/>
            <a:headEnd/>
            <a:tailEnd/>
          </a:ln>
        </p:spPr>
        <p:txBody>
          <a:bodyPr wrap="square">
            <a:spAutoFit/>
          </a:bodyPr>
          <a:lstStyle/>
          <a:p>
            <a:pPr algn="just" rtl="1">
              <a:lnSpc>
                <a:spcPct val="150000"/>
              </a:lnSpc>
            </a:pPr>
            <a:r>
              <a:rPr lang="fa-IR" sz="2000" dirty="0">
                <a:solidFill>
                  <a:schemeClr val="accent3">
                    <a:lumMod val="75000"/>
                  </a:schemeClr>
                </a:solidFill>
                <a:latin typeface="Calibri" pitchFamily="34" charset="0"/>
                <a:cs typeface="B Homa" pitchFamily="2" charset="-78"/>
              </a:rPr>
              <a:t>موقعیت</a:t>
            </a:r>
            <a:endParaRPr lang="fa-IR" sz="3600" dirty="0">
              <a:solidFill>
                <a:schemeClr val="accent3">
                  <a:lumMod val="75000"/>
                </a:schemeClr>
              </a:solidFill>
              <a:latin typeface="Calibri" pitchFamily="34" charset="0"/>
              <a:cs typeface="B Homa" pitchFamily="2" charset="-78"/>
            </a:endParaRPr>
          </a:p>
        </p:txBody>
      </p:sp>
      <p:pic>
        <p:nvPicPr>
          <p:cNvPr id="4" name="Picture 3" descr="2642_0490_2_w.jpg"/>
          <p:cNvPicPr>
            <a:picLocks noChangeAspect="1"/>
          </p:cNvPicPr>
          <p:nvPr/>
        </p:nvPicPr>
        <p:blipFill>
          <a:blip r:embed="rId2"/>
          <a:stretch>
            <a:fillRect/>
          </a:stretch>
        </p:blipFill>
        <p:spPr>
          <a:xfrm>
            <a:off x="5024431" y="3000372"/>
            <a:ext cx="2336023" cy="2857520"/>
          </a:xfrm>
          <a:prstGeom prst="rect">
            <a:avLst/>
          </a:prstGeom>
          <a:ln>
            <a:noFill/>
          </a:ln>
          <a:effectLst>
            <a:outerShdw blurRad="190500" algn="tl" rotWithShape="0">
              <a:srgbClr val="000000">
                <a:alpha val="70000"/>
              </a:srgbClr>
            </a:outerShdw>
          </a:effectLst>
        </p:spPr>
      </p:pic>
      <p:pic>
        <p:nvPicPr>
          <p:cNvPr id="6" name="Picture 2" descr="D:\ELAHEH\daneshgah\term9\tasavir Barajays\mad.gif"/>
          <p:cNvPicPr>
            <a:picLocks noChangeAspect="1" noChangeArrowheads="1"/>
          </p:cNvPicPr>
          <p:nvPr/>
        </p:nvPicPr>
        <p:blipFill>
          <a:blip r:embed="rId3"/>
          <a:srcRect/>
          <a:stretch>
            <a:fillRect/>
          </a:stretch>
        </p:blipFill>
        <p:spPr bwMode="auto">
          <a:xfrm>
            <a:off x="1452530" y="2857496"/>
            <a:ext cx="3429024" cy="3429024"/>
          </a:xfrm>
          <a:prstGeom prst="rect">
            <a:avLst/>
          </a:prstGeom>
          <a:ln>
            <a:noFill/>
          </a:ln>
          <a:effectLst>
            <a:outerShdw blurRad="190500" algn="tl" rotWithShape="0">
              <a:srgbClr val="000000">
                <a:alpha val="70000"/>
              </a:srgbClr>
            </a:outerShdw>
          </a:effectLst>
        </p:spPr>
      </p:pic>
      <p:sp>
        <p:nvSpPr>
          <p:cNvPr id="7" name="TextBox 6"/>
          <p:cNvSpPr txBox="1"/>
          <p:nvPr/>
        </p:nvSpPr>
        <p:spPr>
          <a:xfrm>
            <a:off x="7667636" y="2928934"/>
            <a:ext cx="2928958" cy="2308324"/>
          </a:xfrm>
          <a:prstGeom prst="rect">
            <a:avLst/>
          </a:prstGeom>
          <a:noFill/>
        </p:spPr>
        <p:txBody>
          <a:bodyPr wrap="square" rtlCol="1">
            <a:spAutoFit/>
          </a:bodyPr>
          <a:lstStyle/>
          <a:p>
            <a:pPr algn="just">
              <a:lnSpc>
                <a:spcPct val="150000"/>
              </a:lnSpc>
            </a:pPr>
            <a:r>
              <a:rPr lang="fa-IR" sz="1600" dirty="0">
                <a:cs typeface="B Homa" pitchFamily="2" charset="-78"/>
              </a:rPr>
              <a:t>توسعه ی این پروژ ه،  پروژه های بزرگتر ی مانند </a:t>
            </a:r>
            <a:r>
              <a:rPr lang="fa-IR" sz="1600" dirty="0">
                <a:solidFill>
                  <a:schemeClr val="accent3">
                    <a:lumMod val="50000"/>
                  </a:schemeClr>
                </a:solidFill>
                <a:cs typeface="B Homa" pitchFamily="2" charset="-78"/>
              </a:rPr>
              <a:t>امکانات جدید پارکینگ و یک بزرگراه الحاقی </a:t>
            </a:r>
            <a:r>
              <a:rPr lang="fa-IR" sz="1600" dirty="0">
                <a:cs typeface="B Homa" pitchFamily="2" charset="-78"/>
              </a:rPr>
              <a:t>را نیز شامل می شود.</a:t>
            </a:r>
          </a:p>
          <a:p>
            <a:pPr algn="just">
              <a:lnSpc>
                <a:spcPct val="150000"/>
              </a:lnSpc>
            </a:pPr>
            <a:r>
              <a:rPr lang="fa-IR" sz="1600" dirty="0">
                <a:cs typeface="B Homa" pitchFamily="2" charset="-78"/>
              </a:rPr>
              <a:t>در سال 2006 با تکمیل سایر قسمت های پروژه، فرودگاه </a:t>
            </a:r>
            <a:r>
              <a:rPr lang="fa-IR" sz="1600" dirty="0" smtClean="0">
                <a:cs typeface="B Homa" pitchFamily="2" charset="-78"/>
              </a:rPr>
              <a:t>باراخاس </a:t>
            </a:r>
            <a:r>
              <a:rPr lang="fa-IR" sz="1600" dirty="0">
                <a:cs typeface="B Homa" pitchFamily="2" charset="-78"/>
              </a:rPr>
              <a:t>ظرفیت 70 میلیون مسافر در سال را دارا است.</a:t>
            </a:r>
          </a:p>
        </p:txBody>
      </p:sp>
      <p:sp>
        <p:nvSpPr>
          <p:cNvPr id="8" name="Rectangle 7"/>
          <p:cNvSpPr/>
          <p:nvPr/>
        </p:nvSpPr>
        <p:spPr>
          <a:xfrm>
            <a:off x="1523968" y="714357"/>
            <a:ext cx="9096404" cy="2585323"/>
          </a:xfrm>
          <a:prstGeom prst="rect">
            <a:avLst/>
          </a:prstGeom>
        </p:spPr>
        <p:txBody>
          <a:bodyPr wrap="square">
            <a:spAutoFit/>
          </a:bodyPr>
          <a:lstStyle/>
          <a:p>
            <a:pPr algn="just">
              <a:lnSpc>
                <a:spcPct val="150000"/>
              </a:lnSpc>
            </a:pPr>
            <a:r>
              <a:rPr lang="fa-IR" dirty="0">
                <a:cs typeface="B Homa" pitchFamily="2" charset="-78"/>
              </a:rPr>
              <a:t>فرودگاه بین المللی </a:t>
            </a:r>
            <a:r>
              <a:rPr lang="fa-IR" dirty="0" smtClean="0">
                <a:cs typeface="B Homa" pitchFamily="2" charset="-78"/>
              </a:rPr>
              <a:t>باراخاس </a:t>
            </a:r>
            <a:r>
              <a:rPr lang="fa-IR" dirty="0">
                <a:cs typeface="B Homa" pitchFamily="2" charset="-78"/>
              </a:rPr>
              <a:t>مادرید با بالاترین حجم ترافیک در اسپانیا، یکی از درواز ه های مهم این کشور است. افزایش مسافر تا 10 درصد در سال، اهمیت این فرودگاه را در اسپانیا نشان می دهد. </a:t>
            </a:r>
          </a:p>
          <a:p>
            <a:pPr algn="just">
              <a:lnSpc>
                <a:spcPct val="150000"/>
              </a:lnSpc>
            </a:pPr>
            <a:r>
              <a:rPr lang="fa-IR" dirty="0">
                <a:cs typeface="B Homa" pitchFamily="2" charset="-78"/>
              </a:rPr>
              <a:t>بر این اساس، سرپرستان امور بین المللی فرودگاه مبلغ 2/91 میلیارد پوند را برای توسعه ی </a:t>
            </a:r>
            <a:r>
              <a:rPr lang="fa-IR" dirty="0">
                <a:solidFill>
                  <a:schemeClr val="accent3">
                    <a:lumMod val="50000"/>
                  </a:schemeClr>
                </a:solidFill>
                <a:cs typeface="B Homa" pitchFamily="2" charset="-78"/>
              </a:rPr>
              <a:t>ساختار پایانه ی جدید، باند فرودگاه، ساختمان ماهواره، سیستم جدید بررسی چمدان و بار و جا به جا کننده ی اتوماتیک مسافر </a:t>
            </a:r>
            <a:r>
              <a:rPr lang="fa-IR" dirty="0">
                <a:cs typeface="B Homa" pitchFamily="2" charset="-78"/>
              </a:rPr>
              <a:t>تصویب کردند. </a:t>
            </a:r>
          </a:p>
          <a:p>
            <a:pPr algn="just">
              <a:lnSpc>
                <a:spcPct val="150000"/>
              </a:lnSpc>
            </a:pPr>
            <a:endParaRPr lang="fa-IR" dirty="0">
              <a:cs typeface="B Homa" pitchFamily="2" charset="-78"/>
            </a:endParaRPr>
          </a:p>
        </p:txBody>
      </p:sp>
    </p:spTree>
    <p:extLst>
      <p:ext uri="{BB962C8B-B14F-4D97-AF65-F5344CB8AC3E}">
        <p14:creationId xmlns:p14="http://schemas.microsoft.com/office/powerpoint/2010/main" val="22661190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opy of 2642_0125_1_w.jpg"/>
          <p:cNvPicPr>
            <a:picLocks noChangeAspect="1"/>
          </p:cNvPicPr>
          <p:nvPr/>
        </p:nvPicPr>
        <p:blipFill>
          <a:blip r:embed="rId2"/>
          <a:stretch>
            <a:fillRect/>
          </a:stretch>
        </p:blipFill>
        <p:spPr>
          <a:xfrm>
            <a:off x="5745642" y="357166"/>
            <a:ext cx="5065267" cy="2000264"/>
          </a:xfrm>
          <a:prstGeom prst="rect">
            <a:avLst/>
          </a:prstGeom>
          <a:ln>
            <a:noFill/>
          </a:ln>
          <a:effectLst>
            <a:outerShdw blurRad="190500" algn="tl" rotWithShape="0">
              <a:srgbClr val="000000">
                <a:alpha val="70000"/>
              </a:srgbClr>
            </a:outerShdw>
          </a:effectLst>
        </p:spPr>
      </p:pic>
      <p:pic>
        <p:nvPicPr>
          <p:cNvPr id="4" name="Picture 3" descr="Copy of 2642_0478_1_w.jpg"/>
          <p:cNvPicPr>
            <a:picLocks noChangeAspect="1"/>
          </p:cNvPicPr>
          <p:nvPr/>
        </p:nvPicPr>
        <p:blipFill>
          <a:blip r:embed="rId3"/>
          <a:stretch>
            <a:fillRect/>
          </a:stretch>
        </p:blipFill>
        <p:spPr>
          <a:xfrm>
            <a:off x="5738808" y="3714752"/>
            <a:ext cx="5072100" cy="2536050"/>
          </a:xfrm>
          <a:prstGeom prst="rect">
            <a:avLst/>
          </a:prstGeom>
          <a:ln>
            <a:noFill/>
          </a:ln>
          <a:effectLst>
            <a:outerShdw blurRad="190500" algn="tl" rotWithShape="0">
              <a:srgbClr val="000000">
                <a:alpha val="70000"/>
              </a:srgbClr>
            </a:outerShdw>
          </a:effectLst>
        </p:spPr>
      </p:pic>
      <p:pic>
        <p:nvPicPr>
          <p:cNvPr id="8" name="Picture 7" descr="2642_0456_1-w.jpg"/>
          <p:cNvPicPr>
            <a:picLocks noChangeAspect="1"/>
          </p:cNvPicPr>
          <p:nvPr/>
        </p:nvPicPr>
        <p:blipFill>
          <a:blip r:embed="rId4"/>
          <a:stretch>
            <a:fillRect/>
          </a:stretch>
        </p:blipFill>
        <p:spPr>
          <a:xfrm>
            <a:off x="1452530" y="785794"/>
            <a:ext cx="4146440" cy="507209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2118959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idx="4294967295"/>
          </p:nvPr>
        </p:nvSpPr>
        <p:spPr>
          <a:xfrm>
            <a:off x="9649410" y="0"/>
            <a:ext cx="1989137" cy="714375"/>
          </a:xfrm>
        </p:spPr>
        <p:txBody>
          <a:bodyPr>
            <a:normAutofit/>
          </a:bodyPr>
          <a:lstStyle/>
          <a:p>
            <a:pPr algn="just"/>
            <a:r>
              <a:rPr lang="fa-IR" sz="2400" b="1" dirty="0">
                <a:solidFill>
                  <a:schemeClr val="accent3">
                    <a:lumMod val="75000"/>
                  </a:schemeClr>
                </a:solidFill>
                <a:cs typeface="B Homa" pitchFamily="2" charset="-78"/>
              </a:rPr>
              <a:t>طراحی</a:t>
            </a:r>
          </a:p>
        </p:txBody>
      </p:sp>
      <p:pic>
        <p:nvPicPr>
          <p:cNvPr id="1026" name="Picture 2" descr="J:\tasavir Barajays\0 (72).jpg"/>
          <p:cNvPicPr>
            <a:picLocks noChangeAspect="1" noChangeArrowheads="1"/>
          </p:cNvPicPr>
          <p:nvPr/>
        </p:nvPicPr>
        <p:blipFill>
          <a:blip r:embed="rId2"/>
          <a:srcRect/>
          <a:stretch>
            <a:fillRect/>
          </a:stretch>
        </p:blipFill>
        <p:spPr bwMode="auto">
          <a:xfrm>
            <a:off x="1638744" y="3857629"/>
            <a:ext cx="3600000" cy="2362041"/>
          </a:xfrm>
          <a:prstGeom prst="rect">
            <a:avLst/>
          </a:prstGeom>
          <a:ln>
            <a:noFill/>
          </a:ln>
          <a:effectLst>
            <a:outerShdw blurRad="190500" algn="tl" rotWithShape="0">
              <a:srgbClr val="000000">
                <a:alpha val="70000"/>
              </a:srgbClr>
            </a:outerShdw>
          </a:effectLst>
        </p:spPr>
      </p:pic>
      <p:pic>
        <p:nvPicPr>
          <p:cNvPr id="1027" name="Picture 3" descr="J:\tasavir Barajays\0 (73).jpg"/>
          <p:cNvPicPr>
            <a:picLocks noChangeAspect="1" noChangeArrowheads="1"/>
          </p:cNvPicPr>
          <p:nvPr/>
        </p:nvPicPr>
        <p:blipFill>
          <a:blip r:embed="rId3"/>
          <a:srcRect/>
          <a:stretch>
            <a:fillRect/>
          </a:stretch>
        </p:blipFill>
        <p:spPr bwMode="auto">
          <a:xfrm>
            <a:off x="1666844" y="500042"/>
            <a:ext cx="3600000" cy="2938776"/>
          </a:xfrm>
          <a:prstGeom prst="rect">
            <a:avLst/>
          </a:prstGeom>
          <a:ln>
            <a:noFill/>
          </a:ln>
          <a:effectLst>
            <a:outerShdw blurRad="190500" algn="tl" rotWithShape="0">
              <a:srgbClr val="000000">
                <a:alpha val="70000"/>
              </a:srgbClr>
            </a:outerShdw>
          </a:effectLst>
        </p:spPr>
      </p:pic>
      <p:sp>
        <p:nvSpPr>
          <p:cNvPr id="8" name="Rectangle 7"/>
          <p:cNvSpPr/>
          <p:nvPr/>
        </p:nvSpPr>
        <p:spPr>
          <a:xfrm>
            <a:off x="5524496" y="976388"/>
            <a:ext cx="5000660" cy="4524315"/>
          </a:xfrm>
          <a:prstGeom prst="rect">
            <a:avLst/>
          </a:prstGeom>
        </p:spPr>
        <p:txBody>
          <a:bodyPr wrap="square">
            <a:spAutoFit/>
          </a:bodyPr>
          <a:lstStyle/>
          <a:p>
            <a:pPr algn="just">
              <a:lnSpc>
                <a:spcPct val="150000"/>
              </a:lnSpc>
              <a:buNone/>
            </a:pPr>
            <a:r>
              <a:rPr lang="fa-IR" sz="1600" dirty="0">
                <a:cs typeface="B Homa" pitchFamily="2" charset="-78"/>
              </a:rPr>
              <a:t>ساختمان پایانه فرودگاه </a:t>
            </a:r>
            <a:r>
              <a:rPr lang="fa-IR" sz="1600" dirty="0" smtClean="0">
                <a:cs typeface="B Homa" pitchFamily="2" charset="-78"/>
              </a:rPr>
              <a:t>باراخاس </a:t>
            </a:r>
            <a:r>
              <a:rPr lang="fa-IR" sz="1600" dirty="0">
                <a:cs typeface="B Homa" pitchFamily="2" charset="-78"/>
              </a:rPr>
              <a:t>از سه لایه ساختمانی تشکیل شده است.</a:t>
            </a:r>
          </a:p>
          <a:p>
            <a:pPr algn="just">
              <a:lnSpc>
                <a:spcPct val="150000"/>
              </a:lnSpc>
              <a:buNone/>
            </a:pPr>
            <a:endParaRPr lang="fa-IR" sz="1600" dirty="0">
              <a:cs typeface="B Homa" pitchFamily="2" charset="-78"/>
            </a:endParaRPr>
          </a:p>
          <a:p>
            <a:pPr algn="just">
              <a:lnSpc>
                <a:spcPct val="150000"/>
              </a:lnSpc>
              <a:buNone/>
            </a:pPr>
            <a:r>
              <a:rPr lang="fa-IR" sz="1600" dirty="0">
                <a:solidFill>
                  <a:schemeClr val="accent3">
                    <a:lumMod val="50000"/>
                  </a:schemeClr>
                </a:solidFill>
                <a:cs typeface="B Homa" pitchFamily="2" charset="-78"/>
              </a:rPr>
              <a:t>زیر زمین در سطح 20 متر پایین تر از زمین.</a:t>
            </a:r>
          </a:p>
          <a:p>
            <a:pPr algn="just">
              <a:lnSpc>
                <a:spcPct val="150000"/>
              </a:lnSpc>
              <a:buNone/>
            </a:pPr>
            <a:r>
              <a:rPr lang="fa-IR" sz="1600" dirty="0">
                <a:solidFill>
                  <a:schemeClr val="accent3">
                    <a:lumMod val="50000"/>
                  </a:schemeClr>
                </a:solidFill>
                <a:cs typeface="B Homa" pitchFamily="2" charset="-78"/>
              </a:rPr>
              <a:t>سه طبقه ی بتنی.</a:t>
            </a:r>
          </a:p>
          <a:p>
            <a:pPr algn="just">
              <a:lnSpc>
                <a:spcPct val="150000"/>
              </a:lnSpc>
              <a:buNone/>
            </a:pPr>
            <a:r>
              <a:rPr lang="fa-IR" sz="1600" dirty="0">
                <a:solidFill>
                  <a:schemeClr val="accent3">
                    <a:lumMod val="50000"/>
                  </a:schemeClr>
                </a:solidFill>
                <a:cs typeface="B Homa" pitchFamily="2" charset="-78"/>
              </a:rPr>
              <a:t>سقف با چارچوب فولادی . </a:t>
            </a:r>
          </a:p>
          <a:p>
            <a:pPr algn="just">
              <a:lnSpc>
                <a:spcPct val="150000"/>
              </a:lnSpc>
              <a:buNone/>
            </a:pPr>
            <a:endParaRPr lang="fa-IR" sz="1600" dirty="0">
              <a:solidFill>
                <a:schemeClr val="accent3">
                  <a:lumMod val="50000"/>
                </a:schemeClr>
              </a:solidFill>
              <a:cs typeface="B Homa" pitchFamily="2" charset="-78"/>
            </a:endParaRPr>
          </a:p>
          <a:p>
            <a:pPr algn="just">
              <a:lnSpc>
                <a:spcPct val="150000"/>
              </a:lnSpc>
              <a:buNone/>
            </a:pPr>
            <a:r>
              <a:rPr lang="fa-IR" sz="1600" dirty="0">
                <a:cs typeface="B Homa" pitchFamily="2" charset="-78"/>
              </a:rPr>
              <a:t>برای محدود کردن ارتفاع ساختمان از تیر های بتنی تحت فشار استفاده شده است، تا ارتفاع تیر به 90 سانتی متر محدود شود.</a:t>
            </a:r>
          </a:p>
          <a:p>
            <a:pPr algn="just">
              <a:lnSpc>
                <a:spcPct val="150000"/>
              </a:lnSpc>
              <a:buNone/>
            </a:pPr>
            <a:endParaRPr lang="fa-IR" sz="1600" dirty="0">
              <a:cs typeface="B Homa" pitchFamily="2" charset="-78"/>
            </a:endParaRPr>
          </a:p>
          <a:p>
            <a:pPr algn="just">
              <a:lnSpc>
                <a:spcPct val="150000"/>
              </a:lnSpc>
              <a:buNone/>
            </a:pPr>
            <a:r>
              <a:rPr lang="fa-IR" sz="1600" dirty="0">
                <a:cs typeface="B Homa" pitchFamily="2" charset="-78"/>
              </a:rPr>
              <a:t>تیرها در قالب هایی به طول 72 متر قرار گرفته و قطعات بتنی پرکننده ی بین آن ها ، شبکه ا ی 9*18 متر ، ایجاد کرده است.</a:t>
            </a:r>
          </a:p>
        </p:txBody>
      </p:sp>
    </p:spTree>
    <p:extLst>
      <p:ext uri="{BB962C8B-B14F-4D97-AF65-F5344CB8AC3E}">
        <p14:creationId xmlns:p14="http://schemas.microsoft.com/office/powerpoint/2010/main" val="19335110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642_0475_1_w.jpg"/>
          <p:cNvPicPr>
            <a:picLocks noChangeAspect="1"/>
          </p:cNvPicPr>
          <p:nvPr/>
        </p:nvPicPr>
        <p:blipFill>
          <a:blip r:embed="rId2" cstate="print"/>
          <a:stretch>
            <a:fillRect/>
          </a:stretch>
        </p:blipFill>
        <p:spPr>
          <a:xfrm>
            <a:off x="1350182" y="285728"/>
            <a:ext cx="3960000" cy="2828572"/>
          </a:xfrm>
          <a:prstGeom prst="rect">
            <a:avLst/>
          </a:prstGeom>
          <a:ln>
            <a:noFill/>
          </a:ln>
          <a:effectLst>
            <a:outerShdw blurRad="190500" algn="tl" rotWithShape="0">
              <a:srgbClr val="000000">
                <a:alpha val="70000"/>
              </a:srgbClr>
            </a:outerShdw>
          </a:effectLst>
        </p:spPr>
      </p:pic>
      <p:sp>
        <p:nvSpPr>
          <p:cNvPr id="8" name="Rectangle 7"/>
          <p:cNvSpPr/>
          <p:nvPr/>
        </p:nvSpPr>
        <p:spPr>
          <a:xfrm>
            <a:off x="5381620" y="571481"/>
            <a:ext cx="5214974" cy="2850011"/>
          </a:xfrm>
          <a:prstGeom prst="rect">
            <a:avLst/>
          </a:prstGeom>
        </p:spPr>
        <p:txBody>
          <a:bodyPr wrap="square">
            <a:spAutoFit/>
          </a:bodyPr>
          <a:lstStyle/>
          <a:p>
            <a:pPr>
              <a:lnSpc>
                <a:spcPct val="170000"/>
              </a:lnSpc>
              <a:buNone/>
            </a:pPr>
            <a:r>
              <a:rPr lang="fa-IR" sz="1600" dirty="0">
                <a:cs typeface="B Homa" pitchFamily="2" charset="-78"/>
              </a:rPr>
              <a:t>بدنه ی بتنی در طبقه ی فوقانی نقطه ی پایه ی ثابتی را برای کار گذاری اجزای فولادی سقف فراهم کرده است.</a:t>
            </a:r>
          </a:p>
          <a:p>
            <a:pPr>
              <a:lnSpc>
                <a:spcPct val="170000"/>
              </a:lnSpc>
              <a:buNone/>
            </a:pPr>
            <a:r>
              <a:rPr lang="fa-IR" sz="1600" dirty="0">
                <a:cs typeface="B Homa" pitchFamily="2" charset="-78"/>
              </a:rPr>
              <a:t>سیستم سازه سقف جایی که به صورت 4 شاخه خم شده است،  یک جفت از اعضای مدول </a:t>
            </a:r>
            <a:r>
              <a:rPr lang="en-US" sz="1600" dirty="0">
                <a:cs typeface="B Homa" pitchFamily="2" charset="-78"/>
              </a:rPr>
              <a:t>S</a:t>
            </a:r>
            <a:r>
              <a:rPr lang="fa-IR" sz="1600" dirty="0">
                <a:cs typeface="B Homa" pitchFamily="2" charset="-78"/>
              </a:rPr>
              <a:t>شکل را نگه داشته است.</a:t>
            </a:r>
          </a:p>
          <a:p>
            <a:pPr>
              <a:lnSpc>
                <a:spcPct val="170000"/>
              </a:lnSpc>
              <a:buNone/>
            </a:pPr>
            <a:r>
              <a:rPr lang="fa-IR" sz="1600" dirty="0">
                <a:cs typeface="B Homa" pitchFamily="2" charset="-78"/>
              </a:rPr>
              <a:t>بدین ترتیب هر جفت از ناودان ها به کمک سقف فولادی، سازه ی سقف را در هر دو جهت تثبیت می کند.</a:t>
            </a:r>
          </a:p>
          <a:p>
            <a:pPr>
              <a:buNone/>
            </a:pPr>
            <a:endParaRPr lang="fa-IR" sz="1600" dirty="0"/>
          </a:p>
        </p:txBody>
      </p:sp>
      <p:pic>
        <p:nvPicPr>
          <p:cNvPr id="10" name="Picture 9" descr="2642_0604_1_w.jpg"/>
          <p:cNvPicPr>
            <a:picLocks noChangeAspect="1"/>
          </p:cNvPicPr>
          <p:nvPr/>
        </p:nvPicPr>
        <p:blipFill>
          <a:blip r:embed="rId3"/>
          <a:stretch>
            <a:fillRect/>
          </a:stretch>
        </p:blipFill>
        <p:spPr>
          <a:xfrm>
            <a:off x="5667372" y="3214687"/>
            <a:ext cx="4680000" cy="2406857"/>
          </a:xfrm>
          <a:prstGeom prst="rect">
            <a:avLst/>
          </a:prstGeom>
          <a:ln>
            <a:noFill/>
          </a:ln>
          <a:effectLst>
            <a:outerShdw blurRad="190500" algn="tl" rotWithShape="0">
              <a:srgbClr val="000000">
                <a:alpha val="70000"/>
              </a:srgbClr>
            </a:outerShdw>
          </a:effectLst>
        </p:spPr>
      </p:pic>
      <p:pic>
        <p:nvPicPr>
          <p:cNvPr id="3074" name="Picture 2" descr="J:\tasavir Barajays\0 (29).jpg"/>
          <p:cNvPicPr>
            <a:picLocks noChangeAspect="1" noChangeArrowheads="1"/>
          </p:cNvPicPr>
          <p:nvPr/>
        </p:nvPicPr>
        <p:blipFill>
          <a:blip r:embed="rId4"/>
          <a:srcRect/>
          <a:stretch>
            <a:fillRect/>
          </a:stretch>
        </p:blipFill>
        <p:spPr bwMode="auto">
          <a:xfrm>
            <a:off x="1350182" y="3723346"/>
            <a:ext cx="3960000" cy="263461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3118275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642_0451_1_w.jpg"/>
          <p:cNvPicPr>
            <a:picLocks noChangeAspect="1"/>
          </p:cNvPicPr>
          <p:nvPr/>
        </p:nvPicPr>
        <p:blipFill>
          <a:blip r:embed="rId2"/>
          <a:stretch>
            <a:fillRect/>
          </a:stretch>
        </p:blipFill>
        <p:spPr>
          <a:xfrm>
            <a:off x="1523968" y="3521110"/>
            <a:ext cx="3780000" cy="2908286"/>
          </a:xfrm>
          <a:prstGeom prst="rect">
            <a:avLst/>
          </a:prstGeom>
          <a:ln>
            <a:noFill/>
          </a:ln>
          <a:effectLst>
            <a:outerShdw blurRad="190500" algn="tl" rotWithShape="0">
              <a:srgbClr val="000000">
                <a:alpha val="70000"/>
              </a:srgbClr>
            </a:outerShdw>
          </a:effectLst>
        </p:spPr>
      </p:pic>
      <p:sp>
        <p:nvSpPr>
          <p:cNvPr id="6" name="Rectangle 5"/>
          <p:cNvSpPr/>
          <p:nvPr/>
        </p:nvSpPr>
        <p:spPr>
          <a:xfrm>
            <a:off x="5738810" y="565266"/>
            <a:ext cx="4738686" cy="5496889"/>
          </a:xfrm>
          <a:prstGeom prst="rect">
            <a:avLst/>
          </a:prstGeom>
        </p:spPr>
        <p:txBody>
          <a:bodyPr wrap="square">
            <a:spAutoFit/>
          </a:bodyPr>
          <a:lstStyle/>
          <a:p>
            <a:pPr algn="just">
              <a:lnSpc>
                <a:spcPct val="170000"/>
              </a:lnSpc>
            </a:pPr>
            <a:r>
              <a:rPr lang="fa-IR" sz="1600" dirty="0">
                <a:cs typeface="B Homa" pitchFamily="2" charset="-78"/>
              </a:rPr>
              <a:t>همچنین عبور امتدادسقف از روی روکش فلزی ، باعث تاکید بیشتر در نمای خارجی می شود.</a:t>
            </a:r>
          </a:p>
          <a:p>
            <a:pPr algn="just">
              <a:lnSpc>
                <a:spcPct val="170000"/>
              </a:lnSpc>
            </a:pPr>
            <a:r>
              <a:rPr lang="fa-IR" sz="1600" dirty="0">
                <a:cs typeface="B Homa" pitchFamily="2" charset="-78"/>
              </a:rPr>
              <a:t>در نمای خارجی، سازه به شکل حرف </a:t>
            </a:r>
            <a:r>
              <a:rPr lang="en-US" sz="1600" dirty="0">
                <a:cs typeface="B Homa" pitchFamily="2" charset="-78"/>
              </a:rPr>
              <a:t>Y</a:t>
            </a:r>
            <a:r>
              <a:rPr lang="fa-IR" sz="1600" dirty="0">
                <a:cs typeface="B Homa" pitchFamily="2" charset="-78"/>
              </a:rPr>
              <a:t> ، با زیبایی در فواصل 9 متری تکرار شده است. هرجفت از میله ها از نقطه ای مشترک در سطح زمین شروع شده و با اندکی انحنا یکی به داخل و دیگری به خارج امتداد می یابند.</a:t>
            </a:r>
          </a:p>
          <a:p>
            <a:pPr algn="just">
              <a:lnSpc>
                <a:spcPct val="170000"/>
              </a:lnSpc>
            </a:pPr>
            <a:r>
              <a:rPr lang="fa-IR" sz="1600" dirty="0">
                <a:cs typeface="B Homa" pitchFamily="2" charset="-78"/>
              </a:rPr>
              <a:t>جفت میله ها به وسیله ی بستی از هم جدا شده و پشتیبان تیر های افقی هستند. </a:t>
            </a:r>
          </a:p>
          <a:p>
            <a:pPr algn="just">
              <a:lnSpc>
                <a:spcPct val="170000"/>
              </a:lnSpc>
            </a:pPr>
            <a:r>
              <a:rPr lang="fa-IR" sz="1600" dirty="0">
                <a:cs typeface="B Homa" pitchFamily="2" charset="-78"/>
              </a:rPr>
              <a:t>در نزدیکی سقف، میله ها با قلاب های </a:t>
            </a:r>
            <a:r>
              <a:rPr lang="en-US" sz="1600" dirty="0">
                <a:cs typeface="B Homa" pitchFamily="2" charset="-78"/>
              </a:rPr>
              <a:t>V</a:t>
            </a:r>
            <a:r>
              <a:rPr lang="fa-IR" sz="1600" dirty="0">
                <a:cs typeface="B Homa" pitchFamily="2" charset="-78"/>
              </a:rPr>
              <a:t> شکل به سقف متصل می شوند و طرح کلی پرنده یا ماهی شکلی را تشکیل می دهند.</a:t>
            </a:r>
          </a:p>
          <a:p>
            <a:pPr algn="just">
              <a:lnSpc>
                <a:spcPct val="170000"/>
              </a:lnSpc>
            </a:pPr>
            <a:r>
              <a:rPr lang="fa-IR" sz="1600" dirty="0">
                <a:cs typeface="B Homa" pitchFamily="2" charset="-78"/>
              </a:rPr>
              <a:t>جزییات و مصالح  به بهترین صورت انتخاب و اجرا شده و نظم قابل توجه و محیطی آرام  را ایجاد کرده است.</a:t>
            </a:r>
          </a:p>
          <a:p>
            <a:pPr algn="just"/>
            <a:endParaRPr lang="fa-IR" sz="1600" dirty="0"/>
          </a:p>
        </p:txBody>
      </p:sp>
      <p:pic>
        <p:nvPicPr>
          <p:cNvPr id="7" name="Picture 6" descr="2642_0549_1_w.jpg"/>
          <p:cNvPicPr>
            <a:picLocks noChangeAspect="1"/>
          </p:cNvPicPr>
          <p:nvPr/>
        </p:nvPicPr>
        <p:blipFill>
          <a:blip r:embed="rId3"/>
          <a:srcRect l="10276" r="2997"/>
          <a:stretch>
            <a:fillRect/>
          </a:stretch>
        </p:blipFill>
        <p:spPr>
          <a:xfrm>
            <a:off x="1309654" y="571480"/>
            <a:ext cx="2196000" cy="2745000"/>
          </a:xfrm>
          <a:prstGeom prst="rect">
            <a:avLst/>
          </a:prstGeom>
          <a:ln>
            <a:noFill/>
          </a:ln>
          <a:effectLst>
            <a:outerShdw blurRad="190500" algn="tl" rotWithShape="0">
              <a:srgbClr val="000000">
                <a:alpha val="70000"/>
              </a:srgbClr>
            </a:outerShdw>
          </a:effectLst>
        </p:spPr>
      </p:pic>
      <p:pic>
        <p:nvPicPr>
          <p:cNvPr id="8" name="Picture 7" descr="2642_0477_1_w.jpg"/>
          <p:cNvPicPr>
            <a:picLocks noChangeAspect="1"/>
          </p:cNvPicPr>
          <p:nvPr/>
        </p:nvPicPr>
        <p:blipFill>
          <a:blip r:embed="rId4"/>
          <a:stretch>
            <a:fillRect/>
          </a:stretch>
        </p:blipFill>
        <p:spPr>
          <a:xfrm>
            <a:off x="3595670" y="578032"/>
            <a:ext cx="1980000" cy="2724770"/>
          </a:xfrm>
          <a:prstGeom prst="rect">
            <a:avLst/>
          </a:prstGeom>
          <a:ln>
            <a:noFill/>
          </a:ln>
          <a:effectLst>
            <a:outerShdw blurRad="190500" algn="tl" rotWithShape="0">
              <a:srgbClr val="000000">
                <a:alpha val="70000"/>
              </a:srgbClr>
            </a:outerShdw>
          </a:effectLst>
        </p:spPr>
      </p:pic>
      <p:sp>
        <p:nvSpPr>
          <p:cNvPr id="9" name="Oval 8"/>
          <p:cNvSpPr/>
          <p:nvPr/>
        </p:nvSpPr>
        <p:spPr>
          <a:xfrm>
            <a:off x="1952596" y="2786058"/>
            <a:ext cx="642942" cy="571504"/>
          </a:xfrm>
          <a:prstGeom prst="ellipse">
            <a:avLst/>
          </a:prstGeom>
          <a:noFill/>
          <a:ln>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9592238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ain Ev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panose="020B080603090205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panose="020B080603090205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Main Event</Template>
  <TotalTime>97</TotalTime>
  <Words>2356</Words>
  <Application>Microsoft Office PowerPoint</Application>
  <PresentationFormat>Widescreen</PresentationFormat>
  <Paragraphs>134</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B Homa</vt:lpstr>
      <vt:lpstr>Calibri</vt:lpstr>
      <vt:lpstr>Impact</vt:lpstr>
      <vt:lpstr>Times New Roman</vt:lpstr>
      <vt:lpstr>Wingdings</vt:lpstr>
      <vt:lpstr>Main Event</vt:lpstr>
      <vt:lpstr>طراحی فنی فرودگاه باراخاس</vt:lpstr>
      <vt:lpstr>PowerPoint Presentation</vt:lpstr>
      <vt:lpstr>PowerPoint Presentation</vt:lpstr>
      <vt:lpstr>PowerPoint Presentation</vt:lpstr>
      <vt:lpstr>PowerPoint Presentation</vt:lpstr>
      <vt:lpstr>PowerPoint Presentation</vt:lpstr>
      <vt:lpstr>طراحی</vt:lpstr>
      <vt:lpstr>PowerPoint Presentation</vt:lpstr>
      <vt:lpstr>PowerPoint Presentation</vt:lpstr>
      <vt:lpstr>کانسپت</vt:lpstr>
      <vt:lpstr>PowerPoint Presentation</vt:lpstr>
      <vt:lpstr>اهداف معمار در فرودگاه باراخاس</vt:lpstr>
      <vt:lpstr>PowerPoint Presentation</vt:lpstr>
      <vt:lpstr>پلان همکف</vt:lpstr>
      <vt:lpstr>پلان های زیر رمین</vt:lpstr>
      <vt:lpstr>پلان های طبقات بالا</vt:lpstr>
      <vt:lpstr>مقاطع</vt:lpstr>
      <vt:lpstr>PowerPoint Presentation</vt:lpstr>
      <vt:lpstr>PowerPoint Presentation</vt:lpstr>
      <vt:lpstr>PowerPoint Presentation</vt:lpstr>
      <vt:lpstr>ساختمان ماهواره</vt:lpstr>
      <vt:lpstr>سازه:</vt:lpstr>
      <vt:lpstr>PowerPoint Presentation</vt:lpstr>
      <vt:lpstr>PowerPoint Presentation</vt:lpstr>
      <vt:lpstr>PowerPoint Presentation</vt:lpstr>
      <vt:lpstr>PowerPoint Presentation</vt:lpstr>
      <vt:lpstr>PowerPoint Presentation</vt:lpstr>
      <vt:lpstr>PowerPoint Presentation</vt:lpstr>
      <vt:lpstr>نحوه ی اجرای ستون ها و سقف</vt:lpstr>
      <vt:lpstr>PowerPoint Presentation</vt:lpstr>
      <vt:lpstr>PowerPoint Presentation</vt:lpstr>
      <vt:lpstr>PowerPoint Presentation</vt:lpstr>
      <vt:lpstr>PowerPoint Presentation</vt:lpstr>
      <vt:lpstr>بررسی دیاگرام انتقال نیرو</vt:lpstr>
      <vt:lpstr>دیاگرام عکس العمل نیروها</vt:lpstr>
      <vt:lpstr>PowerPoint Presentation</vt:lpstr>
      <vt:lpstr>PowerPoint Presentation</vt:lpstr>
      <vt:lpstr>PowerPoint Presentation</vt:lpstr>
      <vt:lpstr>ستونY</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طراحی فنی فرودگاه باراخاس</dc:title>
  <dc:creator>Mohammad</dc:creator>
  <cp:lastModifiedBy>Mohammad</cp:lastModifiedBy>
  <cp:revision>6</cp:revision>
  <dcterms:created xsi:type="dcterms:W3CDTF">2020-05-21T13:59:36Z</dcterms:created>
  <dcterms:modified xsi:type="dcterms:W3CDTF">2020-05-22T10:02:48Z</dcterms:modified>
</cp:coreProperties>
</file>