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7"/>
  </p:notesMasterIdLst>
  <p:sldIdLst>
    <p:sldId id="256" r:id="rId2"/>
    <p:sldId id="380" r:id="rId3"/>
    <p:sldId id="341" r:id="rId4"/>
    <p:sldId id="343" r:id="rId5"/>
    <p:sldId id="344" r:id="rId6"/>
    <p:sldId id="345" r:id="rId7"/>
    <p:sldId id="346" r:id="rId8"/>
    <p:sldId id="382" r:id="rId9"/>
    <p:sldId id="383" r:id="rId10"/>
    <p:sldId id="350" r:id="rId11"/>
    <p:sldId id="351" r:id="rId12"/>
    <p:sldId id="384" r:id="rId13"/>
    <p:sldId id="353" r:id="rId14"/>
    <p:sldId id="342" r:id="rId15"/>
    <p:sldId id="378" r:id="rId16"/>
    <p:sldId id="385" r:id="rId17"/>
    <p:sldId id="386" r:id="rId18"/>
    <p:sldId id="359" r:id="rId19"/>
    <p:sldId id="360" r:id="rId20"/>
    <p:sldId id="361" r:id="rId21"/>
    <p:sldId id="362" r:id="rId22"/>
    <p:sldId id="387" r:id="rId23"/>
    <p:sldId id="364" r:id="rId24"/>
    <p:sldId id="365" r:id="rId25"/>
    <p:sldId id="388" r:id="rId26"/>
    <p:sldId id="367" r:id="rId27"/>
    <p:sldId id="368" r:id="rId28"/>
    <p:sldId id="369" r:id="rId29"/>
    <p:sldId id="370" r:id="rId30"/>
    <p:sldId id="371" r:id="rId31"/>
    <p:sldId id="372" r:id="rId32"/>
    <p:sldId id="373" r:id="rId33"/>
    <p:sldId id="374" r:id="rId34"/>
    <p:sldId id="375" r:id="rId35"/>
    <p:sldId id="37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C02500"/>
    <a:srgbClr val="FF3300"/>
    <a:srgbClr val="FF9900"/>
    <a:srgbClr val="002060"/>
    <a:srgbClr val="008000"/>
    <a:srgbClr val="009900"/>
    <a:srgbClr val="0808F6"/>
    <a:srgbClr val="333333"/>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06" autoAdjust="0"/>
    <p:restoredTop sz="94630" autoAdjust="0"/>
  </p:normalViewPr>
  <p:slideViewPr>
    <p:cSldViewPr snapToObjects="1">
      <p:cViewPr varScale="1">
        <p:scale>
          <a:sx n="75" d="100"/>
          <a:sy n="75" d="100"/>
        </p:scale>
        <p:origin x="47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6AF83E-3508-4DEA-BE17-43E737BF2FA7}" type="datetimeFigureOut">
              <a:rPr lang="en-US" smtClean="0"/>
              <a:t>3/26/2021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047E62-88C8-4CB8-BDC1-F512F5F59B23}" type="slidenum">
              <a:rPr lang="en-US" smtClean="0"/>
              <a:t>‹#›</a:t>
            </a:fld>
            <a:endParaRPr lang="en-US"/>
          </a:p>
        </p:txBody>
      </p:sp>
    </p:spTree>
    <p:extLst>
      <p:ext uri="{BB962C8B-B14F-4D97-AF65-F5344CB8AC3E}">
        <p14:creationId xmlns:p14="http://schemas.microsoft.com/office/powerpoint/2010/main" val="3428755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970C76F-0865-44F5-BFD7-D4CE301FA2D4}" type="datetimeFigureOut">
              <a:rPr lang="en-US" smtClean="0"/>
              <a:t>3/26/2021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6EFC6B3-0AA3-479D-93E9-7CD5773CB0E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970C76F-0865-44F5-BFD7-D4CE301FA2D4}" type="datetimeFigureOut">
              <a:rPr lang="en-US" smtClean="0"/>
              <a:t>3/26/2021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970C76F-0865-44F5-BFD7-D4CE301FA2D4}" type="datetimeFigureOut">
              <a:rPr lang="en-US" smtClean="0"/>
              <a:t>3/26/2021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970C76F-0865-44F5-BFD7-D4CE301FA2D4}" type="datetimeFigureOut">
              <a:rPr lang="en-US" smtClean="0"/>
              <a:t>3/26/2021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t>3/26/2021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EFC6B3-0AA3-479D-93E9-7CD5773CB0E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970C76F-0865-44F5-BFD7-D4CE301FA2D4}" type="datetimeFigureOut">
              <a:rPr lang="en-US" smtClean="0"/>
              <a:t>3/26/2021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970C76F-0865-44F5-BFD7-D4CE301FA2D4}" type="datetimeFigureOut">
              <a:rPr lang="en-US" smtClean="0"/>
              <a:t>3/26/2021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970C76F-0865-44F5-BFD7-D4CE301FA2D4}" type="datetimeFigureOut">
              <a:rPr lang="en-US" smtClean="0"/>
              <a:t>3/26/2021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70C76F-0865-44F5-BFD7-D4CE301FA2D4}" type="datetimeFigureOut">
              <a:rPr lang="en-US" smtClean="0"/>
              <a:t>3/26/2021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970C76F-0865-44F5-BFD7-D4CE301FA2D4}" type="datetimeFigureOut">
              <a:rPr lang="en-US" smtClean="0"/>
              <a:t>3/26/2021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EFC6B3-0AA3-479D-93E9-7CD5773CB0E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t>3/26/2021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1"/>
            <a:ext cx="609600" cy="365125"/>
          </a:xfrm>
        </p:spPr>
        <p:txBody>
          <a:bodyPr/>
          <a:lstStyle/>
          <a:p>
            <a:fld id="{86EFC6B3-0AA3-479D-93E9-7CD5773CB0E3}"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970C76F-0865-44F5-BFD7-D4CE301FA2D4}" type="datetimeFigureOut">
              <a:rPr lang="en-US" smtClean="0"/>
              <a:t>3/26/2021</a:t>
            </a:fld>
            <a:endParaRPr lang="en-US"/>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6EFC6B3-0AA3-479D-93E9-7CD5773CB0E3}"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microsoft.com/office/2007/relationships/hdphoto" Target="../media/hdphoto7.wdp"/><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1.xml"/><Relationship Id="rId6" Type="http://schemas.microsoft.com/office/2007/relationships/hdphoto" Target="../media/hdphoto8.wdp"/><Relationship Id="rId11" Type="http://schemas.openxmlformats.org/officeDocument/2006/relationships/image" Target="../media/image24.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1.png"/><Relationship Id="rId5" Type="http://schemas.microsoft.com/office/2007/relationships/hdphoto" Target="../media/hdphoto10.wdp"/><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1.wdp"/><Relationship Id="rId7" Type="http://schemas.openxmlformats.org/officeDocument/2006/relationships/image" Target="../media/image55.jpeg"/><Relationship Id="rId2" Type="http://schemas.openxmlformats.org/officeDocument/2006/relationships/image" Target="../media/image51.png"/><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xml"/><Relationship Id="rId5" Type="http://schemas.openxmlformats.org/officeDocument/2006/relationships/image" Target="../media/image59.jpeg"/><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xml"/><Relationship Id="rId5" Type="http://schemas.openxmlformats.org/officeDocument/2006/relationships/image" Target="../media/image63.jpeg"/><Relationship Id="rId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xml"/><Relationship Id="rId4" Type="http://schemas.openxmlformats.org/officeDocument/2006/relationships/image" Target="../media/image66.jpeg"/></Relationships>
</file>

<file path=ppt/slides/_rels/slide24.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67.png"/><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13.wdp"/><Relationship Id="rId4" Type="http://schemas.openxmlformats.org/officeDocument/2006/relationships/image" Target="../media/image68.png"/></Relationships>
</file>

<file path=ppt/slides/_rels/slide25.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image" Target="../media/image69.png"/><Relationship Id="rId7" Type="http://schemas.openxmlformats.org/officeDocument/2006/relationships/image" Target="../media/image71.png"/><Relationship Id="rId2" Type="http://schemas.openxmlformats.org/officeDocument/2006/relationships/image" Target="../media/image12.png"/><Relationship Id="rId1" Type="http://schemas.openxmlformats.org/officeDocument/2006/relationships/slideLayout" Target="../slideLayouts/slideLayout1.xml"/><Relationship Id="rId6" Type="http://schemas.microsoft.com/office/2007/relationships/hdphoto" Target="../media/hdphoto15.wdp"/><Relationship Id="rId5" Type="http://schemas.openxmlformats.org/officeDocument/2006/relationships/image" Target="../media/image70.png"/><Relationship Id="rId4" Type="http://schemas.microsoft.com/office/2007/relationships/hdphoto" Target="../media/hdphoto14.wdp"/></Relationships>
</file>

<file path=ppt/slides/_rels/slide2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xml"/><Relationship Id="rId4" Type="http://schemas.openxmlformats.org/officeDocument/2006/relationships/image" Target="../media/image74.jpeg"/></Relationships>
</file>

<file path=ppt/slides/_rels/slide2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jpeg"/><Relationship Id="rId1" Type="http://schemas.openxmlformats.org/officeDocument/2006/relationships/slideLayout" Target="../slideLayouts/slideLayout1.xml"/><Relationship Id="rId4" Type="http://schemas.openxmlformats.org/officeDocument/2006/relationships/image" Target="../media/image81.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3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xml"/><Relationship Id="rId4" Type="http://schemas.openxmlformats.org/officeDocument/2006/relationships/image" Target="../media/image87.jpeg"/></Relationships>
</file>

<file path=ppt/slides/_rels/slide3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3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xml"/><Relationship Id="rId4" Type="http://schemas.openxmlformats.org/officeDocument/2006/relationships/image" Target="../media/image93.jpeg"/></Relationships>
</file>

<file path=ppt/slides/_rels/slide3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3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4.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6.wdp"/><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771800" y="548680"/>
            <a:ext cx="3672408" cy="1200329"/>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r>
              <a:rPr lang="fa-IR" sz="7200" dirty="0" smtClean="0">
                <a:ln>
                  <a:solidFill>
                    <a:schemeClr val="bg1">
                      <a:lumMod val="85000"/>
                      <a:lumOff val="15000"/>
                    </a:schemeClr>
                  </a:solidFill>
                </a:ln>
                <a:solidFill>
                  <a:srgbClr val="002060"/>
                </a:solidFill>
                <a:latin typeface="IranNastaliq" pitchFamily="18" charset="0"/>
                <a:cs typeface="IranNastaliq" pitchFamily="18" charset="0"/>
              </a:rPr>
              <a:t>بسم الله الرحمن الرحیم</a:t>
            </a:r>
            <a:endParaRPr lang="en-US" sz="7200" dirty="0">
              <a:ln>
                <a:solidFill>
                  <a:schemeClr val="bg1">
                    <a:lumMod val="85000"/>
                    <a:lumOff val="15000"/>
                  </a:schemeClr>
                </a:solidFill>
              </a:ln>
              <a:solidFill>
                <a:srgbClr val="002060"/>
              </a:solidFill>
              <a:latin typeface="IranNastaliq" pitchFamily="18" charset="0"/>
              <a:cs typeface="IranNastaliq" pitchFamily="18" charset="0"/>
            </a:endParaRPr>
          </a:p>
        </p:txBody>
      </p:sp>
      <p:sp>
        <p:nvSpPr>
          <p:cNvPr id="3" name="TextBox 2"/>
          <p:cNvSpPr txBox="1"/>
          <p:nvPr/>
        </p:nvSpPr>
        <p:spPr>
          <a:xfrm>
            <a:off x="4932040" y="3598467"/>
            <a:ext cx="2952328" cy="584775"/>
          </a:xfrm>
          <a:prstGeom prst="rect">
            <a:avLst/>
          </a:prstGeom>
          <a:noFill/>
        </p:spPr>
        <p:txBody>
          <a:bodyPr wrap="square" rtlCol="0">
            <a:spAutoFit/>
          </a:bodyPr>
          <a:lstStyle/>
          <a:p>
            <a:pPr algn="ctr" rtl="1"/>
            <a:r>
              <a:rPr lang="fa-IR" sz="3200" dirty="0" smtClean="0">
                <a:solidFill>
                  <a:srgbClr val="002060"/>
                </a:solidFill>
                <a:latin typeface="IranNastaliq" pitchFamily="18" charset="0"/>
                <a:cs typeface="B Mitra" pitchFamily="2" charset="-78"/>
              </a:rPr>
              <a:t>طرح معماری 1</a:t>
            </a:r>
            <a:endParaRPr lang="en-US" sz="3200" dirty="0">
              <a:solidFill>
                <a:srgbClr val="002060"/>
              </a:solidFill>
              <a:latin typeface="IranNastaliq" pitchFamily="18" charset="0"/>
              <a:cs typeface="B Mitra" pitchFamily="2" charset="-78"/>
            </a:endParaRPr>
          </a:p>
        </p:txBody>
      </p:sp>
      <p:sp>
        <p:nvSpPr>
          <p:cNvPr id="6" name="TextBox 5"/>
          <p:cNvSpPr txBox="1"/>
          <p:nvPr/>
        </p:nvSpPr>
        <p:spPr>
          <a:xfrm>
            <a:off x="1187624" y="3212976"/>
            <a:ext cx="4932548" cy="492443"/>
          </a:xfrm>
          <a:prstGeom prst="rect">
            <a:avLst/>
          </a:prstGeom>
          <a:noFill/>
        </p:spPr>
        <p:txBody>
          <a:bodyPr wrap="square" rtlCol="0">
            <a:spAutoFit/>
          </a:bodyPr>
          <a:lstStyle>
            <a:defPPr>
              <a:defRPr lang="en-US"/>
            </a:defPPr>
            <a:lvl1pPr algn="ctr" rtl="1">
              <a:defRPr sz="3200">
                <a:solidFill>
                  <a:srgbClr val="953C05"/>
                </a:solidFill>
                <a:latin typeface="IranNastaliq" pitchFamily="18" charset="0"/>
                <a:cs typeface="B Mitra" pitchFamily="2" charset="-78"/>
              </a:defRPr>
            </a:lvl1pPr>
          </a:lstStyle>
          <a:p>
            <a:r>
              <a:rPr lang="en-US" sz="2600" dirty="0" smtClean="0"/>
              <a:t>Architectural         Design            </a:t>
            </a:r>
            <a:r>
              <a:rPr lang="en-US" sz="2600" dirty="0"/>
              <a:t>I</a:t>
            </a:r>
          </a:p>
        </p:txBody>
      </p:sp>
      <p:cxnSp>
        <p:nvCxnSpPr>
          <p:cNvPr id="7" name="Straight Connector 6"/>
          <p:cNvCxnSpPr/>
          <p:nvPr/>
        </p:nvCxnSpPr>
        <p:spPr>
          <a:xfrm>
            <a:off x="1367644" y="3645024"/>
            <a:ext cx="6012668" cy="0"/>
          </a:xfrm>
          <a:prstGeom prst="line">
            <a:avLst/>
          </a:prstGeom>
          <a:noFill/>
          <a:ln>
            <a:solidFill>
              <a:srgbClr val="953C05"/>
            </a:solidFill>
          </a:ln>
        </p:spPr>
      </p:cxnSp>
      <p:cxnSp>
        <p:nvCxnSpPr>
          <p:cNvPr id="10" name="Straight Connector 9"/>
          <p:cNvCxnSpPr/>
          <p:nvPr/>
        </p:nvCxnSpPr>
        <p:spPr>
          <a:xfrm>
            <a:off x="899592" y="3140968"/>
            <a:ext cx="5022558" cy="0"/>
          </a:xfrm>
          <a:prstGeom prst="line">
            <a:avLst/>
          </a:prstGeom>
          <a:noFill/>
          <a:ln>
            <a:solidFill>
              <a:srgbClr val="953C05"/>
            </a:solidFill>
          </a:ln>
        </p:spPr>
      </p:cxnSp>
      <p:cxnSp>
        <p:nvCxnSpPr>
          <p:cNvPr id="11" name="Straight Connector 10"/>
          <p:cNvCxnSpPr/>
          <p:nvPr/>
        </p:nvCxnSpPr>
        <p:spPr>
          <a:xfrm>
            <a:off x="3707904" y="4111234"/>
            <a:ext cx="4176464" cy="0"/>
          </a:xfrm>
          <a:prstGeom prst="line">
            <a:avLst/>
          </a:prstGeom>
          <a:noFill/>
          <a:ln>
            <a:solidFill>
              <a:srgbClr val="002060"/>
            </a:solidFill>
          </a:ln>
        </p:spPr>
      </p:cxnSp>
      <p:cxnSp>
        <p:nvCxnSpPr>
          <p:cNvPr id="22" name="Straight Connector 21"/>
          <p:cNvCxnSpPr/>
          <p:nvPr/>
        </p:nvCxnSpPr>
        <p:spPr>
          <a:xfrm>
            <a:off x="3131840" y="4581128"/>
            <a:ext cx="3096344" cy="0"/>
          </a:xfrm>
          <a:prstGeom prst="line">
            <a:avLst/>
          </a:prstGeom>
          <a:noFill/>
          <a:ln>
            <a:solidFill>
              <a:srgbClr val="002060"/>
            </a:solidFill>
          </a:ln>
        </p:spPr>
      </p:cxnSp>
    </p:spTree>
    <p:extLst>
      <p:ext uri="{BB962C8B-B14F-4D97-AF65-F5344CB8AC3E}">
        <p14:creationId xmlns:p14="http://schemas.microsoft.com/office/powerpoint/2010/main" val="264180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t="12793" r="43835"/>
          <a:stretch/>
        </p:blipFill>
        <p:spPr bwMode="auto">
          <a:xfrm>
            <a:off x="475826" y="764704"/>
            <a:ext cx="2656014" cy="2915694"/>
          </a:xfrm>
          <a:prstGeom prst="rect">
            <a:avLst/>
          </a:prstGeom>
          <a:noFill/>
          <a:ln w="9525">
            <a:solidFill>
              <a:srgbClr val="002060"/>
            </a:solidFill>
          </a:ln>
        </p:spPr>
      </p:pic>
      <p:sp>
        <p:nvSpPr>
          <p:cNvPr id="17" name="TextBox 16"/>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sp>
        <p:nvSpPr>
          <p:cNvPr id="18" name="TextBox 17"/>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9" name="TextBox 18"/>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0" name="Straight Connector 19"/>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مقاطع</a:t>
            </a:r>
            <a:endParaRPr lang="en-US" sz="1750" dirty="0">
              <a:solidFill>
                <a:srgbClr val="002060"/>
              </a:solidFill>
              <a:cs typeface="B Yekan" panose="00000400000000000000" pitchFamily="2" charset="-78"/>
            </a:endParaRPr>
          </a:p>
        </p:txBody>
      </p:sp>
      <p:sp>
        <p:nvSpPr>
          <p:cNvPr id="23" name="TextBox 22"/>
          <p:cNvSpPr txBox="1"/>
          <p:nvPr/>
        </p:nvSpPr>
        <p:spPr>
          <a:xfrm>
            <a:off x="475826" y="404664"/>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1</a:t>
            </a:r>
            <a:endParaRPr lang="en-US" sz="1400" b="1" dirty="0">
              <a:solidFill>
                <a:srgbClr val="002060"/>
              </a:solidFill>
              <a:latin typeface="Technic" panose="00000400000000000000" pitchFamily="2" charset="2"/>
            </a:endParaRPr>
          </a:p>
        </p:txBody>
      </p:sp>
      <p:sp>
        <p:nvSpPr>
          <p:cNvPr id="24" name="TextBox 23"/>
          <p:cNvSpPr txBox="1"/>
          <p:nvPr/>
        </p:nvSpPr>
        <p:spPr>
          <a:xfrm>
            <a:off x="6268582" y="3352361"/>
            <a:ext cx="1844707"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3 - General</a:t>
            </a:r>
            <a:endParaRPr lang="en-US" sz="1400" b="1" dirty="0">
              <a:solidFill>
                <a:srgbClr val="002060"/>
              </a:solidFill>
              <a:latin typeface="Technic" panose="00000400000000000000" pitchFamily="2" charset="2"/>
            </a:endParaRPr>
          </a:p>
        </p:txBody>
      </p:sp>
      <p:pic>
        <p:nvPicPr>
          <p:cNvPr id="26"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3227269" y="1345115"/>
            <a:ext cx="2346887" cy="2320388"/>
          </a:xfrm>
          <a:prstGeom prst="rect">
            <a:avLst/>
          </a:prstGeom>
          <a:noFill/>
          <a:ln w="9525">
            <a:solidFill>
              <a:srgbClr val="002060"/>
            </a:solidFill>
          </a:ln>
        </p:spPr>
      </p:pic>
      <p:pic>
        <p:nvPicPr>
          <p:cNvPr id="11" name="Picture 3"/>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tretch>
            <a:fillRect/>
          </a:stretch>
        </p:blipFill>
        <p:spPr bwMode="auto">
          <a:xfrm>
            <a:off x="475827" y="3735334"/>
            <a:ext cx="8164625" cy="1485962"/>
          </a:xfrm>
          <a:prstGeom prst="rect">
            <a:avLst/>
          </a:prstGeom>
          <a:noFill/>
          <a:ln w="9525">
            <a:solidFill>
              <a:srgbClr val="002060"/>
            </a:solidFill>
          </a:ln>
        </p:spPr>
      </p:pic>
      <p:pic>
        <p:nvPicPr>
          <p:cNvPr id="30" name="Picture 3"/>
          <p:cNvPicPr>
            <a:picLocks noChangeAspect="1" noChangeArrowheads="1"/>
          </p:cNvPicPr>
          <p:nvPr/>
        </p:nvPicPr>
        <p:blipFill>
          <a:blip r:embed="rId7"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7164288" y="5425147"/>
            <a:ext cx="753695" cy="1254481"/>
          </a:xfrm>
          <a:prstGeom prst="rect">
            <a:avLst/>
          </a:prstGeom>
          <a:noFill/>
          <a:ln w="9525">
            <a:noFill/>
          </a:ln>
        </p:spPr>
      </p:pic>
      <p:grpSp>
        <p:nvGrpSpPr>
          <p:cNvPr id="3" name="Group 2"/>
          <p:cNvGrpSpPr/>
          <p:nvPr/>
        </p:nvGrpSpPr>
        <p:grpSpPr>
          <a:xfrm>
            <a:off x="7820719" y="6329808"/>
            <a:ext cx="318281" cy="369332"/>
            <a:chOff x="7736428" y="6315732"/>
            <a:chExt cx="318281" cy="369332"/>
          </a:xfrm>
        </p:grpSpPr>
        <p:sp>
          <p:nvSpPr>
            <p:cNvPr id="2" name="Oval 1"/>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7741783" y="6315732"/>
              <a:ext cx="312926" cy="369332"/>
            </a:xfrm>
            <a:prstGeom prst="rect">
              <a:avLst/>
            </a:prstGeom>
            <a:noFill/>
          </p:spPr>
          <p:txBody>
            <a:bodyPr wrap="square" rtlCol="0">
              <a:spAutoFit/>
            </a:bodyPr>
            <a:lstStyle/>
            <a:p>
              <a:pPr algn="ctr"/>
              <a:r>
                <a:rPr lang="en-US" dirty="0" smtClean="0">
                  <a:solidFill>
                    <a:srgbClr val="C00000"/>
                  </a:solidFill>
                  <a:latin typeface="Technic" panose="00000400000000000000" pitchFamily="2" charset="2"/>
                </a:rPr>
                <a:t>1</a:t>
              </a:r>
              <a:endParaRPr lang="en-US" dirty="0">
                <a:solidFill>
                  <a:srgbClr val="C00000"/>
                </a:solidFill>
                <a:latin typeface="Technic" panose="00000400000000000000" pitchFamily="2" charset="2"/>
              </a:endParaRPr>
            </a:p>
          </p:txBody>
        </p:sp>
      </p:grpSp>
      <p:pic>
        <p:nvPicPr>
          <p:cNvPr id="37" name="Picture 3"/>
          <p:cNvPicPr>
            <a:picLocks noChangeAspect="1" noChangeArrowheads="1"/>
          </p:cNvPicPr>
          <p:nvPr/>
        </p:nvPicPr>
        <p:blipFill>
          <a:blip r:embed="rId8"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5750438" y="5157192"/>
            <a:ext cx="1485858" cy="1782777"/>
          </a:xfrm>
          <a:prstGeom prst="rect">
            <a:avLst/>
          </a:prstGeom>
          <a:noFill/>
          <a:ln w="9525">
            <a:noFill/>
          </a:ln>
        </p:spPr>
      </p:pic>
      <p:grpSp>
        <p:nvGrpSpPr>
          <p:cNvPr id="39" name="Group 38"/>
          <p:cNvGrpSpPr/>
          <p:nvPr/>
        </p:nvGrpSpPr>
        <p:grpSpPr>
          <a:xfrm>
            <a:off x="6773999" y="6329808"/>
            <a:ext cx="318281" cy="369332"/>
            <a:chOff x="7736428" y="6315732"/>
            <a:chExt cx="318281" cy="369332"/>
          </a:xfrm>
        </p:grpSpPr>
        <p:sp>
          <p:nvSpPr>
            <p:cNvPr id="40" name="Oval 39"/>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7741783" y="6315732"/>
              <a:ext cx="312926" cy="369332"/>
            </a:xfrm>
            <a:prstGeom prst="rect">
              <a:avLst/>
            </a:prstGeom>
            <a:noFill/>
          </p:spPr>
          <p:txBody>
            <a:bodyPr wrap="square" rtlCol="0">
              <a:spAutoFit/>
            </a:bodyPr>
            <a:lstStyle/>
            <a:p>
              <a:pPr algn="ctr"/>
              <a:r>
                <a:rPr lang="en-US" dirty="0" smtClean="0">
                  <a:solidFill>
                    <a:srgbClr val="C00000"/>
                  </a:solidFill>
                  <a:latin typeface="Technic" panose="00000400000000000000" pitchFamily="2" charset="2"/>
                </a:rPr>
                <a:t>2</a:t>
              </a:r>
              <a:endParaRPr lang="en-US" dirty="0">
                <a:solidFill>
                  <a:srgbClr val="C00000"/>
                </a:solidFill>
                <a:latin typeface="Technic" panose="00000400000000000000" pitchFamily="2" charset="2"/>
              </a:endParaRPr>
            </a:p>
          </p:txBody>
        </p:sp>
      </p:grpSp>
      <p:sp>
        <p:nvSpPr>
          <p:cNvPr id="42" name="Rectangle 41"/>
          <p:cNvSpPr/>
          <p:nvPr/>
        </p:nvSpPr>
        <p:spPr>
          <a:xfrm>
            <a:off x="2350782" y="3310102"/>
            <a:ext cx="672335" cy="21602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4020257" y="3212976"/>
            <a:ext cx="1381060" cy="313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3227269" y="972303"/>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2</a:t>
            </a:r>
            <a:endParaRPr lang="en-US" sz="1400" b="1" dirty="0">
              <a:solidFill>
                <a:srgbClr val="002060"/>
              </a:solidFill>
              <a:latin typeface="Technic" panose="00000400000000000000" pitchFamily="2" charset="2"/>
            </a:endParaRPr>
          </a:p>
        </p:txBody>
      </p:sp>
      <p:pic>
        <p:nvPicPr>
          <p:cNvPr id="48" name="Picture 3"/>
          <p:cNvPicPr>
            <a:picLocks noChangeAspect="1" noChangeArrowheads="1"/>
          </p:cNvPicPr>
          <p:nvPr/>
        </p:nvPicPr>
        <p:blipFill>
          <a:blip r:embed="rId9"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4598311" y="5157191"/>
            <a:ext cx="1485857" cy="1782776"/>
          </a:xfrm>
          <a:prstGeom prst="rect">
            <a:avLst/>
          </a:prstGeom>
          <a:noFill/>
          <a:ln w="9525">
            <a:noFill/>
          </a:ln>
        </p:spPr>
      </p:pic>
      <p:grpSp>
        <p:nvGrpSpPr>
          <p:cNvPr id="49" name="Group 48"/>
          <p:cNvGrpSpPr/>
          <p:nvPr/>
        </p:nvGrpSpPr>
        <p:grpSpPr>
          <a:xfrm>
            <a:off x="5712020" y="6329808"/>
            <a:ext cx="318281" cy="369332"/>
            <a:chOff x="7736428" y="6315732"/>
            <a:chExt cx="318281" cy="369332"/>
          </a:xfrm>
        </p:grpSpPr>
        <p:sp>
          <p:nvSpPr>
            <p:cNvPr id="50" name="Oval 49"/>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7741783" y="6315732"/>
              <a:ext cx="312926" cy="369332"/>
            </a:xfrm>
            <a:prstGeom prst="rect">
              <a:avLst/>
            </a:prstGeom>
            <a:noFill/>
          </p:spPr>
          <p:txBody>
            <a:bodyPr wrap="square" rtlCol="0">
              <a:spAutoFit/>
            </a:bodyPr>
            <a:lstStyle/>
            <a:p>
              <a:pPr algn="ctr"/>
              <a:r>
                <a:rPr lang="en-US" dirty="0">
                  <a:solidFill>
                    <a:srgbClr val="C00000"/>
                  </a:solidFill>
                  <a:latin typeface="Technic" panose="00000400000000000000" pitchFamily="2" charset="2"/>
                </a:rPr>
                <a:t>4</a:t>
              </a:r>
            </a:p>
          </p:txBody>
        </p:sp>
      </p:grpSp>
      <p:pic>
        <p:nvPicPr>
          <p:cNvPr id="56" name="Picture 3"/>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3553391" y="5301208"/>
            <a:ext cx="1306641" cy="1567747"/>
          </a:xfrm>
          <a:prstGeom prst="rect">
            <a:avLst/>
          </a:prstGeom>
          <a:noFill/>
          <a:ln w="9525">
            <a:noFill/>
          </a:ln>
        </p:spPr>
      </p:pic>
      <p:grpSp>
        <p:nvGrpSpPr>
          <p:cNvPr id="53" name="Group 52"/>
          <p:cNvGrpSpPr/>
          <p:nvPr/>
        </p:nvGrpSpPr>
        <p:grpSpPr>
          <a:xfrm>
            <a:off x="4427984" y="6329808"/>
            <a:ext cx="318281" cy="369332"/>
            <a:chOff x="7736428" y="6315732"/>
            <a:chExt cx="318281" cy="369332"/>
          </a:xfrm>
        </p:grpSpPr>
        <p:sp>
          <p:nvSpPr>
            <p:cNvPr id="54" name="Oval 53"/>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7741783" y="6315732"/>
              <a:ext cx="312926" cy="369332"/>
            </a:xfrm>
            <a:prstGeom prst="rect">
              <a:avLst/>
            </a:prstGeom>
            <a:noFill/>
          </p:spPr>
          <p:txBody>
            <a:bodyPr wrap="square" rtlCol="0">
              <a:spAutoFit/>
            </a:bodyPr>
            <a:lstStyle/>
            <a:p>
              <a:pPr algn="ctr"/>
              <a:r>
                <a:rPr lang="en-US" dirty="0" smtClean="0">
                  <a:solidFill>
                    <a:srgbClr val="C00000"/>
                  </a:solidFill>
                  <a:latin typeface="Technic" panose="00000400000000000000" pitchFamily="2" charset="2"/>
                </a:rPr>
                <a:t>5</a:t>
              </a:r>
              <a:endParaRPr lang="en-US" dirty="0">
                <a:solidFill>
                  <a:srgbClr val="C00000"/>
                </a:solidFill>
                <a:latin typeface="Technic" panose="00000400000000000000" pitchFamily="2" charset="2"/>
              </a:endParaRPr>
            </a:p>
          </p:txBody>
        </p:sp>
      </p:grpSp>
      <p:sp>
        <p:nvSpPr>
          <p:cNvPr id="4" name="Rectangle 3"/>
          <p:cNvSpPr/>
          <p:nvPr/>
        </p:nvSpPr>
        <p:spPr>
          <a:xfrm>
            <a:off x="475826" y="5301208"/>
            <a:ext cx="7690984" cy="1512168"/>
          </a:xfrm>
          <a:prstGeom prst="rect">
            <a:avLst/>
          </a:prstGeom>
          <a:noFill/>
          <a:ln w="952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Picture 3"/>
          <p:cNvPicPr>
            <a:picLocks noChangeAspect="1" noChangeArrowheads="1"/>
          </p:cNvPicPr>
          <p:nvPr/>
        </p:nvPicPr>
        <p:blipFill>
          <a:blip r:embed="rId11"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2411760" y="5301208"/>
            <a:ext cx="1306640" cy="1567747"/>
          </a:xfrm>
          <a:prstGeom prst="rect">
            <a:avLst/>
          </a:prstGeom>
          <a:noFill/>
          <a:ln w="9525">
            <a:noFill/>
          </a:ln>
        </p:spPr>
      </p:pic>
      <p:grpSp>
        <p:nvGrpSpPr>
          <p:cNvPr id="58" name="Group 57"/>
          <p:cNvGrpSpPr/>
          <p:nvPr/>
        </p:nvGrpSpPr>
        <p:grpSpPr>
          <a:xfrm>
            <a:off x="3341012" y="6329808"/>
            <a:ext cx="318281" cy="369332"/>
            <a:chOff x="7736428" y="6315732"/>
            <a:chExt cx="318281" cy="369332"/>
          </a:xfrm>
        </p:grpSpPr>
        <p:sp>
          <p:nvSpPr>
            <p:cNvPr id="59" name="Oval 58"/>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7741783" y="6315732"/>
              <a:ext cx="312926" cy="369332"/>
            </a:xfrm>
            <a:prstGeom prst="rect">
              <a:avLst/>
            </a:prstGeom>
            <a:noFill/>
          </p:spPr>
          <p:txBody>
            <a:bodyPr wrap="square" rtlCol="0">
              <a:spAutoFit/>
            </a:bodyPr>
            <a:lstStyle/>
            <a:p>
              <a:pPr algn="ctr"/>
              <a:r>
                <a:rPr lang="en-US" dirty="0" smtClean="0">
                  <a:solidFill>
                    <a:srgbClr val="C00000"/>
                  </a:solidFill>
                  <a:latin typeface="Technic" panose="00000400000000000000" pitchFamily="2" charset="2"/>
                </a:rPr>
                <a:t>6</a:t>
              </a:r>
              <a:endParaRPr lang="en-US" dirty="0">
                <a:solidFill>
                  <a:srgbClr val="C00000"/>
                </a:solidFill>
                <a:latin typeface="Technic" panose="00000400000000000000" pitchFamily="2" charset="2"/>
              </a:endParaRPr>
            </a:p>
          </p:txBody>
        </p:sp>
      </p:grpSp>
      <p:pic>
        <p:nvPicPr>
          <p:cNvPr id="61" name="Picture 3"/>
          <p:cNvPicPr>
            <a:picLocks noChangeAspect="1" noChangeArrowheads="1"/>
          </p:cNvPicPr>
          <p:nvPr/>
        </p:nvPicPr>
        <p:blipFill>
          <a:blip r:embed="rId12"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1331640" y="5301208"/>
            <a:ext cx="1306640" cy="1567747"/>
          </a:xfrm>
          <a:prstGeom prst="rect">
            <a:avLst/>
          </a:prstGeom>
          <a:noFill/>
          <a:ln w="9525">
            <a:noFill/>
          </a:ln>
        </p:spPr>
      </p:pic>
      <p:grpSp>
        <p:nvGrpSpPr>
          <p:cNvPr id="62" name="Group 61"/>
          <p:cNvGrpSpPr/>
          <p:nvPr/>
        </p:nvGrpSpPr>
        <p:grpSpPr>
          <a:xfrm>
            <a:off x="2195736" y="6329808"/>
            <a:ext cx="318281" cy="369332"/>
            <a:chOff x="7736428" y="6315732"/>
            <a:chExt cx="318281" cy="369332"/>
          </a:xfrm>
        </p:grpSpPr>
        <p:sp>
          <p:nvSpPr>
            <p:cNvPr id="63" name="Oval 62"/>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7741783" y="6315732"/>
              <a:ext cx="312926" cy="369332"/>
            </a:xfrm>
            <a:prstGeom prst="rect">
              <a:avLst/>
            </a:prstGeom>
            <a:noFill/>
          </p:spPr>
          <p:txBody>
            <a:bodyPr wrap="square" rtlCol="0">
              <a:spAutoFit/>
            </a:bodyPr>
            <a:lstStyle/>
            <a:p>
              <a:pPr algn="ctr"/>
              <a:r>
                <a:rPr lang="en-US" dirty="0" smtClean="0">
                  <a:solidFill>
                    <a:srgbClr val="C00000"/>
                  </a:solidFill>
                  <a:latin typeface="Technic" panose="00000400000000000000" pitchFamily="2" charset="2"/>
                </a:rPr>
                <a:t>7</a:t>
              </a:r>
              <a:endParaRPr lang="en-US" dirty="0">
                <a:solidFill>
                  <a:srgbClr val="C00000"/>
                </a:solidFill>
                <a:latin typeface="Technic" panose="00000400000000000000" pitchFamily="2" charset="2"/>
              </a:endParaRPr>
            </a:p>
          </p:txBody>
        </p:sp>
      </p:grpSp>
      <p:pic>
        <p:nvPicPr>
          <p:cNvPr id="65" name="Picture 3"/>
          <p:cNvPicPr>
            <a:picLocks noChangeAspect="1" noChangeArrowheads="1"/>
          </p:cNvPicPr>
          <p:nvPr/>
        </p:nvPicPr>
        <p:blipFill>
          <a:blip r:embed="rId13"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bwMode="auto">
          <a:xfrm>
            <a:off x="313031" y="5301208"/>
            <a:ext cx="1306640" cy="1567747"/>
          </a:xfrm>
          <a:prstGeom prst="rect">
            <a:avLst/>
          </a:prstGeom>
          <a:noFill/>
          <a:ln w="9525">
            <a:noFill/>
          </a:ln>
        </p:spPr>
      </p:pic>
      <p:grpSp>
        <p:nvGrpSpPr>
          <p:cNvPr id="66" name="Group 65"/>
          <p:cNvGrpSpPr/>
          <p:nvPr/>
        </p:nvGrpSpPr>
        <p:grpSpPr>
          <a:xfrm>
            <a:off x="1187624" y="6329808"/>
            <a:ext cx="318281" cy="369332"/>
            <a:chOff x="7736428" y="6315732"/>
            <a:chExt cx="318281" cy="369332"/>
          </a:xfrm>
        </p:grpSpPr>
        <p:sp>
          <p:nvSpPr>
            <p:cNvPr id="67" name="Oval 66"/>
            <p:cNvSpPr/>
            <p:nvPr/>
          </p:nvSpPr>
          <p:spPr>
            <a:xfrm>
              <a:off x="7736428" y="6346352"/>
              <a:ext cx="318281" cy="308092"/>
            </a:xfrm>
            <a:prstGeom prst="ellipse">
              <a:avLst/>
            </a:prstGeom>
            <a:solidFill>
              <a:schemeClr val="accent1">
                <a:alpha val="21000"/>
              </a:schemeClr>
            </a:solidFill>
            <a:ln w="12700">
              <a:solidFill>
                <a:srgbClr val="002060">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7741783" y="6315732"/>
              <a:ext cx="312926" cy="369332"/>
            </a:xfrm>
            <a:prstGeom prst="rect">
              <a:avLst/>
            </a:prstGeom>
            <a:noFill/>
          </p:spPr>
          <p:txBody>
            <a:bodyPr wrap="square" rtlCol="0">
              <a:spAutoFit/>
            </a:bodyPr>
            <a:lstStyle/>
            <a:p>
              <a:pPr algn="ctr"/>
              <a:r>
                <a:rPr lang="en-US" dirty="0" smtClean="0">
                  <a:solidFill>
                    <a:srgbClr val="C00000"/>
                  </a:solidFill>
                  <a:latin typeface="Technic" panose="00000400000000000000" pitchFamily="2" charset="2"/>
                </a:rPr>
                <a:t>8</a:t>
              </a:r>
              <a:endParaRPr lang="en-US" dirty="0">
                <a:solidFill>
                  <a:srgbClr val="C00000"/>
                </a:solidFill>
                <a:latin typeface="Technic" panose="00000400000000000000" pitchFamily="2" charset="2"/>
              </a:endParaRPr>
            </a:p>
          </p:txBody>
        </p:sp>
      </p:grpSp>
    </p:spTree>
    <p:extLst>
      <p:ext uri="{BB962C8B-B14F-4D97-AF65-F5344CB8AC3E}">
        <p14:creationId xmlns:p14="http://schemas.microsoft.com/office/powerpoint/2010/main" val="33106840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2828" r="9942" b="14629"/>
          <a:stretch/>
        </p:blipFill>
        <p:spPr bwMode="auto">
          <a:xfrm>
            <a:off x="479159" y="1240741"/>
            <a:ext cx="5348626" cy="1884432"/>
          </a:xfrm>
          <a:prstGeom prst="rect">
            <a:avLst/>
          </a:prstGeom>
          <a:noFill/>
          <a:ln w="9525">
            <a:solidFill>
              <a:srgbClr val="002060"/>
            </a:solidFill>
          </a:ln>
        </p:spPr>
      </p:pic>
      <p:pic>
        <p:nvPicPr>
          <p:cNvPr id="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637" r="11283" b="11659"/>
          <a:stretch/>
        </p:blipFill>
        <p:spPr bwMode="auto">
          <a:xfrm>
            <a:off x="476207" y="3832130"/>
            <a:ext cx="7552558" cy="2650824"/>
          </a:xfrm>
          <a:prstGeom prst="rect">
            <a:avLst/>
          </a:prstGeom>
          <a:noFill/>
          <a:ln w="9525">
            <a:solidFill>
              <a:srgbClr val="002060"/>
            </a:solidFill>
          </a:ln>
        </p:spPr>
      </p:pic>
      <p:sp>
        <p:nvSpPr>
          <p:cNvPr id="15" name="TextBox 14"/>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sp>
        <p:nvSpPr>
          <p:cNvPr id="16" name="TextBox 15"/>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7" name="TextBox 16"/>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8" name="Straight Connector 17"/>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مقاطع</a:t>
            </a:r>
            <a:endParaRPr lang="en-US" sz="1750" dirty="0">
              <a:solidFill>
                <a:srgbClr val="002060"/>
              </a:solidFill>
              <a:cs typeface="B Yekan" panose="00000400000000000000" pitchFamily="2" charset="-78"/>
            </a:endParaRPr>
          </a:p>
        </p:txBody>
      </p:sp>
      <p:sp>
        <p:nvSpPr>
          <p:cNvPr id="21" name="TextBox 20"/>
          <p:cNvSpPr txBox="1"/>
          <p:nvPr/>
        </p:nvSpPr>
        <p:spPr>
          <a:xfrm>
            <a:off x="475826" y="861629"/>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4</a:t>
            </a:r>
            <a:endParaRPr lang="en-US" sz="1400" b="1" dirty="0">
              <a:solidFill>
                <a:srgbClr val="002060"/>
              </a:solidFill>
              <a:latin typeface="Technic" panose="00000400000000000000" pitchFamily="2" charset="2"/>
            </a:endParaRPr>
          </a:p>
        </p:txBody>
      </p:sp>
      <p:sp>
        <p:nvSpPr>
          <p:cNvPr id="28" name="Rectangle 27"/>
          <p:cNvSpPr/>
          <p:nvPr/>
        </p:nvSpPr>
        <p:spPr>
          <a:xfrm>
            <a:off x="5300904" y="3018529"/>
            <a:ext cx="452495" cy="1066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29" name="Rectangle 28"/>
          <p:cNvSpPr/>
          <p:nvPr/>
        </p:nvSpPr>
        <p:spPr>
          <a:xfrm>
            <a:off x="7524328" y="6309320"/>
            <a:ext cx="504437" cy="17363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30" name="TextBox 29"/>
          <p:cNvSpPr txBox="1"/>
          <p:nvPr/>
        </p:nvSpPr>
        <p:spPr>
          <a:xfrm>
            <a:off x="475826" y="3454360"/>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5</a:t>
            </a:r>
            <a:endParaRPr lang="en-US" sz="1400" b="1" dirty="0">
              <a:solidFill>
                <a:srgbClr val="002060"/>
              </a:solidFill>
              <a:latin typeface="Technic" panose="00000400000000000000" pitchFamily="2" charset="2"/>
            </a:endParaRPr>
          </a:p>
        </p:txBody>
      </p:sp>
    </p:spTree>
    <p:extLst>
      <p:ext uri="{BB962C8B-B14F-4D97-AF65-F5344CB8AC3E}">
        <p14:creationId xmlns:p14="http://schemas.microsoft.com/office/powerpoint/2010/main" val="1472415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extBox 16"/>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sp>
        <p:nvSpPr>
          <p:cNvPr id="18" name="TextBox 17"/>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9" name="TextBox 18"/>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0" name="Straight Connector 19"/>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مقاطع</a:t>
            </a:r>
            <a:endParaRPr lang="en-US" sz="1750" dirty="0">
              <a:solidFill>
                <a:srgbClr val="002060"/>
              </a:solidFill>
              <a:cs typeface="B Yekan" panose="00000400000000000000" pitchFamily="2" charset="-78"/>
            </a:endParaRPr>
          </a:p>
        </p:txBody>
      </p:sp>
      <p:sp>
        <p:nvSpPr>
          <p:cNvPr id="23" name="TextBox 22"/>
          <p:cNvSpPr txBox="1"/>
          <p:nvPr/>
        </p:nvSpPr>
        <p:spPr>
          <a:xfrm>
            <a:off x="475826" y="404664"/>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6</a:t>
            </a:r>
            <a:endParaRPr lang="en-US" sz="1400" b="1" dirty="0">
              <a:solidFill>
                <a:srgbClr val="002060"/>
              </a:solidFill>
              <a:latin typeface="Technic" panose="00000400000000000000" pitchFamily="2" charset="2"/>
            </a:endParaRPr>
          </a:p>
        </p:txBody>
      </p:sp>
      <p:sp>
        <p:nvSpPr>
          <p:cNvPr id="24" name="TextBox 23"/>
          <p:cNvSpPr txBox="1"/>
          <p:nvPr/>
        </p:nvSpPr>
        <p:spPr>
          <a:xfrm>
            <a:off x="6719343" y="3386257"/>
            <a:ext cx="1237033"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8</a:t>
            </a:r>
            <a:endParaRPr lang="en-US" sz="1400" b="1" dirty="0">
              <a:solidFill>
                <a:srgbClr val="002060"/>
              </a:solidFill>
              <a:latin typeface="Technic" panose="00000400000000000000" pitchFamily="2" charset="2"/>
            </a:endParaRPr>
          </a:p>
        </p:txBody>
      </p:sp>
      <p:sp>
        <p:nvSpPr>
          <p:cNvPr id="44" name="TextBox 43"/>
          <p:cNvSpPr txBox="1"/>
          <p:nvPr/>
        </p:nvSpPr>
        <p:spPr>
          <a:xfrm>
            <a:off x="2573298" y="1004527"/>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Section 7</a:t>
            </a:r>
            <a:endParaRPr lang="en-US" sz="1400" b="1" dirty="0">
              <a:solidFill>
                <a:srgbClr val="002060"/>
              </a:solidFill>
              <a:latin typeface="Technic" panose="00000400000000000000" pitchFamily="2" charset="2"/>
            </a:endParaRPr>
          </a:p>
        </p:txBody>
      </p:sp>
      <p:pic>
        <p:nvPicPr>
          <p:cNvPr id="33"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l="12779" r="9382" b="13941"/>
          <a:stretch/>
        </p:blipFill>
        <p:spPr bwMode="auto">
          <a:xfrm>
            <a:off x="475827" y="3753888"/>
            <a:ext cx="7480549" cy="2721027"/>
          </a:xfrm>
          <a:prstGeom prst="rect">
            <a:avLst/>
          </a:prstGeom>
          <a:noFill/>
          <a:ln w="9525">
            <a:solidFill>
              <a:srgbClr val="002060"/>
            </a:solidFill>
          </a:ln>
        </p:spPr>
      </p:pic>
      <p:pic>
        <p:nvPicPr>
          <p:cNvPr id="34"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saturation sat="200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2575145" y="1390213"/>
            <a:ext cx="2497637" cy="2305511"/>
          </a:xfrm>
          <a:prstGeom prst="rect">
            <a:avLst/>
          </a:prstGeom>
          <a:noFill/>
          <a:ln w="9525">
            <a:solidFill>
              <a:srgbClr val="002060"/>
            </a:solidFill>
          </a:ln>
        </p:spPr>
      </p:pic>
      <p:pic>
        <p:nvPicPr>
          <p:cNvPr id="35" name="Picture 3"/>
          <p:cNvPicPr>
            <a:picLocks noChangeAspect="1" noChangeArrowheads="1"/>
          </p:cNvPicPr>
          <p:nvPr/>
        </p:nvPicPr>
        <p:blipFill rotWithShape="1">
          <a:blip r:embed="rId6" cstate="screen">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77787" y="772015"/>
            <a:ext cx="1942053" cy="2913079"/>
          </a:xfrm>
          <a:prstGeom prst="rect">
            <a:avLst/>
          </a:prstGeom>
          <a:noFill/>
          <a:ln w="9525">
            <a:solidFill>
              <a:srgbClr val="002060"/>
            </a:solidFill>
          </a:ln>
        </p:spPr>
      </p:pic>
      <p:sp>
        <p:nvSpPr>
          <p:cNvPr id="42" name="Rectangle 41"/>
          <p:cNvSpPr/>
          <p:nvPr/>
        </p:nvSpPr>
        <p:spPr>
          <a:xfrm>
            <a:off x="7260749" y="6258891"/>
            <a:ext cx="672335" cy="21602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8295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475827" y="1083960"/>
            <a:ext cx="4605241" cy="2057008"/>
          </a:xfrm>
          <a:prstGeom prst="rect">
            <a:avLst/>
          </a:prstGeom>
          <a:ln>
            <a:noFill/>
          </a:ln>
          <a:effectLst>
            <a:outerShdw blurRad="190500" algn="tl" rotWithShape="0">
              <a:srgbClr val="000000">
                <a:alpha val="70000"/>
              </a:srgbClr>
            </a:outerShdw>
          </a:effectLst>
        </p:spPr>
      </p:pic>
      <p:pic>
        <p:nvPicPr>
          <p:cNvPr id="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156159" y="3789040"/>
            <a:ext cx="3440193" cy="2402401"/>
          </a:xfrm>
          <a:prstGeom prst="rect">
            <a:avLst/>
          </a:prstGeom>
          <a:ln>
            <a:noFill/>
          </a:ln>
          <a:effectLst>
            <a:outerShdw blurRad="190500" algn="tl" rotWithShape="0">
              <a:srgbClr val="000000">
                <a:alpha val="70000"/>
              </a:srgbClr>
            </a:outerShdw>
          </a:effec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475827" y="3789040"/>
            <a:ext cx="4605241" cy="2402401"/>
          </a:xfrm>
          <a:prstGeom prst="rect">
            <a:avLst/>
          </a:prstGeom>
          <a:ln>
            <a:noFill/>
          </a:ln>
          <a:effectLst>
            <a:outerShdw blurRad="190500" algn="tl" rotWithShape="0">
              <a:srgbClr val="000000">
                <a:alpha val="70000"/>
              </a:srgbClr>
            </a:outerShdw>
          </a:effectLst>
        </p:spPr>
      </p:pic>
      <p:sp>
        <p:nvSpPr>
          <p:cNvPr id="8" name="TextBox 7"/>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Pictures - </a:t>
            </a:r>
            <a:r>
              <a:rPr lang="en-US" sz="2200" b="1" dirty="0" err="1">
                <a:solidFill>
                  <a:schemeClr val="tx1">
                    <a:lumMod val="85000"/>
                  </a:schemeClr>
                </a:solidFill>
                <a:latin typeface="Technic" panose="00000400000000000000" pitchFamily="2" charset="2"/>
                <a:cs typeface="B Mitra" pitchFamily="2" charset="-78"/>
              </a:rPr>
              <a:t>Maquette</a:t>
            </a:r>
            <a:endParaRPr lang="en-US" sz="2200" b="1" dirty="0">
              <a:solidFill>
                <a:srgbClr val="002060"/>
              </a:solidFill>
              <a:latin typeface="Technic" panose="00000400000000000000" pitchFamily="2" charset="2"/>
              <a:cs typeface="B Mitra" pitchFamily="2" charset="-78"/>
            </a:endParaRPr>
          </a:p>
        </p:txBody>
      </p:sp>
      <p:sp>
        <p:nvSpPr>
          <p:cNvPr id="11" name="TextBox 10"/>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2" name="TextBox 11"/>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3" name="Straight Connector 12"/>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ماکت</a:t>
            </a:r>
            <a:endParaRPr lang="en-US" sz="1750" dirty="0">
              <a:solidFill>
                <a:srgbClr val="002060"/>
              </a:solidFill>
              <a:cs typeface="B Yekan" panose="00000400000000000000" pitchFamily="2" charset="-78"/>
            </a:endParaRPr>
          </a:p>
        </p:txBody>
      </p:sp>
      <p:sp>
        <p:nvSpPr>
          <p:cNvPr id="19" name="TextBox 18"/>
          <p:cNvSpPr txBox="1"/>
          <p:nvPr/>
        </p:nvSpPr>
        <p:spPr>
          <a:xfrm>
            <a:off x="475826" y="692696"/>
            <a:ext cx="1071838"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Night View</a:t>
            </a:r>
            <a:endParaRPr lang="en-US" sz="1400" b="1" dirty="0">
              <a:solidFill>
                <a:srgbClr val="002060"/>
              </a:solidFill>
              <a:latin typeface="Technic" panose="00000400000000000000" pitchFamily="2" charset="2"/>
            </a:endParaRPr>
          </a:p>
        </p:txBody>
      </p:sp>
    </p:spTree>
    <p:extLst>
      <p:ext uri="{BB962C8B-B14F-4D97-AF65-F5344CB8AC3E}">
        <p14:creationId xmlns:p14="http://schemas.microsoft.com/office/powerpoint/2010/main" val="2671051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52736" y="404663"/>
            <a:ext cx="3687215" cy="2435509"/>
          </a:xfrm>
          <a:prstGeom prst="rect">
            <a:avLst/>
          </a:prstGeom>
          <a:ln>
            <a:noFill/>
          </a:ln>
          <a:effectLst>
            <a:outerShdw blurRad="190500" algn="tl" rotWithShape="0">
              <a:srgbClr val="000000">
                <a:alpha val="70000"/>
              </a:srgbClr>
            </a:outerShdw>
          </a:effectLst>
        </p:spPr>
      </p:pic>
      <p:pic>
        <p:nvPicPr>
          <p:cNvPr id="4"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75827" y="3102745"/>
            <a:ext cx="5068281" cy="3380207"/>
          </a:xfrm>
          <a:prstGeom prst="rect">
            <a:avLst/>
          </a:prstGeom>
          <a:ln>
            <a:noFill/>
          </a:ln>
          <a:effectLst>
            <a:outerShdw blurRad="190500" algn="tl" rotWithShape="0">
              <a:srgbClr val="000000">
                <a:alpha val="70000"/>
              </a:srgbClr>
            </a:outerShdw>
          </a:effectLst>
        </p:spPr>
      </p:pic>
      <p:pic>
        <p:nvPicPr>
          <p:cNvPr id="7"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340942" y="1545237"/>
            <a:ext cx="3667631" cy="2431384"/>
          </a:xfrm>
          <a:prstGeom prst="rect">
            <a:avLst/>
          </a:prstGeom>
          <a:ln>
            <a:noFill/>
          </a:ln>
          <a:effectLst>
            <a:outerShdw blurRad="190500" algn="tl" rotWithShape="0">
              <a:srgbClr val="000000">
                <a:alpha val="70000"/>
              </a:srgbClr>
            </a:outerShdw>
          </a:effectLst>
        </p:spPr>
      </p:pic>
      <p:sp>
        <p:nvSpPr>
          <p:cNvPr id="10" name="TextBox 9"/>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1" name="TextBox 10"/>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2" name="TextBox 11"/>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3" name="Straight Connector 12"/>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744340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53991" y="404096"/>
            <a:ext cx="3227320" cy="2431384"/>
          </a:xfrm>
          <a:prstGeom prst="rect">
            <a:avLst/>
          </a:prstGeom>
          <a:ln>
            <a:noFill/>
          </a:ln>
          <a:effectLst>
            <a:outerShdw blurRad="190500" algn="tl" rotWithShape="0">
              <a:srgbClr val="000000">
                <a:alpha val="70000"/>
              </a:srgbClr>
            </a:outerShdw>
          </a:effectLst>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475827" y="2989517"/>
            <a:ext cx="6136850" cy="3493435"/>
          </a:xfrm>
          <a:prstGeom prst="rect">
            <a:avLst/>
          </a:prstGeom>
          <a:ln>
            <a:noFill/>
          </a:ln>
          <a:effectLst>
            <a:outerShdw blurRad="190500" algn="tl" rotWithShape="0">
              <a:srgbClr val="000000">
                <a:alpha val="70000"/>
              </a:srgbClr>
            </a:outerShdw>
          </a:effectLst>
        </p:spPr>
      </p:pic>
      <p:pic>
        <p:nvPicPr>
          <p:cNvPr id="4"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875789" y="2060848"/>
            <a:ext cx="3648539" cy="2431384"/>
          </a:xfrm>
          <a:prstGeom prst="rect">
            <a:avLst/>
          </a:prstGeom>
          <a:ln>
            <a:noFill/>
          </a:ln>
          <a:effectLst>
            <a:outerShdw blurRad="190500" algn="tl" rotWithShape="0">
              <a:srgbClr val="000000">
                <a:alpha val="70000"/>
              </a:srgbClr>
            </a:outerShdw>
          </a:effectLst>
        </p:spPr>
      </p:pic>
      <p:sp>
        <p:nvSpPr>
          <p:cNvPr id="8" name="TextBox 7"/>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0" name="TextBox 9"/>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1" name="TextBox 10"/>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1647696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0" name="TextBox 9"/>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1" name="TextBox 10"/>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pic>
        <p:nvPicPr>
          <p:cNvPr id="15"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5616560" y="2708016"/>
            <a:ext cx="2495382" cy="3772299"/>
          </a:xfrm>
          <a:prstGeom prst="rect">
            <a:avLst/>
          </a:prstGeom>
          <a:ln>
            <a:noFill/>
          </a:ln>
          <a:effectLst>
            <a:outerShdw blurRad="190500" algn="tl" rotWithShape="0">
              <a:srgbClr val="000000">
                <a:alpha val="70000"/>
              </a:srgbClr>
            </a:outerShdw>
          </a:effectLst>
        </p:spPr>
      </p:pic>
      <p:pic>
        <p:nvPicPr>
          <p:cNvPr id="16"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53990" y="2708016"/>
            <a:ext cx="5016691" cy="3774936"/>
          </a:xfrm>
          <a:prstGeom prst="rect">
            <a:avLst/>
          </a:prstGeom>
          <a:ln>
            <a:noFill/>
          </a:ln>
          <a:effectLst>
            <a:outerShdw blurRad="190500" algn="tl" rotWithShape="0">
              <a:srgbClr val="000000">
                <a:alpha val="70000"/>
              </a:srgbClr>
            </a:outerShdw>
          </a:effectLst>
        </p:spPr>
      </p:pic>
      <p:pic>
        <p:nvPicPr>
          <p:cNvPr id="17" name="Picture 16"/>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75827" y="404664"/>
            <a:ext cx="3376093" cy="217401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335198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0" name="TextBox 9"/>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1" name="TextBox 10"/>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pic>
        <p:nvPicPr>
          <p:cNvPr id="19" name="Picture 18"/>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75828" y="3509902"/>
            <a:ext cx="5065196" cy="2973050"/>
          </a:xfrm>
          <a:prstGeom prst="rect">
            <a:avLst/>
          </a:prstGeom>
          <a:ln>
            <a:noFill/>
          </a:ln>
          <a:effectLst>
            <a:outerShdw blurRad="190500" algn="tl" rotWithShape="0">
              <a:srgbClr val="000000">
                <a:alpha val="70000"/>
              </a:srgbClr>
            </a:outerShdw>
          </a:effectLst>
        </p:spPr>
      </p:pic>
      <p:pic>
        <p:nvPicPr>
          <p:cNvPr id="20" name="Picture 19"/>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897727" y="1057248"/>
            <a:ext cx="2586381" cy="2255346"/>
          </a:xfrm>
          <a:prstGeom prst="rect">
            <a:avLst/>
          </a:prstGeom>
          <a:ln>
            <a:noFill/>
          </a:ln>
          <a:effectLst>
            <a:outerShdw blurRad="190500" algn="tl" rotWithShape="0">
              <a:srgbClr val="000000">
                <a:alpha val="70000"/>
              </a:srgbClr>
            </a:outerShdw>
          </a:effectLst>
        </p:spPr>
      </p:pic>
      <p:pic>
        <p:nvPicPr>
          <p:cNvPr id="21" name="Picture 20"/>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75826" y="401863"/>
            <a:ext cx="3245863" cy="2163041"/>
          </a:xfrm>
          <a:prstGeom prst="rect">
            <a:avLst/>
          </a:prstGeom>
          <a:ln>
            <a:noFill/>
          </a:ln>
          <a:effectLst>
            <a:outerShdw blurRad="190500" algn="tl" rotWithShape="0">
              <a:srgbClr val="000000">
                <a:alpha val="70000"/>
              </a:srgbClr>
            </a:outerShdw>
          </a:effectLst>
        </p:spPr>
      </p:pic>
      <p:pic>
        <p:nvPicPr>
          <p:cNvPr id="22" name="Picture 21"/>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5700216" y="3509904"/>
            <a:ext cx="2940235" cy="19452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713046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67544" y="3000650"/>
            <a:ext cx="5400600" cy="3482303"/>
          </a:xfrm>
          <a:prstGeom prst="rect">
            <a:avLst/>
          </a:prstGeom>
          <a:ln>
            <a:noFill/>
          </a:ln>
          <a:effectLst>
            <a:outerShdw blurRad="190500" algn="tl" rotWithShape="0">
              <a:srgbClr val="000000">
                <a:alpha val="70000"/>
              </a:srgbClr>
            </a:outerShdw>
          </a:effectLst>
        </p:spPr>
      </p:pic>
      <p:sp>
        <p:nvSpPr>
          <p:cNvPr id="7" name="TextBox 6"/>
          <p:cNvSpPr txBox="1"/>
          <p:nvPr/>
        </p:nvSpPr>
        <p:spPr>
          <a:xfrm>
            <a:off x="998984" y="1700808"/>
            <a:ext cx="7668852" cy="1200329"/>
          </a:xfrm>
          <a:prstGeom prst="rect">
            <a:avLst/>
          </a:prstGeom>
          <a:noFill/>
        </p:spPr>
        <p:txBody>
          <a:bodyPr wrap="square" rtlCol="0">
            <a:spAutoFit/>
          </a:bodyPr>
          <a:lstStyle/>
          <a:p>
            <a:pPr algn="justLow" rtl="1"/>
            <a:r>
              <a:rPr lang="en-US" sz="1650" dirty="0" err="1" smtClean="0">
                <a:solidFill>
                  <a:srgbClr val="000D26"/>
                </a:solidFill>
                <a:latin typeface="Times New Roman" panose="02020603050405020304" pitchFamily="18" charset="0"/>
                <a:cs typeface="Times New Roman" panose="02020603050405020304" pitchFamily="18" charset="0"/>
              </a:rPr>
              <a:t>Bjarke</a:t>
            </a:r>
            <a:r>
              <a:rPr lang="en-US" dirty="0" smtClean="0">
                <a:solidFill>
                  <a:srgbClr val="000D26"/>
                </a:solidFill>
                <a:cs typeface="B Mitra" pitchFamily="2" charset="-78"/>
              </a:rPr>
              <a:t> </a:t>
            </a:r>
            <a:r>
              <a:rPr lang="en-US" sz="1650" dirty="0" err="1">
                <a:solidFill>
                  <a:srgbClr val="000D26"/>
                </a:solidFill>
                <a:latin typeface="Times New Roman" panose="02020603050405020304" pitchFamily="18" charset="0"/>
                <a:cs typeface="Times New Roman" panose="02020603050405020304" pitchFamily="18" charset="0"/>
              </a:rPr>
              <a:t>Ingels</a:t>
            </a:r>
            <a:r>
              <a:rPr lang="en-US" dirty="0">
                <a:solidFill>
                  <a:srgbClr val="000D26"/>
                </a:solidFill>
                <a:cs typeface="B Mitra" pitchFamily="2" charset="-78"/>
              </a:rPr>
              <a:t> </a:t>
            </a:r>
            <a:r>
              <a:rPr lang="fa-IR" dirty="0" smtClean="0">
                <a:solidFill>
                  <a:srgbClr val="000D26"/>
                </a:solidFill>
                <a:cs typeface="B Mitra" pitchFamily="2" charset="-78"/>
              </a:rPr>
              <a:t> مدیر </a:t>
            </a:r>
            <a:r>
              <a:rPr lang="fa-IR" dirty="0">
                <a:solidFill>
                  <a:srgbClr val="000D26"/>
                </a:solidFill>
                <a:cs typeface="B Mitra" pitchFamily="2" charset="-78"/>
              </a:rPr>
              <a:t>بخش طراحی در شرکت </a:t>
            </a:r>
            <a:r>
              <a:rPr lang="fa-IR" dirty="0" smtClean="0">
                <a:solidFill>
                  <a:srgbClr val="000D26"/>
                </a:solidFill>
                <a:cs typeface="B Mitra" pitchFamily="2" charset="-78"/>
              </a:rPr>
              <a:t>دانمارکی</a:t>
            </a:r>
            <a:r>
              <a:rPr lang="en-US" sz="1650" dirty="0" smtClean="0">
                <a:solidFill>
                  <a:srgbClr val="000D26"/>
                </a:solidFill>
                <a:latin typeface="Times New Roman" panose="02020603050405020304" pitchFamily="18" charset="0"/>
                <a:cs typeface="Times New Roman" panose="02020603050405020304" pitchFamily="18" charset="0"/>
              </a:rPr>
              <a:t>BIG</a:t>
            </a:r>
            <a:r>
              <a:rPr lang="en-US" dirty="0" smtClean="0">
                <a:solidFill>
                  <a:srgbClr val="000D26"/>
                </a:solidFill>
                <a:cs typeface="B Mitra" pitchFamily="2" charset="-78"/>
              </a:rPr>
              <a:t> </a:t>
            </a:r>
            <a:r>
              <a:rPr lang="fa-IR" dirty="0" smtClean="0">
                <a:solidFill>
                  <a:srgbClr val="000D26"/>
                </a:solidFill>
                <a:cs typeface="B Mitra" pitchFamily="2" charset="-78"/>
              </a:rPr>
              <a:t> است </a:t>
            </a:r>
            <a:r>
              <a:rPr lang="fa-IR" dirty="0">
                <a:solidFill>
                  <a:srgbClr val="000D26"/>
                </a:solidFill>
                <a:cs typeface="B Mitra" pitchFamily="2" charset="-78"/>
              </a:rPr>
              <a:t>و در نخستین پروژه‌ای که آنها در امریکای شمالی </a:t>
            </a:r>
            <a:r>
              <a:rPr lang="fa-IR" dirty="0" smtClean="0">
                <a:solidFill>
                  <a:srgbClr val="000D26"/>
                </a:solidFill>
                <a:cs typeface="B Mitra" pitchFamily="2" charset="-78"/>
              </a:rPr>
              <a:t>در دست </a:t>
            </a:r>
            <a:r>
              <a:rPr lang="fa-IR" dirty="0">
                <a:solidFill>
                  <a:srgbClr val="000D26"/>
                </a:solidFill>
                <a:cs typeface="B Mitra" pitchFamily="2" charset="-78"/>
              </a:rPr>
              <a:t>دارند، قرار است هرم دبلیو 57 نیویورک را بسازند که بنایی با بیش از 600 واحد مسکونی است که در بین خیابان‌های </a:t>
            </a:r>
            <a:r>
              <a:rPr lang="fa-IR" dirty="0" smtClean="0">
                <a:solidFill>
                  <a:srgbClr val="000D26"/>
                </a:solidFill>
                <a:cs typeface="B Mitra" pitchFamily="2" charset="-78"/>
              </a:rPr>
              <a:t>دهم </a:t>
            </a:r>
            <a:r>
              <a:rPr lang="fa-IR" dirty="0">
                <a:solidFill>
                  <a:srgbClr val="000D26"/>
                </a:solidFill>
                <a:cs typeface="B Mitra" pitchFamily="2" charset="-78"/>
              </a:rPr>
              <a:t>و یازدهم این شهر بنا خواهد شد. این ساختمان که در  خیابان 57 غربی نیویورک واقع شده است، قرار است شکلی شبیه </a:t>
            </a:r>
            <a:r>
              <a:rPr lang="fa-IR" dirty="0" smtClean="0">
                <a:solidFill>
                  <a:srgbClr val="000D26"/>
                </a:solidFill>
                <a:cs typeface="B Mitra" pitchFamily="2" charset="-78"/>
              </a:rPr>
              <a:t>به </a:t>
            </a:r>
            <a:r>
              <a:rPr lang="fa-IR" dirty="0">
                <a:solidFill>
                  <a:srgbClr val="000D26"/>
                </a:solidFill>
                <a:cs typeface="B Mitra" pitchFamily="2" charset="-78"/>
              </a:rPr>
              <a:t>هرم از ریخت‌ افتاده‌ داشته باشد</a:t>
            </a:r>
            <a:r>
              <a:rPr lang="fa-IR" dirty="0" smtClean="0">
                <a:solidFill>
                  <a:srgbClr val="000D26"/>
                </a:solidFill>
                <a:cs typeface="B Mitra" pitchFamily="2" charset="-78"/>
              </a:rPr>
              <a:t>.</a:t>
            </a:r>
            <a:endParaRPr lang="fa-IR" dirty="0">
              <a:solidFill>
                <a:srgbClr val="000D26"/>
              </a:solidFill>
              <a:cs typeface="B Mitra" pitchFamily="2" charset="-78"/>
            </a:endParaRPr>
          </a:p>
        </p:txBody>
      </p:sp>
      <p:sp>
        <p:nvSpPr>
          <p:cNvPr id="9" name="TextBox 8"/>
          <p:cNvSpPr txBox="1"/>
          <p:nvPr/>
        </p:nvSpPr>
        <p:spPr>
          <a:xfrm>
            <a:off x="6272808" y="3000650"/>
            <a:ext cx="2367644" cy="2062103"/>
          </a:xfrm>
          <a:prstGeom prst="rect">
            <a:avLst/>
          </a:prstGeom>
          <a:noFill/>
        </p:spPr>
        <p:txBody>
          <a:bodyPr wrap="square" rtlCol="0">
            <a:spAutoFit/>
          </a:bodyPr>
          <a:lstStyle/>
          <a:p>
            <a:pPr algn="justLow" rtl="1"/>
            <a:r>
              <a:rPr lang="fa-IR" sz="1600" dirty="0">
                <a:solidFill>
                  <a:srgbClr val="000D26"/>
                </a:solidFill>
                <a:cs typeface="B Mitra" pitchFamily="2" charset="-78"/>
              </a:rPr>
              <a:t>جالب اینکه، تمامی واحدهای این ساختمان به خوبی از نور طبیعی روز بهره می‌برند و فضای سبزی که در محوطه‌ی بیرون ساختمان قرار دارد به خوبی نیاز ساکنین آن را مرتفع خواهد کرد. این بنا را می‌توان ترکیبی از حیاط‌های خانه‌های شهر کپنهاگ و آسمان‌خراش‌های نیویورک دانست.</a:t>
            </a:r>
            <a:endParaRPr lang="en-US" sz="1600" dirty="0">
              <a:solidFill>
                <a:srgbClr val="000D26"/>
              </a:solidFill>
              <a:cs typeface="B Mitra" pitchFamily="2" charset="-78"/>
            </a:endParaRPr>
          </a:p>
        </p:txBody>
      </p:sp>
      <p:sp>
        <p:nvSpPr>
          <p:cNvPr id="13" name="TextBox 12"/>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76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496503" y="3207461"/>
            <a:ext cx="6143949" cy="3275492"/>
          </a:xfrm>
          <a:prstGeom prst="rect">
            <a:avLst/>
          </a:prstGeom>
          <a:noFill/>
          <a:ln w="9525">
            <a:solidFill>
              <a:srgbClr val="002060"/>
            </a:solidFill>
          </a:ln>
        </p:spPr>
      </p:pic>
      <p:pic>
        <p:nvPicPr>
          <p:cNvPr id="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6964" y="404664"/>
            <a:ext cx="4770820" cy="2543444"/>
          </a:xfrm>
          <a:prstGeom prst="rect">
            <a:avLst/>
          </a:prstGeom>
          <a:noFill/>
          <a:ln w="9525">
            <a:solidFill>
              <a:srgbClr val="002060"/>
            </a:solidFill>
          </a:ln>
        </p:spPr>
      </p:pic>
      <p:sp>
        <p:nvSpPr>
          <p:cNvPr id="5" name="Rectangle 4"/>
          <p:cNvSpPr/>
          <p:nvPr/>
        </p:nvSpPr>
        <p:spPr>
          <a:xfrm rot="1689840">
            <a:off x="2462922" y="1535282"/>
            <a:ext cx="711327" cy="234313"/>
          </a:xfrm>
          <a:prstGeom prst="rect">
            <a:avLst/>
          </a:prstGeom>
          <a:solidFill>
            <a:srgbClr val="FF0000">
              <a:alpha val="30196"/>
            </a:srgbClr>
          </a:solidFill>
          <a:ln w="635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856136">
            <a:off x="5461627" y="5203044"/>
            <a:ext cx="1729069" cy="57553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9" name="TextBox 18"/>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20" name="Straight Connector 19"/>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rot="16200000">
            <a:off x="7631541" y="1988042"/>
            <a:ext cx="1656184"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معرفی</a:t>
            </a:r>
            <a:r>
              <a:rPr lang="fa-IR" sz="1750" dirty="0" smtClean="0">
                <a:solidFill>
                  <a:srgbClr val="000D26"/>
                </a:solidFill>
                <a:cs typeface="B Mitra" pitchFamily="2" charset="-78"/>
              </a:rPr>
              <a:t> </a:t>
            </a:r>
            <a:r>
              <a:rPr lang="fa-IR" sz="1750" dirty="0" smtClean="0">
                <a:solidFill>
                  <a:srgbClr val="002060"/>
                </a:solidFill>
                <a:cs typeface="B Yekan" panose="00000400000000000000" pitchFamily="2" charset="-78"/>
              </a:rPr>
              <a:t>سایت</a:t>
            </a:r>
            <a:endParaRPr lang="en-US" sz="1750" dirty="0">
              <a:solidFill>
                <a:srgbClr val="002060"/>
              </a:solidFill>
              <a:cs typeface="B Yekan" panose="00000400000000000000" pitchFamily="2" charset="-78"/>
            </a:endParaRPr>
          </a:p>
        </p:txBody>
      </p:sp>
      <p:cxnSp>
        <p:nvCxnSpPr>
          <p:cNvPr id="22" name="Straight Connector 21"/>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6" name="Bent-Up Arrow 25"/>
          <p:cNvSpPr/>
          <p:nvPr/>
        </p:nvSpPr>
        <p:spPr>
          <a:xfrm rot="5400000">
            <a:off x="1800893" y="3103960"/>
            <a:ext cx="648072" cy="578073"/>
          </a:xfrm>
          <a:prstGeom prst="bentUpArrow">
            <a:avLst/>
          </a:prstGeom>
          <a:solidFill>
            <a:srgbClr val="92D050"/>
          </a:solidFill>
          <a:ln w="127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05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11560" y="1407204"/>
            <a:ext cx="7920880" cy="2308324"/>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lnSpc>
                <a:spcPct val="150000"/>
              </a:lnSpc>
            </a:pPr>
            <a:r>
              <a:rPr lang="fa-IR" sz="4800" dirty="0" smtClean="0">
                <a:solidFill>
                  <a:srgbClr val="002060"/>
                </a:solidFill>
                <a:latin typeface="IranNastaliq" pitchFamily="18" charset="0"/>
                <a:cs typeface="IranNastaliq" pitchFamily="18" charset="0"/>
              </a:rPr>
              <a:t>بررسی عوامل مؤثر بر ترکیب بناهای عمومی و مسکونی در مجتمع های مسکونی</a:t>
            </a:r>
            <a:endParaRPr lang="en-US" sz="4800" dirty="0">
              <a:solidFill>
                <a:srgbClr val="002060"/>
              </a:solidFill>
              <a:latin typeface="IranNastaliq" pitchFamily="18" charset="0"/>
              <a:cs typeface="IranNastaliq" pitchFamily="18" charset="0"/>
            </a:endParaRPr>
          </a:p>
        </p:txBody>
      </p:sp>
      <p:cxnSp>
        <p:nvCxnSpPr>
          <p:cNvPr id="5" name="Straight Connector 4"/>
          <p:cNvCxnSpPr/>
          <p:nvPr/>
        </p:nvCxnSpPr>
        <p:spPr>
          <a:xfrm>
            <a:off x="467544" y="3140968"/>
            <a:ext cx="2520280" cy="0"/>
          </a:xfrm>
          <a:prstGeom prst="line">
            <a:avLst/>
          </a:prstGeom>
          <a:noFill/>
          <a:ln>
            <a:solidFill>
              <a:srgbClr val="953C05"/>
            </a:solidFill>
          </a:ln>
        </p:spPr>
      </p:cxnSp>
      <p:cxnSp>
        <p:nvCxnSpPr>
          <p:cNvPr id="9" name="Straight Connector 8"/>
          <p:cNvCxnSpPr/>
          <p:nvPr/>
        </p:nvCxnSpPr>
        <p:spPr>
          <a:xfrm>
            <a:off x="467544" y="2636912"/>
            <a:ext cx="8064896" cy="0"/>
          </a:xfrm>
          <a:prstGeom prst="line">
            <a:avLst/>
          </a:prstGeom>
          <a:noFill/>
          <a:ln>
            <a:solidFill>
              <a:srgbClr val="002060"/>
            </a:solidFill>
          </a:ln>
        </p:spPr>
      </p:cxnSp>
      <p:sp>
        <p:nvSpPr>
          <p:cNvPr id="10" name="TextBox 9"/>
          <p:cNvSpPr txBox="1"/>
          <p:nvPr/>
        </p:nvSpPr>
        <p:spPr>
          <a:xfrm>
            <a:off x="1111289" y="2636912"/>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sp>
        <p:nvSpPr>
          <p:cNvPr id="11" name="TextBox 10"/>
          <p:cNvSpPr txBox="1"/>
          <p:nvPr/>
        </p:nvSpPr>
        <p:spPr>
          <a:xfrm>
            <a:off x="1109666" y="3167777"/>
            <a:ext cx="2022174"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1115616" y="3660220"/>
            <a:ext cx="5832648" cy="0"/>
          </a:xfrm>
          <a:prstGeom prst="line">
            <a:avLst/>
          </a:prstGeom>
          <a:noFill/>
          <a:ln>
            <a:solidFill>
              <a:srgbClr val="953C05"/>
            </a:solidFill>
          </a:ln>
        </p:spPr>
      </p:cxnSp>
      <p:cxnSp>
        <p:nvCxnSpPr>
          <p:cNvPr id="14" name="Straight Connector 13"/>
          <p:cNvCxnSpPr/>
          <p:nvPr/>
        </p:nvCxnSpPr>
        <p:spPr>
          <a:xfrm>
            <a:off x="3059832" y="4149080"/>
            <a:ext cx="4392488" cy="0"/>
          </a:xfrm>
          <a:prstGeom prst="line">
            <a:avLst/>
          </a:prstGeom>
          <a:noFill/>
          <a:ln>
            <a:solidFill>
              <a:srgbClr val="002060"/>
            </a:solidFill>
          </a:ln>
        </p:spPr>
      </p:cxnSp>
      <p:cxnSp>
        <p:nvCxnSpPr>
          <p:cNvPr id="16" name="Straight Connector 15"/>
          <p:cNvCxnSpPr/>
          <p:nvPr/>
        </p:nvCxnSpPr>
        <p:spPr>
          <a:xfrm>
            <a:off x="1619672" y="4623114"/>
            <a:ext cx="5328592" cy="0"/>
          </a:xfrm>
          <a:prstGeom prst="line">
            <a:avLst/>
          </a:prstGeom>
          <a:noFill/>
          <a:ln>
            <a:solidFill>
              <a:srgbClr val="002060"/>
            </a:solidFill>
          </a:ln>
        </p:spPr>
      </p:cxnSp>
    </p:spTree>
    <p:extLst>
      <p:ext uri="{BB962C8B-B14F-4D97-AF65-F5344CB8AC3E}">
        <p14:creationId xmlns:p14="http://schemas.microsoft.com/office/powerpoint/2010/main" val="1168984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screen">
            <a:extLst>
              <a:ext uri="{BEBA8EAE-BF5A-486C-A8C5-ECC9F3942E4B}">
                <a14:imgProps xmlns:a14="http://schemas.microsoft.com/office/drawing/2010/main">
                  <a14:imgLayer r:embed="rId3">
                    <a14:imgEffect>
                      <a14:sharpenSoften amount="50000"/>
                    </a14:imgEffect>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466964" y="-124228"/>
            <a:ext cx="3699575" cy="1968334"/>
          </a:xfrm>
          <a:prstGeom prst="rect">
            <a:avLst/>
          </a:prstGeom>
          <a:noFill/>
          <a:ln>
            <a:noFill/>
          </a:ln>
        </p:spPr>
      </p:pic>
      <p:pic>
        <p:nvPicPr>
          <p:cNvPr id="1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66964" y="1752513"/>
            <a:ext cx="3699575" cy="2283953"/>
          </a:xfrm>
          <a:prstGeom prst="rect">
            <a:avLst/>
          </a:prstGeom>
          <a:noFill/>
          <a:ln w="9525">
            <a:solidFill>
              <a:srgbClr val="002060"/>
            </a:solidFill>
          </a:ln>
        </p:spPr>
      </p:pic>
      <p:pic>
        <p:nvPicPr>
          <p:cNvPr id="20"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386320" y="1752514"/>
            <a:ext cx="3699575" cy="2283952"/>
          </a:xfrm>
          <a:prstGeom prst="rect">
            <a:avLst/>
          </a:prstGeom>
          <a:noFill/>
          <a:ln w="9525">
            <a:solidFill>
              <a:srgbClr val="002060"/>
            </a:solidFill>
          </a:ln>
        </p:spPr>
      </p:pic>
      <p:pic>
        <p:nvPicPr>
          <p:cNvPr id="21"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66964" y="4200785"/>
            <a:ext cx="3699575" cy="2283952"/>
          </a:xfrm>
          <a:prstGeom prst="rect">
            <a:avLst/>
          </a:prstGeom>
          <a:noFill/>
          <a:ln w="9525">
            <a:solidFill>
              <a:srgbClr val="002060"/>
            </a:solidFill>
          </a:ln>
        </p:spPr>
      </p:pic>
      <p:pic>
        <p:nvPicPr>
          <p:cNvPr id="22" name="Picture 3"/>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4386320" y="4200786"/>
            <a:ext cx="3699575" cy="2283952"/>
          </a:xfrm>
          <a:prstGeom prst="rect">
            <a:avLst/>
          </a:prstGeom>
          <a:noFill/>
          <a:ln w="9525">
            <a:solidFill>
              <a:srgbClr val="002060"/>
            </a:solidFill>
          </a:ln>
        </p:spPr>
      </p:pic>
      <p:sp>
        <p:nvSpPr>
          <p:cNvPr id="23" name="TextBox 22"/>
          <p:cNvSpPr txBox="1"/>
          <p:nvPr/>
        </p:nvSpPr>
        <p:spPr>
          <a:xfrm>
            <a:off x="3734490" y="3659618"/>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1</a:t>
            </a:r>
            <a:endParaRPr lang="en-US" dirty="0">
              <a:solidFill>
                <a:srgbClr val="002060"/>
              </a:solidFill>
              <a:latin typeface="Technic" panose="00000400000000000000" pitchFamily="2" charset="2"/>
            </a:endParaRPr>
          </a:p>
        </p:txBody>
      </p:sp>
      <p:sp>
        <p:nvSpPr>
          <p:cNvPr id="24" name="TextBox 23"/>
          <p:cNvSpPr txBox="1"/>
          <p:nvPr/>
        </p:nvSpPr>
        <p:spPr>
          <a:xfrm>
            <a:off x="7653847" y="3659618"/>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2</a:t>
            </a:r>
            <a:endParaRPr lang="en-US" dirty="0">
              <a:solidFill>
                <a:srgbClr val="002060"/>
              </a:solidFill>
              <a:latin typeface="Technic" panose="00000400000000000000" pitchFamily="2" charset="2"/>
            </a:endParaRPr>
          </a:p>
        </p:txBody>
      </p:sp>
      <p:sp>
        <p:nvSpPr>
          <p:cNvPr id="25" name="TextBox 24"/>
          <p:cNvSpPr txBox="1"/>
          <p:nvPr/>
        </p:nvSpPr>
        <p:spPr>
          <a:xfrm>
            <a:off x="7653847" y="6107889"/>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4</a:t>
            </a:r>
            <a:endParaRPr lang="en-US" dirty="0">
              <a:solidFill>
                <a:srgbClr val="002060"/>
              </a:solidFill>
              <a:latin typeface="Technic" panose="00000400000000000000" pitchFamily="2" charset="2"/>
            </a:endParaRPr>
          </a:p>
        </p:txBody>
      </p:sp>
      <p:sp>
        <p:nvSpPr>
          <p:cNvPr id="26" name="TextBox 25"/>
          <p:cNvSpPr txBox="1"/>
          <p:nvPr/>
        </p:nvSpPr>
        <p:spPr>
          <a:xfrm>
            <a:off x="3734491" y="6121561"/>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3</a:t>
            </a:r>
            <a:endParaRPr lang="en-US" dirty="0">
              <a:solidFill>
                <a:srgbClr val="002060"/>
              </a:solidFill>
              <a:latin typeface="Technic" panose="00000400000000000000" pitchFamily="2" charset="2"/>
            </a:endParaRPr>
          </a:p>
        </p:txBody>
      </p:sp>
      <p:sp>
        <p:nvSpPr>
          <p:cNvPr id="28" name="TextBox 27"/>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30" name="Straight Connector 29"/>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rot="16200000">
            <a:off x="7271502" y="2348081"/>
            <a:ext cx="2376263"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دیاگرام‏های ایده پردازی</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42391135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6" name="Straight Connector 15"/>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rot="16200000">
            <a:off x="7271502" y="2348081"/>
            <a:ext cx="2376263"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دیاگرام‏های ایده پردازی</a:t>
            </a:r>
            <a:endParaRPr lang="en-US" sz="1750" dirty="0">
              <a:solidFill>
                <a:srgbClr val="002060"/>
              </a:solidFill>
              <a:cs typeface="B Yekan" panose="00000400000000000000" pitchFamily="2" charset="-78"/>
            </a:endParaRPr>
          </a:p>
        </p:txBody>
      </p:sp>
      <p:pic>
        <p:nvPicPr>
          <p:cNvPr id="23"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66964" y="1752513"/>
            <a:ext cx="3699575" cy="2283952"/>
          </a:xfrm>
          <a:prstGeom prst="rect">
            <a:avLst/>
          </a:prstGeom>
          <a:noFill/>
          <a:ln w="9525">
            <a:solidFill>
              <a:srgbClr val="002060"/>
            </a:solidFill>
          </a:ln>
        </p:spPr>
      </p:pic>
      <p:pic>
        <p:nvPicPr>
          <p:cNvPr id="24"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386320" y="1752514"/>
            <a:ext cx="3699574" cy="2283952"/>
          </a:xfrm>
          <a:prstGeom prst="rect">
            <a:avLst/>
          </a:prstGeom>
          <a:noFill/>
          <a:ln w="9525">
            <a:solidFill>
              <a:srgbClr val="002060"/>
            </a:solidFill>
          </a:ln>
        </p:spPr>
      </p:pic>
      <p:pic>
        <p:nvPicPr>
          <p:cNvPr id="25"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66964" y="4200785"/>
            <a:ext cx="3699574" cy="2283952"/>
          </a:xfrm>
          <a:prstGeom prst="rect">
            <a:avLst/>
          </a:prstGeom>
          <a:noFill/>
          <a:ln w="9525">
            <a:solidFill>
              <a:srgbClr val="002060"/>
            </a:solidFill>
          </a:ln>
        </p:spPr>
      </p:pic>
      <p:pic>
        <p:nvPicPr>
          <p:cNvPr id="26"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386320" y="4200786"/>
            <a:ext cx="3699574" cy="2283952"/>
          </a:xfrm>
          <a:prstGeom prst="rect">
            <a:avLst/>
          </a:prstGeom>
          <a:noFill/>
          <a:ln w="9525">
            <a:solidFill>
              <a:srgbClr val="002060"/>
            </a:solidFill>
          </a:ln>
        </p:spPr>
      </p:pic>
      <p:sp>
        <p:nvSpPr>
          <p:cNvPr id="27" name="TextBox 26"/>
          <p:cNvSpPr txBox="1"/>
          <p:nvPr/>
        </p:nvSpPr>
        <p:spPr>
          <a:xfrm>
            <a:off x="3734490" y="3659618"/>
            <a:ext cx="432048" cy="369332"/>
          </a:xfrm>
          <a:prstGeom prst="rect">
            <a:avLst/>
          </a:prstGeom>
          <a:noFill/>
        </p:spPr>
        <p:txBody>
          <a:bodyPr wrap="square" rtlCol="0">
            <a:spAutoFit/>
          </a:bodyPr>
          <a:lstStyle/>
          <a:p>
            <a:pPr algn="ctr"/>
            <a:r>
              <a:rPr lang="fa-IR" dirty="0" smtClean="0">
                <a:solidFill>
                  <a:srgbClr val="002060"/>
                </a:solidFill>
                <a:latin typeface="Technic" panose="00000400000000000000" pitchFamily="2" charset="2"/>
              </a:rPr>
              <a:t>5</a:t>
            </a:r>
            <a:endParaRPr lang="en-US" dirty="0">
              <a:solidFill>
                <a:srgbClr val="002060"/>
              </a:solidFill>
              <a:latin typeface="Technic" panose="00000400000000000000" pitchFamily="2" charset="2"/>
            </a:endParaRPr>
          </a:p>
        </p:txBody>
      </p:sp>
      <p:sp>
        <p:nvSpPr>
          <p:cNvPr id="28" name="TextBox 27"/>
          <p:cNvSpPr txBox="1"/>
          <p:nvPr/>
        </p:nvSpPr>
        <p:spPr>
          <a:xfrm>
            <a:off x="7653847" y="3659618"/>
            <a:ext cx="432048" cy="369332"/>
          </a:xfrm>
          <a:prstGeom prst="rect">
            <a:avLst/>
          </a:prstGeom>
          <a:noFill/>
        </p:spPr>
        <p:txBody>
          <a:bodyPr wrap="square" rtlCol="0">
            <a:spAutoFit/>
          </a:bodyPr>
          <a:lstStyle/>
          <a:p>
            <a:pPr algn="ctr"/>
            <a:r>
              <a:rPr lang="fa-IR" dirty="0" smtClean="0">
                <a:solidFill>
                  <a:srgbClr val="002060"/>
                </a:solidFill>
                <a:latin typeface="Technic" panose="00000400000000000000" pitchFamily="2" charset="2"/>
              </a:rPr>
              <a:t>6</a:t>
            </a:r>
            <a:endParaRPr lang="en-US" dirty="0">
              <a:solidFill>
                <a:srgbClr val="002060"/>
              </a:solidFill>
              <a:latin typeface="Technic" panose="00000400000000000000" pitchFamily="2" charset="2"/>
            </a:endParaRPr>
          </a:p>
        </p:txBody>
      </p:sp>
      <p:sp>
        <p:nvSpPr>
          <p:cNvPr id="29" name="TextBox 28"/>
          <p:cNvSpPr txBox="1"/>
          <p:nvPr/>
        </p:nvSpPr>
        <p:spPr>
          <a:xfrm>
            <a:off x="7653847" y="6107889"/>
            <a:ext cx="432048" cy="369332"/>
          </a:xfrm>
          <a:prstGeom prst="rect">
            <a:avLst/>
          </a:prstGeom>
          <a:noFill/>
        </p:spPr>
        <p:txBody>
          <a:bodyPr wrap="square" rtlCol="0">
            <a:spAutoFit/>
          </a:bodyPr>
          <a:lstStyle/>
          <a:p>
            <a:pPr algn="ctr"/>
            <a:r>
              <a:rPr lang="fa-IR" dirty="0" smtClean="0">
                <a:solidFill>
                  <a:srgbClr val="002060"/>
                </a:solidFill>
                <a:latin typeface="Technic" panose="00000400000000000000" pitchFamily="2" charset="2"/>
              </a:rPr>
              <a:t>8</a:t>
            </a:r>
            <a:endParaRPr lang="en-US" dirty="0">
              <a:solidFill>
                <a:srgbClr val="002060"/>
              </a:solidFill>
              <a:latin typeface="Technic" panose="00000400000000000000" pitchFamily="2" charset="2"/>
            </a:endParaRPr>
          </a:p>
        </p:txBody>
      </p:sp>
      <p:sp>
        <p:nvSpPr>
          <p:cNvPr id="30" name="TextBox 29"/>
          <p:cNvSpPr txBox="1"/>
          <p:nvPr/>
        </p:nvSpPr>
        <p:spPr>
          <a:xfrm>
            <a:off x="3734491" y="6121561"/>
            <a:ext cx="432048" cy="369332"/>
          </a:xfrm>
          <a:prstGeom prst="rect">
            <a:avLst/>
          </a:prstGeom>
          <a:noFill/>
        </p:spPr>
        <p:txBody>
          <a:bodyPr wrap="square" rtlCol="0">
            <a:spAutoFit/>
          </a:bodyPr>
          <a:lstStyle/>
          <a:p>
            <a:pPr algn="ctr"/>
            <a:r>
              <a:rPr lang="fa-IR" dirty="0" smtClean="0">
                <a:solidFill>
                  <a:srgbClr val="002060"/>
                </a:solidFill>
                <a:latin typeface="Technic" panose="00000400000000000000" pitchFamily="2" charset="2"/>
              </a:rPr>
              <a:t>7</a:t>
            </a:r>
            <a:endParaRPr lang="en-US" dirty="0">
              <a:solidFill>
                <a:srgbClr val="002060"/>
              </a:solidFill>
              <a:latin typeface="Technic" panose="00000400000000000000" pitchFamily="2" charset="2"/>
            </a:endParaRPr>
          </a:p>
        </p:txBody>
      </p:sp>
    </p:spTree>
    <p:extLst>
      <p:ext uri="{BB962C8B-B14F-4D97-AF65-F5344CB8AC3E}">
        <p14:creationId xmlns:p14="http://schemas.microsoft.com/office/powerpoint/2010/main" val="38852765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6" name="Straight Connector 15"/>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rot="16200000">
            <a:off x="7271502" y="2348081"/>
            <a:ext cx="2376263"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دیاگرام‏های ایده پردازی</a:t>
            </a:r>
            <a:endParaRPr lang="en-US" sz="1750" dirty="0">
              <a:solidFill>
                <a:srgbClr val="002060"/>
              </a:solidFill>
              <a:cs typeface="B Yekan" panose="00000400000000000000" pitchFamily="2" charset="-78"/>
            </a:endParaRPr>
          </a:p>
        </p:txBody>
      </p:sp>
      <p:pic>
        <p:nvPicPr>
          <p:cNvPr id="23"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66964" y="1752513"/>
            <a:ext cx="3699574" cy="2283952"/>
          </a:xfrm>
          <a:prstGeom prst="rect">
            <a:avLst/>
          </a:prstGeom>
          <a:noFill/>
          <a:ln w="9525">
            <a:solidFill>
              <a:srgbClr val="002060"/>
            </a:solidFill>
          </a:ln>
        </p:spPr>
      </p:pic>
      <p:pic>
        <p:nvPicPr>
          <p:cNvPr id="24"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386320" y="1752514"/>
            <a:ext cx="3699574" cy="2283951"/>
          </a:xfrm>
          <a:prstGeom prst="rect">
            <a:avLst/>
          </a:prstGeom>
          <a:noFill/>
          <a:ln w="9525">
            <a:solidFill>
              <a:srgbClr val="002060"/>
            </a:solidFill>
          </a:ln>
        </p:spPr>
      </p:pic>
      <p:pic>
        <p:nvPicPr>
          <p:cNvPr id="25"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66964" y="4200785"/>
            <a:ext cx="3699574" cy="2283951"/>
          </a:xfrm>
          <a:prstGeom prst="rect">
            <a:avLst/>
          </a:prstGeom>
          <a:noFill/>
          <a:ln w="9525">
            <a:solidFill>
              <a:srgbClr val="002060"/>
            </a:solidFill>
          </a:ln>
        </p:spPr>
      </p:pic>
      <p:pic>
        <p:nvPicPr>
          <p:cNvPr id="26"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386320" y="4200786"/>
            <a:ext cx="3699574" cy="2283951"/>
          </a:xfrm>
          <a:prstGeom prst="rect">
            <a:avLst/>
          </a:prstGeom>
          <a:noFill/>
          <a:ln w="9525">
            <a:solidFill>
              <a:srgbClr val="002060"/>
            </a:solidFill>
          </a:ln>
        </p:spPr>
      </p:pic>
      <p:sp>
        <p:nvSpPr>
          <p:cNvPr id="27" name="TextBox 26"/>
          <p:cNvSpPr txBox="1"/>
          <p:nvPr/>
        </p:nvSpPr>
        <p:spPr>
          <a:xfrm>
            <a:off x="3734490" y="3659618"/>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9</a:t>
            </a:r>
            <a:endParaRPr lang="en-US" dirty="0">
              <a:solidFill>
                <a:srgbClr val="002060"/>
              </a:solidFill>
              <a:latin typeface="Technic" panose="00000400000000000000" pitchFamily="2" charset="2"/>
            </a:endParaRPr>
          </a:p>
        </p:txBody>
      </p:sp>
      <p:sp>
        <p:nvSpPr>
          <p:cNvPr id="28" name="TextBox 27"/>
          <p:cNvSpPr txBox="1"/>
          <p:nvPr/>
        </p:nvSpPr>
        <p:spPr>
          <a:xfrm>
            <a:off x="7653847" y="3659618"/>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10</a:t>
            </a:r>
            <a:endParaRPr lang="en-US" dirty="0">
              <a:solidFill>
                <a:srgbClr val="002060"/>
              </a:solidFill>
              <a:latin typeface="Technic" panose="00000400000000000000" pitchFamily="2" charset="2"/>
            </a:endParaRPr>
          </a:p>
        </p:txBody>
      </p:sp>
      <p:sp>
        <p:nvSpPr>
          <p:cNvPr id="29" name="TextBox 28"/>
          <p:cNvSpPr txBox="1"/>
          <p:nvPr/>
        </p:nvSpPr>
        <p:spPr>
          <a:xfrm>
            <a:off x="7653847" y="6107889"/>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12</a:t>
            </a:r>
            <a:endParaRPr lang="en-US" dirty="0">
              <a:solidFill>
                <a:srgbClr val="002060"/>
              </a:solidFill>
              <a:latin typeface="Technic" panose="00000400000000000000" pitchFamily="2" charset="2"/>
            </a:endParaRPr>
          </a:p>
        </p:txBody>
      </p:sp>
      <p:sp>
        <p:nvSpPr>
          <p:cNvPr id="30" name="TextBox 29"/>
          <p:cNvSpPr txBox="1"/>
          <p:nvPr/>
        </p:nvSpPr>
        <p:spPr>
          <a:xfrm>
            <a:off x="3734491" y="6121561"/>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11</a:t>
            </a:r>
            <a:endParaRPr lang="en-US" dirty="0">
              <a:solidFill>
                <a:srgbClr val="002060"/>
              </a:solidFill>
              <a:latin typeface="Technic" panose="00000400000000000000" pitchFamily="2" charset="2"/>
            </a:endParaRPr>
          </a:p>
        </p:txBody>
      </p:sp>
    </p:spTree>
    <p:extLst>
      <p:ext uri="{BB962C8B-B14F-4D97-AF65-F5344CB8AC3E}">
        <p14:creationId xmlns:p14="http://schemas.microsoft.com/office/powerpoint/2010/main" val="4230469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3"/>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4103949" y="3094132"/>
            <a:ext cx="4536504" cy="3390604"/>
          </a:xfrm>
          <a:prstGeom prst="rect">
            <a:avLst/>
          </a:prstGeom>
          <a:noFill/>
          <a:ln w="9525">
            <a:solidFill>
              <a:srgbClr val="002060"/>
            </a:solidFill>
          </a:ln>
        </p:spPr>
      </p:pic>
      <p:pic>
        <p:nvPicPr>
          <p:cNvPr id="22"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6963" y="404664"/>
            <a:ext cx="3432874" cy="2594897"/>
          </a:xfrm>
          <a:prstGeom prst="rect">
            <a:avLst/>
          </a:prstGeom>
          <a:noFill/>
          <a:ln w="9525">
            <a:solidFill>
              <a:srgbClr val="002060"/>
            </a:solidFill>
          </a:ln>
        </p:spPr>
      </p:pic>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66963" y="3537746"/>
            <a:ext cx="3432874" cy="2946990"/>
          </a:xfrm>
          <a:prstGeom prst="rect">
            <a:avLst/>
          </a:prstGeom>
          <a:noFill/>
          <a:ln w="9525">
            <a:solidFill>
              <a:srgbClr val="002060"/>
            </a:solidFill>
          </a:ln>
        </p:spPr>
      </p:pic>
      <p:sp>
        <p:nvSpPr>
          <p:cNvPr id="9" name="TextBox 8"/>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1" name="Straight Connector 10"/>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7775558" y="1844025"/>
            <a:ext cx="1368152"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مقیاس‏ها</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2654149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t="5224"/>
          <a:stretch/>
        </p:blipFill>
        <p:spPr bwMode="auto">
          <a:xfrm>
            <a:off x="466963" y="3501008"/>
            <a:ext cx="6968353" cy="2985644"/>
          </a:xfrm>
          <a:prstGeom prst="rect">
            <a:avLst/>
          </a:prstGeom>
          <a:noFill/>
          <a:ln w="9525">
            <a:solidFill>
              <a:srgbClr val="002060"/>
            </a:solidFill>
          </a:ln>
        </p:spPr>
      </p:pic>
      <p:pic>
        <p:nvPicPr>
          <p:cNvPr id="6" name="Picture 3"/>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tretch>
            <a:fillRect/>
          </a:stretch>
        </p:blipFill>
        <p:spPr bwMode="auto">
          <a:xfrm>
            <a:off x="466963" y="859939"/>
            <a:ext cx="4969133" cy="2560293"/>
          </a:xfrm>
          <a:prstGeom prst="rect">
            <a:avLst/>
          </a:prstGeom>
          <a:noFill/>
          <a:ln w="9525">
            <a:solidFill>
              <a:srgbClr val="002060"/>
            </a:solidFill>
          </a:ln>
        </p:spPr>
      </p:pic>
      <p:sp>
        <p:nvSpPr>
          <p:cNvPr id="7" name="TextBox 6"/>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pic>
        <p:nvPicPr>
          <p:cNvPr id="9"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rot="20330294">
            <a:off x="5876600" y="2324758"/>
            <a:ext cx="1315234" cy="929812"/>
          </a:xfrm>
          <a:prstGeom prst="rect">
            <a:avLst/>
          </a:prstGeom>
          <a:noFill/>
          <a:ln w="9525">
            <a:noFill/>
          </a:ln>
        </p:spPr>
      </p:pic>
      <p:sp>
        <p:nvSpPr>
          <p:cNvPr id="12" name="TextBox 11"/>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16200000">
            <a:off x="7775558" y="1844025"/>
            <a:ext cx="1368152"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پلان ها</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26101543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pic>
        <p:nvPicPr>
          <p:cNvPr id="9"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rot="20330294">
            <a:off x="5876600" y="2324758"/>
            <a:ext cx="1315234" cy="929812"/>
          </a:xfrm>
          <a:prstGeom prst="rect">
            <a:avLst/>
          </a:prstGeom>
          <a:noFill/>
          <a:ln w="9525">
            <a:noFill/>
          </a:ln>
        </p:spPr>
      </p:pic>
      <p:sp>
        <p:nvSpPr>
          <p:cNvPr id="12" name="TextBox 11"/>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16200000">
            <a:off x="7775558" y="1844025"/>
            <a:ext cx="1368152"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پلان ها</a:t>
            </a:r>
            <a:endParaRPr lang="en-US" sz="1750" dirty="0">
              <a:solidFill>
                <a:srgbClr val="002060"/>
              </a:solidFill>
              <a:cs typeface="B Yekan" panose="00000400000000000000" pitchFamily="2" charset="-78"/>
            </a:endParaRPr>
          </a:p>
        </p:txBody>
      </p:sp>
      <p:pic>
        <p:nvPicPr>
          <p:cNvPr id="11" name="Picture 3"/>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66963" y="3460621"/>
            <a:ext cx="3541100" cy="3026031"/>
          </a:xfrm>
          <a:prstGeom prst="rect">
            <a:avLst/>
          </a:prstGeom>
          <a:noFill/>
          <a:ln w="9525">
            <a:solidFill>
              <a:srgbClr val="002060"/>
            </a:solidFill>
          </a:ln>
        </p:spPr>
      </p:pic>
      <p:pic>
        <p:nvPicPr>
          <p:cNvPr id="14" name="Picture 3"/>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tretch>
            <a:fillRect/>
          </a:stretch>
        </p:blipFill>
        <p:spPr bwMode="auto">
          <a:xfrm>
            <a:off x="471836" y="277511"/>
            <a:ext cx="3529911" cy="2647433"/>
          </a:xfrm>
          <a:prstGeom prst="rect">
            <a:avLst/>
          </a:prstGeom>
          <a:noFill/>
          <a:ln w="9525">
            <a:solidFill>
              <a:srgbClr val="002060"/>
            </a:solidFill>
          </a:ln>
        </p:spPr>
      </p:pic>
      <p:pic>
        <p:nvPicPr>
          <p:cNvPr id="18" name="Picture 3"/>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tretch>
            <a:fillRect/>
          </a:stretch>
        </p:blipFill>
        <p:spPr bwMode="auto">
          <a:xfrm>
            <a:off x="4322980" y="2164660"/>
            <a:ext cx="4386471" cy="2814079"/>
          </a:xfrm>
          <a:prstGeom prst="rect">
            <a:avLst/>
          </a:prstGeom>
          <a:noFill/>
          <a:ln w="9525">
            <a:solidFill>
              <a:srgbClr val="002060"/>
            </a:solidFill>
          </a:ln>
        </p:spPr>
      </p:pic>
    </p:spTree>
    <p:extLst>
      <p:ext uri="{BB962C8B-B14F-4D97-AF65-F5344CB8AC3E}">
        <p14:creationId xmlns:p14="http://schemas.microsoft.com/office/powerpoint/2010/main" val="1370898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77901" y="277511"/>
            <a:ext cx="3817943" cy="2562197"/>
          </a:xfrm>
          <a:prstGeom prst="rect">
            <a:avLst/>
          </a:prstGeom>
          <a:ln>
            <a:noFill/>
          </a:ln>
          <a:effectLst>
            <a:outerShdw blurRad="190500" algn="tl" rotWithShape="0">
              <a:srgbClr val="000000">
                <a:alpha val="70000"/>
              </a:srgbClr>
            </a:outerShdw>
          </a:effectLst>
        </p:spPr>
      </p:pic>
      <p:pic>
        <p:nvPicPr>
          <p:cNvPr id="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6017" y="3672573"/>
            <a:ext cx="4203057" cy="2814079"/>
          </a:xfrm>
          <a:prstGeom prst="rect">
            <a:avLst/>
          </a:prstGeom>
          <a:ln>
            <a:noFill/>
          </a:ln>
          <a:effectLst>
            <a:outerShdw blurRad="190500" algn="tl" rotWithShape="0">
              <a:srgbClr val="000000">
                <a:alpha val="70000"/>
              </a:srgbClr>
            </a:outerShdw>
          </a:effectLst>
        </p:spPr>
      </p:pic>
      <p:sp>
        <p:nvSpPr>
          <p:cNvPr id="9" name="TextBox 8"/>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Pictures - </a:t>
            </a:r>
            <a:r>
              <a:rPr lang="en-US" sz="2200" b="1" dirty="0" err="1">
                <a:solidFill>
                  <a:schemeClr val="tx1">
                    <a:lumMod val="85000"/>
                  </a:schemeClr>
                </a:solidFill>
                <a:latin typeface="Technic" panose="00000400000000000000" pitchFamily="2" charset="2"/>
                <a:cs typeface="B Mitra" pitchFamily="2" charset="-78"/>
              </a:rPr>
              <a:t>Maquette</a:t>
            </a:r>
            <a:endParaRPr lang="en-US" sz="2200" b="1" dirty="0">
              <a:solidFill>
                <a:srgbClr val="002060"/>
              </a:solidFill>
              <a:latin typeface="Technic" panose="00000400000000000000" pitchFamily="2" charset="2"/>
              <a:cs typeface="B Mitra" pitchFamily="2" charset="-78"/>
            </a:endParaRPr>
          </a:p>
        </p:txBody>
      </p:sp>
      <p:sp>
        <p:nvSpPr>
          <p:cNvPr id="10" name="TextBox 9"/>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410378" y="2068580"/>
            <a:ext cx="3684651" cy="2472746"/>
          </a:xfrm>
          <a:prstGeom prst="rect">
            <a:avLst/>
          </a:prstGeom>
          <a:ln>
            <a:noFill/>
          </a:ln>
          <a:effectLst>
            <a:outerShdw blurRad="190500" algn="tl" rotWithShape="0">
              <a:srgbClr val="000000">
                <a:alpha val="70000"/>
              </a:srgbClr>
            </a:outerShdw>
          </a:effectLst>
        </p:spPr>
      </p:pic>
      <p:sp>
        <p:nvSpPr>
          <p:cNvPr id="17" name="TextBox 16"/>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ماکت</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434219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323528" y="278084"/>
            <a:ext cx="4158752" cy="2772500"/>
          </a:xfrm>
          <a:prstGeom prst="rect">
            <a:avLst/>
          </a:prstGeom>
          <a:ln>
            <a:noFill/>
          </a:ln>
          <a:effectLst>
            <a:outerShdw blurRad="190500" algn="tl" rotWithShape="0">
              <a:srgbClr val="000000">
                <a:alpha val="70000"/>
              </a:srgbClr>
            </a:outerShdw>
          </a:effectLst>
        </p:spPr>
      </p:pic>
      <p:sp>
        <p:nvSpPr>
          <p:cNvPr id="2" name="TextBox 1"/>
          <p:cNvSpPr txBox="1"/>
          <p:nvPr/>
        </p:nvSpPr>
        <p:spPr>
          <a:xfrm>
            <a:off x="323528" y="3138659"/>
            <a:ext cx="4158752" cy="315471"/>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The southeast corner from West 57th </a:t>
            </a:r>
            <a:r>
              <a:rPr lang="en-US" sz="1450" b="1" dirty="0" smtClean="0">
                <a:solidFill>
                  <a:srgbClr val="002060"/>
                </a:solidFill>
                <a:latin typeface="Technic" panose="00000400000000000000" pitchFamily="2" charset="2"/>
              </a:rPr>
              <a:t>Street</a:t>
            </a:r>
            <a:endParaRPr lang="en-US" sz="1450" b="1" dirty="0">
              <a:solidFill>
                <a:srgbClr val="002060"/>
              </a:solidFill>
              <a:latin typeface="Technic" panose="00000400000000000000" pitchFamily="2" charset="2"/>
            </a:endParaRPr>
          </a:p>
        </p:txBody>
      </p:sp>
      <p:sp>
        <p:nvSpPr>
          <p:cNvPr id="9" name="TextBox 8"/>
          <p:cNvSpPr txBox="1"/>
          <p:nvPr/>
        </p:nvSpPr>
        <p:spPr>
          <a:xfrm>
            <a:off x="4589712" y="5947164"/>
            <a:ext cx="4158752" cy="538609"/>
          </a:xfrm>
          <a:prstGeom prst="rect">
            <a:avLst/>
          </a:prstGeom>
          <a:noFill/>
          <a:ln>
            <a:solidFill>
              <a:srgbClr val="002060"/>
            </a:solidFill>
            <a:prstDash val="dash"/>
          </a:ln>
        </p:spPr>
        <p:txBody>
          <a:bodyPr wrap="square" rtlCol="0">
            <a:spAutoFit/>
          </a:bodyPr>
          <a:lstStyle>
            <a:defPPr>
              <a:defRPr lang="en-US"/>
            </a:defPPr>
            <a:lvl1pPr algn="ctr">
              <a:defRPr sz="1450" b="1">
                <a:solidFill>
                  <a:srgbClr val="002060"/>
                </a:solidFill>
                <a:latin typeface="Technic" panose="00000400000000000000" pitchFamily="2" charset="2"/>
              </a:defRPr>
            </a:lvl1pPr>
          </a:lstStyle>
          <a:p>
            <a:r>
              <a:rPr lang="en-US" dirty="0"/>
              <a:t>The southwest corner from the Hudson River Greenway</a:t>
            </a:r>
          </a:p>
        </p:txBody>
      </p:sp>
      <p:sp>
        <p:nvSpPr>
          <p:cNvPr id="8" name="TextBox 7"/>
          <p:cNvSpPr txBox="1"/>
          <p:nvPr/>
        </p:nvSpPr>
        <p:spPr>
          <a:xfrm>
            <a:off x="-19068" y="5273163"/>
            <a:ext cx="9163067"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0" name="TextBox 9"/>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pic>
        <p:nvPicPr>
          <p:cNvPr id="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589712" y="3101282"/>
            <a:ext cx="4158752" cy="276141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53068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395536" y="449921"/>
            <a:ext cx="4158752" cy="2764700"/>
          </a:xfrm>
          <a:prstGeom prst="rect">
            <a:avLst/>
          </a:prstGeom>
          <a:ln>
            <a:noFill/>
          </a:ln>
          <a:effectLst>
            <a:outerShdw blurRad="190500" algn="tl" rotWithShape="0">
              <a:srgbClr val="000000">
                <a:alpha val="70000"/>
              </a:srgbClr>
            </a:outerShdw>
          </a:effectLst>
        </p:spPr>
      </p:pic>
      <p:sp>
        <p:nvSpPr>
          <p:cNvPr id="8" name="TextBox 7"/>
          <p:cNvSpPr txBox="1"/>
          <p:nvPr/>
        </p:nvSpPr>
        <p:spPr>
          <a:xfrm>
            <a:off x="-19068" y="5273163"/>
            <a:ext cx="9163067"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0" name="TextBox 9"/>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pic>
        <p:nvPicPr>
          <p:cNvPr id="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267744" y="3429001"/>
            <a:ext cx="5880284" cy="3042065"/>
          </a:xfrm>
          <a:prstGeom prst="rect">
            <a:avLst/>
          </a:prstGeom>
          <a:ln>
            <a:noFill/>
          </a:ln>
          <a:effectLst>
            <a:outerShdw blurRad="190500" algn="tl" rotWithShape="0">
              <a:srgbClr val="000000">
                <a:alpha val="70000"/>
              </a:srgbClr>
            </a:outerShdw>
          </a:effectLst>
        </p:spPr>
      </p:pic>
      <p:sp>
        <p:nvSpPr>
          <p:cNvPr id="9" name="TextBox 8"/>
          <p:cNvSpPr txBox="1"/>
          <p:nvPr/>
        </p:nvSpPr>
        <p:spPr>
          <a:xfrm rot="16200000">
            <a:off x="7014996" y="4680729"/>
            <a:ext cx="3042066" cy="538609"/>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The south façade from West 57th Street. </a:t>
            </a:r>
            <a:r>
              <a:rPr lang="en-US" sz="1450" b="1" dirty="0" smtClean="0">
                <a:solidFill>
                  <a:srgbClr val="002060"/>
                </a:solidFill>
                <a:latin typeface="Technic" panose="00000400000000000000" pitchFamily="2" charset="2"/>
              </a:rPr>
              <a:t>Image</a:t>
            </a:r>
            <a:endParaRPr lang="en-US" sz="1450" b="1" dirty="0">
              <a:solidFill>
                <a:srgbClr val="002060"/>
              </a:solidFill>
              <a:latin typeface="Technic" panose="00000400000000000000" pitchFamily="2" charset="2"/>
            </a:endParaRPr>
          </a:p>
        </p:txBody>
      </p:sp>
    </p:spTree>
    <p:extLst>
      <p:ext uri="{BB962C8B-B14F-4D97-AF65-F5344CB8AC3E}">
        <p14:creationId xmlns:p14="http://schemas.microsoft.com/office/powerpoint/2010/main" val="455923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395536" y="307549"/>
            <a:ext cx="3562865" cy="2401371"/>
          </a:xfrm>
          <a:prstGeom prst="rect">
            <a:avLst/>
          </a:prstGeom>
          <a:ln>
            <a:noFill/>
          </a:ln>
          <a:effectLst>
            <a:outerShdw blurRad="190500" algn="tl" rotWithShape="0">
              <a:srgbClr val="000000">
                <a:alpha val="70000"/>
              </a:srgbClr>
            </a:outerShdw>
          </a:effec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4211960" y="1484784"/>
            <a:ext cx="3387174" cy="5101085"/>
          </a:xfrm>
          <a:prstGeom prst="rect">
            <a:avLst/>
          </a:prstGeom>
          <a:ln>
            <a:noFill/>
          </a:ln>
          <a:effectLst>
            <a:outerShdw blurRad="190500" algn="tl" rotWithShape="0">
              <a:srgbClr val="000000">
                <a:alpha val="70000"/>
              </a:srgbClr>
            </a:outerShdw>
          </a:effectLst>
        </p:spPr>
      </p:pic>
      <p:sp>
        <p:nvSpPr>
          <p:cNvPr id="2" name="TextBox 1"/>
          <p:cNvSpPr txBox="1"/>
          <p:nvPr/>
        </p:nvSpPr>
        <p:spPr>
          <a:xfrm>
            <a:off x="389856" y="2799997"/>
            <a:ext cx="3568545" cy="538609"/>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Detail of the curtain wall on the north </a:t>
            </a:r>
            <a:r>
              <a:rPr lang="en-US" sz="1450" b="1" dirty="0" smtClean="0">
                <a:solidFill>
                  <a:srgbClr val="002060"/>
                </a:solidFill>
                <a:latin typeface="Technic" panose="00000400000000000000" pitchFamily="2" charset="2"/>
              </a:rPr>
              <a:t>façade</a:t>
            </a:r>
            <a:endParaRPr lang="en-US" sz="1450" b="1" dirty="0">
              <a:solidFill>
                <a:srgbClr val="002060"/>
              </a:solidFill>
              <a:latin typeface="Technic" panose="00000400000000000000" pitchFamily="2" charset="2"/>
            </a:endParaRPr>
          </a:p>
        </p:txBody>
      </p:sp>
      <p:sp>
        <p:nvSpPr>
          <p:cNvPr id="9" name="TextBox 8"/>
          <p:cNvSpPr txBox="1"/>
          <p:nvPr/>
        </p:nvSpPr>
        <p:spPr>
          <a:xfrm rot="16200000">
            <a:off x="6046693" y="4655072"/>
            <a:ext cx="3546123" cy="315471"/>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The northeast corner from 11th </a:t>
            </a:r>
            <a:r>
              <a:rPr lang="en-US" sz="1450" b="1" dirty="0" smtClean="0">
                <a:solidFill>
                  <a:srgbClr val="002060"/>
                </a:solidFill>
                <a:latin typeface="Technic" panose="00000400000000000000" pitchFamily="2" charset="2"/>
              </a:rPr>
              <a:t>Avenue</a:t>
            </a:r>
            <a:endParaRPr lang="en-US" sz="1450" b="1" dirty="0">
              <a:solidFill>
                <a:srgbClr val="002060"/>
              </a:solidFill>
              <a:latin typeface="Technic" panose="00000400000000000000" pitchFamily="2" charset="2"/>
            </a:endParaRPr>
          </a:p>
        </p:txBody>
      </p:sp>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95536" y="3572626"/>
            <a:ext cx="3562865" cy="2365743"/>
          </a:xfrm>
          <a:prstGeom prst="rect">
            <a:avLst/>
          </a:prstGeom>
          <a:ln>
            <a:noFill/>
          </a:ln>
          <a:effectLst>
            <a:outerShdw blurRad="190500" algn="tl" rotWithShape="0">
              <a:srgbClr val="000000">
                <a:alpha val="70000"/>
              </a:srgbClr>
            </a:outerShdw>
          </a:effectLst>
        </p:spPr>
      </p:pic>
      <p:sp>
        <p:nvSpPr>
          <p:cNvPr id="10" name="TextBox 9"/>
          <p:cNvSpPr txBox="1"/>
          <p:nvPr/>
        </p:nvSpPr>
        <p:spPr>
          <a:xfrm>
            <a:off x="389856" y="6047260"/>
            <a:ext cx="3568545" cy="538609"/>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Detail of the interior courtyard and south </a:t>
            </a:r>
            <a:r>
              <a:rPr lang="en-US" sz="1450" b="1" dirty="0" smtClean="0">
                <a:solidFill>
                  <a:srgbClr val="002060"/>
                </a:solidFill>
                <a:latin typeface="Technic" panose="00000400000000000000" pitchFamily="2" charset="2"/>
              </a:rPr>
              <a:t>façade</a:t>
            </a:r>
            <a:endParaRPr lang="en-US" sz="1450" b="1" dirty="0">
              <a:solidFill>
                <a:srgbClr val="002060"/>
              </a:solidFill>
              <a:latin typeface="Technic" panose="00000400000000000000" pitchFamily="2" charset="2"/>
            </a:endParaRPr>
          </a:p>
        </p:txBody>
      </p:sp>
      <p:sp>
        <p:nvSpPr>
          <p:cNvPr id="11" name="TextBox 10"/>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2" name="TextBox 11"/>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18939336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887924" y="1800108"/>
            <a:ext cx="4752528" cy="646331"/>
          </a:xfrm>
          <a:prstGeom prst="rect">
            <a:avLst/>
          </a:prstGeom>
          <a:noFill/>
        </p:spPr>
        <p:txBody>
          <a:bodyPr wrap="square" rtlCol="0">
            <a:spAutoFit/>
          </a:bodyPr>
          <a:lstStyle/>
          <a:p>
            <a:pPr algn="justLow" rtl="1"/>
            <a:r>
              <a:rPr lang="fa-IR" dirty="0" smtClean="0">
                <a:solidFill>
                  <a:srgbClr val="000D26"/>
                </a:solidFill>
                <a:cs typeface="B Mitra" pitchFamily="2" charset="-78"/>
              </a:rPr>
              <a:t>   در </a:t>
            </a:r>
            <a:r>
              <a:rPr lang="fa-IR" dirty="0">
                <a:solidFill>
                  <a:srgbClr val="000D26"/>
                </a:solidFill>
                <a:cs typeface="B Mitra" pitchFamily="2" charset="-78"/>
              </a:rPr>
              <a:t>جنوبی‏ترین قسمت شهر </a:t>
            </a:r>
            <a:r>
              <a:rPr lang="fa-IR" dirty="0" smtClean="0">
                <a:solidFill>
                  <a:srgbClr val="000D26"/>
                </a:solidFill>
                <a:cs typeface="B Mitra" pitchFamily="2" charset="-78"/>
              </a:rPr>
              <a:t>کپنهاگ یک </a:t>
            </a:r>
            <a:r>
              <a:rPr lang="fa-IR" dirty="0">
                <a:solidFill>
                  <a:srgbClr val="000D26"/>
                </a:solidFill>
                <a:cs typeface="B Mitra" pitchFamily="2" charset="-78"/>
              </a:rPr>
              <a:t>مجتمع مسکونی اداری تجاری به شکل یک پاپیون قرار گرفته است.</a:t>
            </a:r>
            <a:endParaRPr lang="en-US" dirty="0" smtClean="0">
              <a:solidFill>
                <a:srgbClr val="000D26"/>
              </a:solidFill>
              <a:cs typeface="B Mitra" pitchFamily="2" charset="-78"/>
            </a:endParaRPr>
          </a:p>
        </p:txBody>
      </p:sp>
      <p:pic>
        <p:nvPicPr>
          <p:cNvPr id="3"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67545" y="404664"/>
            <a:ext cx="2997249" cy="3799840"/>
          </a:xfrm>
          <a:prstGeom prst="rect">
            <a:avLst/>
          </a:prstGeom>
          <a:ln>
            <a:noFill/>
          </a:ln>
          <a:effectLst>
            <a:outerShdw blurRad="190500" algn="tl" rotWithShape="0">
              <a:srgbClr val="000000">
                <a:alpha val="70000"/>
              </a:srgbClr>
            </a:outerShdw>
          </a:effectLst>
        </p:spPr>
      </p:pic>
      <p:sp>
        <p:nvSpPr>
          <p:cNvPr id="4" name="TextBox 3"/>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6" name="TextBox 5"/>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8" name="Straight Connector 7"/>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11"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7544" y="4466729"/>
            <a:ext cx="5870081" cy="2016224"/>
          </a:xfrm>
          <a:prstGeom prst="rect">
            <a:avLst/>
          </a:prstGeom>
          <a:ln>
            <a:noFill/>
          </a:ln>
          <a:effectLst>
            <a:outerShdw blurRad="190500" algn="tl" rotWithShape="0">
              <a:srgbClr val="000000">
                <a:alpha val="70000"/>
              </a:srgbClr>
            </a:outerShdw>
          </a:effectLst>
        </p:spPr>
      </p:pic>
      <p:sp>
        <p:nvSpPr>
          <p:cNvPr id="12" name="TextBox 11"/>
          <p:cNvSpPr txBox="1"/>
          <p:nvPr/>
        </p:nvSpPr>
        <p:spPr>
          <a:xfrm>
            <a:off x="3890156" y="2720538"/>
            <a:ext cx="4752528" cy="1477328"/>
          </a:xfrm>
          <a:prstGeom prst="rect">
            <a:avLst/>
          </a:prstGeom>
          <a:noFill/>
        </p:spPr>
        <p:txBody>
          <a:bodyPr wrap="square" rtlCol="0">
            <a:spAutoFit/>
          </a:bodyPr>
          <a:lstStyle/>
          <a:p>
            <a:pPr algn="justLow" rtl="1"/>
            <a:r>
              <a:rPr lang="fa-IR" dirty="0" smtClean="0">
                <a:solidFill>
                  <a:srgbClr val="000D26"/>
                </a:solidFill>
                <a:cs typeface="B Mitra" pitchFamily="2" charset="-78"/>
              </a:rPr>
              <a:t>   این </a:t>
            </a:r>
            <a:r>
              <a:rPr lang="fa-IR" dirty="0">
                <a:solidFill>
                  <a:srgbClr val="000D26"/>
                </a:solidFill>
                <a:cs typeface="B Mitra" pitchFamily="2" charset="-78"/>
              </a:rPr>
              <a:t>بنا خیلی بیشتر از یک ساختمان مدرن است. این ساختمان یک مجتمع شهری سه بعدی است. یک محله شهری پر جنب و جوش که تا طبقه دهم آن مسیر دوچرخه سواری دارد. تفاوت در ارتفاع اجازه می‏دهد تا از فراز این ساختمان مناظر متفاوت و جذابی به سمت کانال کپنهاگ قابل دید باشد.</a:t>
            </a:r>
            <a:endParaRPr lang="en-US" dirty="0" smtClean="0">
              <a:solidFill>
                <a:srgbClr val="000D26"/>
              </a:solidFill>
              <a:cs typeface="B Mitra" pitchFamily="2" charset="-78"/>
            </a:endParaRPr>
          </a:p>
        </p:txBody>
      </p:sp>
    </p:spTree>
    <p:extLst>
      <p:ext uri="{BB962C8B-B14F-4D97-AF65-F5344CB8AC3E}">
        <p14:creationId xmlns:p14="http://schemas.microsoft.com/office/powerpoint/2010/main" val="7893455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395536" y="332654"/>
            <a:ext cx="4246304" cy="2819548"/>
          </a:xfrm>
          <a:prstGeom prst="rect">
            <a:avLst/>
          </a:prstGeom>
          <a:ln>
            <a:noFill/>
          </a:ln>
          <a:effectLst>
            <a:outerShdw blurRad="190500" algn="tl" rotWithShape="0">
              <a:srgbClr val="000000">
                <a:alpha val="70000"/>
              </a:srgbClr>
            </a:outerShdw>
          </a:effectLst>
        </p:spPr>
      </p:pic>
      <p:sp>
        <p:nvSpPr>
          <p:cNvPr id="10" name="TextBox 9"/>
          <p:cNvSpPr txBox="1"/>
          <p:nvPr/>
        </p:nvSpPr>
        <p:spPr>
          <a:xfrm>
            <a:off x="395536" y="3250639"/>
            <a:ext cx="4246304" cy="315471"/>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Detail of the interior courtyard </a:t>
            </a:r>
            <a:r>
              <a:rPr lang="en-US" sz="1450" b="1" dirty="0" smtClean="0">
                <a:solidFill>
                  <a:srgbClr val="002060"/>
                </a:solidFill>
                <a:latin typeface="Technic" panose="00000400000000000000" pitchFamily="2" charset="2"/>
              </a:rPr>
              <a:t>façade</a:t>
            </a:r>
            <a:endParaRPr lang="en-US" sz="1450" b="1" dirty="0">
              <a:solidFill>
                <a:srgbClr val="002060"/>
              </a:solidFill>
              <a:latin typeface="Technic" panose="00000400000000000000" pitchFamily="2" charset="2"/>
            </a:endParaRPr>
          </a:p>
        </p:txBody>
      </p:sp>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812312" y="1448857"/>
            <a:ext cx="1648015" cy="2481910"/>
          </a:xfrm>
          <a:prstGeom prst="rect">
            <a:avLst/>
          </a:prstGeom>
          <a:ln>
            <a:noFill/>
          </a:ln>
          <a:effectLst>
            <a:outerShdw blurRad="190500" algn="tl" rotWithShape="0">
              <a:srgbClr val="000000">
                <a:alpha val="70000"/>
              </a:srgbClr>
            </a:outerShdw>
          </a:effectLst>
        </p:spPr>
      </p:pic>
      <p:sp>
        <p:nvSpPr>
          <p:cNvPr id="2" name="TextBox 1"/>
          <p:cNvSpPr txBox="1"/>
          <p:nvPr/>
        </p:nvSpPr>
        <p:spPr>
          <a:xfrm>
            <a:off x="6517055" y="3139069"/>
            <a:ext cx="1872208" cy="761747"/>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Detail of the curtain wall on the north </a:t>
            </a:r>
            <a:r>
              <a:rPr lang="en-US" sz="1450" b="1" dirty="0" smtClean="0">
                <a:solidFill>
                  <a:srgbClr val="002060"/>
                </a:solidFill>
                <a:latin typeface="Technic" panose="00000400000000000000" pitchFamily="2" charset="2"/>
              </a:rPr>
              <a:t>façade</a:t>
            </a:r>
            <a:endParaRPr lang="en-US" sz="1450" b="1" dirty="0">
              <a:solidFill>
                <a:srgbClr val="002060"/>
              </a:solidFill>
              <a:latin typeface="Technic" panose="00000400000000000000" pitchFamily="2" charset="2"/>
            </a:endParaRPr>
          </a:p>
        </p:txBody>
      </p:sp>
      <p:sp>
        <p:nvSpPr>
          <p:cNvPr id="9" name="TextBox 8"/>
          <p:cNvSpPr txBox="1"/>
          <p:nvPr/>
        </p:nvSpPr>
        <p:spPr>
          <a:xfrm>
            <a:off x="395536" y="4131167"/>
            <a:ext cx="2404530" cy="538609"/>
          </a:xfrm>
          <a:prstGeom prst="rect">
            <a:avLst/>
          </a:prstGeom>
          <a:noFill/>
          <a:ln>
            <a:solidFill>
              <a:srgbClr val="002060"/>
            </a:solidFill>
            <a:prstDash val="dash"/>
          </a:ln>
        </p:spPr>
        <p:txBody>
          <a:bodyPr wrap="square" rtlCol="0">
            <a:spAutoFit/>
          </a:bodyPr>
          <a:lstStyle/>
          <a:p>
            <a:pPr algn="ctr"/>
            <a:r>
              <a:rPr lang="en-US" sz="1450" b="1" dirty="0">
                <a:solidFill>
                  <a:srgbClr val="002060"/>
                </a:solidFill>
                <a:latin typeface="Technic" panose="00000400000000000000" pitchFamily="2" charset="2"/>
              </a:rPr>
              <a:t>The west façade from the Hudson River </a:t>
            </a:r>
            <a:r>
              <a:rPr lang="en-US" sz="1450" b="1" dirty="0" smtClean="0">
                <a:solidFill>
                  <a:srgbClr val="002060"/>
                </a:solidFill>
                <a:latin typeface="Technic" panose="00000400000000000000" pitchFamily="2" charset="2"/>
              </a:rPr>
              <a:t>Greenway</a:t>
            </a:r>
            <a:endParaRPr lang="en-US" sz="1450" b="1" dirty="0">
              <a:solidFill>
                <a:srgbClr val="002060"/>
              </a:solidFill>
              <a:latin typeface="Technic" panose="00000400000000000000" pitchFamily="2" charset="2"/>
            </a:endParaRPr>
          </a:p>
        </p:txBody>
      </p:sp>
      <p:sp>
        <p:nvSpPr>
          <p:cNvPr id="11" name="TextBox 10"/>
          <p:cNvSpPr txBox="1"/>
          <p:nvPr/>
        </p:nvSpPr>
        <p:spPr>
          <a:xfrm>
            <a:off x="-19068" y="5273163"/>
            <a:ext cx="9163067"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
        <p:nvSpPr>
          <p:cNvPr id="12" name="TextBox 11"/>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pic>
        <p:nvPicPr>
          <p:cNvPr id="7"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921238" y="4131167"/>
            <a:ext cx="5938795" cy="24547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49751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endParaRPr lang="en-US" sz="2200" b="1" dirty="0">
              <a:solidFill>
                <a:srgbClr val="002060"/>
              </a:solidFill>
              <a:latin typeface="Technic" panose="00000400000000000000" pitchFamily="2" charset="2"/>
              <a:cs typeface="B Mitra" pitchFamily="2" charset="-78"/>
            </a:endParaRPr>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458961" y="283150"/>
            <a:ext cx="4689103" cy="2637621"/>
          </a:xfrm>
          <a:prstGeom prst="rect">
            <a:avLst/>
          </a:prstGeom>
          <a:ln>
            <a:noFill/>
          </a:ln>
          <a:effectLst>
            <a:outerShdw blurRad="190500" algn="tl" rotWithShape="0">
              <a:srgbClr val="000000">
                <a:alpha val="70000"/>
              </a:srgbClr>
            </a:outerShdw>
          </a:effectLst>
        </p:spPr>
      </p:pic>
      <p:pic>
        <p:nvPicPr>
          <p:cNvPr id="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3154" y="3140968"/>
            <a:ext cx="4693158" cy="3497870"/>
          </a:xfrm>
          <a:prstGeom prst="rect">
            <a:avLst/>
          </a:prstGeom>
          <a:ln>
            <a:noFill/>
          </a:ln>
          <a:effectLst>
            <a:outerShdw blurRad="190500" algn="tl" rotWithShape="0">
              <a:srgbClr val="000000">
                <a:alpha val="70000"/>
              </a:srgbClr>
            </a:outerShdw>
          </a:effectLst>
        </p:spPr>
      </p:pic>
      <p:sp>
        <p:nvSpPr>
          <p:cNvPr id="8" name="TextBox 7"/>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0" name="Straight Connector 9"/>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pic>
        <p:nvPicPr>
          <p:cNvPr id="11"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53783" y="2060848"/>
            <a:ext cx="3433491" cy="45779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762220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19068" y="5273163"/>
            <a:ext cx="9163067"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pic>
        <p:nvPicPr>
          <p:cNvPr id="11"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3995936" y="3693826"/>
            <a:ext cx="4372822" cy="2903526"/>
          </a:xfrm>
          <a:prstGeom prst="rect">
            <a:avLst/>
          </a:prstGeom>
          <a:noFill/>
          <a:ln>
            <a:noFill/>
          </a:ln>
        </p:spPr>
      </p:pic>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83568" y="1511459"/>
            <a:ext cx="4643954" cy="2637621"/>
          </a:xfrm>
          <a:prstGeom prst="rect">
            <a:avLst/>
          </a:prstGeom>
          <a:ln>
            <a:noFill/>
          </a:ln>
          <a:effectLst>
            <a:outerShdw blurRad="190500" algn="tl" rotWithShape="0">
              <a:srgbClr val="000000">
                <a:alpha val="70000"/>
              </a:srgbClr>
            </a:outerShdw>
          </a:effectLst>
        </p:spPr>
      </p:pic>
      <p:pic>
        <p:nvPicPr>
          <p:cNvPr id="7"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32040" y="442704"/>
            <a:ext cx="2664296" cy="2482240"/>
          </a:xfrm>
          <a:prstGeom prst="rect">
            <a:avLst/>
          </a:prstGeom>
          <a:ln>
            <a:noFill/>
          </a:ln>
          <a:effectLst>
            <a:outerShdw blurRad="190500" algn="tl" rotWithShape="0">
              <a:srgbClr val="000000">
                <a:alpha val="70000"/>
              </a:srgbClr>
            </a:outerShdw>
          </a:effectLst>
        </p:spPr>
      </p:pic>
      <p:sp>
        <p:nvSpPr>
          <p:cNvPr id="9" name="TextBox 8"/>
          <p:cNvSpPr txBox="1"/>
          <p:nvPr/>
        </p:nvSpPr>
        <p:spPr>
          <a:xfrm>
            <a:off x="6408204" y="908720"/>
            <a:ext cx="2232248" cy="400110"/>
          </a:xfrm>
          <a:prstGeom prst="rect">
            <a:avLst/>
          </a:prstGeom>
          <a:noFill/>
        </p:spPr>
        <p:txBody>
          <a:bodyPr wrap="square" rtlCol="0">
            <a:spAutoFit/>
          </a:bodyPr>
          <a:lstStyle/>
          <a:p>
            <a:pPr algn="r" rtl="1"/>
            <a:r>
              <a:rPr lang="fa-IR" sz="2000" b="1" dirty="0" smtClean="0">
                <a:solidFill>
                  <a:srgbClr val="002060"/>
                </a:solidFill>
                <a:cs typeface="B Yekan" panose="00000400000000000000" pitchFamily="2" charset="-78"/>
              </a:rPr>
              <a:t>مجتمع مسکونی </a:t>
            </a:r>
            <a:r>
              <a:rPr lang="en-US" sz="1900" b="1" dirty="0" smtClean="0">
                <a:solidFill>
                  <a:srgbClr val="002060"/>
                </a:solidFill>
                <a:latin typeface="Times New Roman" panose="02020603050405020304" pitchFamily="18" charset="0"/>
                <a:cs typeface="Times New Roman" panose="02020603050405020304" pitchFamily="18" charset="0"/>
              </a:rPr>
              <a:t>W57</a:t>
            </a:r>
            <a:endParaRPr lang="en-US" sz="1900" b="1" dirty="0">
              <a:solidFill>
                <a:srgbClr val="00206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5544108" y="404664"/>
            <a:ext cx="198022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625 W57th</a:t>
            </a:r>
            <a:endParaRPr lang="en-US" sz="2600" b="1" dirty="0">
              <a:solidFill>
                <a:srgbClr val="953C05"/>
              </a:solidFill>
              <a:latin typeface="Technic" panose="00000400000000000000" pitchFamily="2" charset="2"/>
              <a:cs typeface="B Mitra" pitchFamily="2" charset="-78"/>
            </a:endParaRPr>
          </a:p>
        </p:txBody>
      </p:sp>
      <p:cxnSp>
        <p:nvCxnSpPr>
          <p:cNvPr id="12" name="Straight Connector 11"/>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516216" y="1340768"/>
            <a:ext cx="212423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تصاویر</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25342292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2202861" y="3212976"/>
            <a:ext cx="4968552" cy="3305721"/>
          </a:xfrm>
          <a:prstGeom prst="rect">
            <a:avLst/>
          </a:prstGeom>
          <a:ln>
            <a:noFill/>
          </a:ln>
          <a:effectLst>
            <a:outerShdw blurRad="190500" algn="tl" rotWithShape="0">
              <a:srgbClr val="000000">
                <a:alpha val="70000"/>
              </a:srgbClr>
            </a:outerShdw>
          </a:effectLst>
        </p:spPr>
      </p:pic>
      <p:sp>
        <p:nvSpPr>
          <p:cNvPr id="12" name="TextBox 11"/>
          <p:cNvSpPr txBox="1"/>
          <p:nvPr/>
        </p:nvSpPr>
        <p:spPr>
          <a:xfrm>
            <a:off x="501331" y="6195532"/>
            <a:ext cx="1584176" cy="323165"/>
          </a:xfrm>
          <a:prstGeom prst="rect">
            <a:avLst/>
          </a:prstGeom>
          <a:noFill/>
          <a:ln>
            <a:solidFill>
              <a:srgbClr val="002060"/>
            </a:solidFill>
            <a:prstDash val="dash"/>
          </a:ln>
        </p:spPr>
        <p:txBody>
          <a:bodyPr wrap="square" rtlCol="0">
            <a:spAutoFit/>
          </a:bodyPr>
          <a:lstStyle/>
          <a:p>
            <a:pPr algn="ctr"/>
            <a:r>
              <a:rPr lang="en-US" sz="1500" b="1" dirty="0" err="1" smtClean="0">
                <a:solidFill>
                  <a:srgbClr val="002060"/>
                </a:solidFill>
                <a:latin typeface="Technic" panose="00000400000000000000" pitchFamily="2" charset="2"/>
              </a:rPr>
              <a:t>Comercial</a:t>
            </a:r>
            <a:r>
              <a:rPr lang="en-US" sz="1500" b="1" dirty="0" smtClean="0">
                <a:solidFill>
                  <a:srgbClr val="002060"/>
                </a:solidFill>
                <a:latin typeface="Technic" panose="00000400000000000000" pitchFamily="2" charset="2"/>
              </a:rPr>
              <a:t> Part</a:t>
            </a:r>
            <a:endParaRPr lang="en-US" sz="1500" b="1" dirty="0">
              <a:solidFill>
                <a:srgbClr val="002060"/>
              </a:solidFill>
              <a:latin typeface="Technic" panose="00000400000000000000" pitchFamily="2" charset="2"/>
            </a:endParaRPr>
          </a:p>
        </p:txBody>
      </p:sp>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01331" y="332656"/>
            <a:ext cx="3710629" cy="2579830"/>
          </a:xfrm>
          <a:prstGeom prst="rect">
            <a:avLst/>
          </a:prstGeom>
          <a:ln>
            <a:noFill/>
          </a:ln>
          <a:effectLst>
            <a:outerShdw blurRad="190500" algn="tl" rotWithShape="0">
              <a:srgbClr val="000000">
                <a:alpha val="70000"/>
              </a:srgbClr>
            </a:outerShdw>
          </a:effectLst>
        </p:spPr>
      </p:pic>
      <p:sp>
        <p:nvSpPr>
          <p:cNvPr id="7" name="TextBox 6"/>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pic>
        <p:nvPicPr>
          <p:cNvPr id="11"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355976" y="332656"/>
            <a:ext cx="3710629" cy="25798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413152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1484423" y="3025303"/>
            <a:ext cx="5587641" cy="3493395"/>
          </a:xfrm>
          <a:prstGeom prst="rect">
            <a:avLst/>
          </a:prstGeom>
          <a:ln>
            <a:noFill/>
          </a:ln>
          <a:effectLst>
            <a:outerShdw blurRad="190500" algn="tl" rotWithShape="0">
              <a:srgbClr val="000000">
                <a:alpha val="70000"/>
              </a:srgbClr>
            </a:outerShdw>
          </a:effectLst>
        </p:spPr>
      </p:pic>
      <p:sp>
        <p:nvSpPr>
          <p:cNvPr id="12" name="TextBox 11"/>
          <p:cNvSpPr txBox="1"/>
          <p:nvPr/>
        </p:nvSpPr>
        <p:spPr>
          <a:xfrm rot="16200000">
            <a:off x="6749807" y="5709043"/>
            <a:ext cx="1296144" cy="323165"/>
          </a:xfrm>
          <a:prstGeom prst="rect">
            <a:avLst/>
          </a:prstGeom>
          <a:noFill/>
          <a:ln>
            <a:solidFill>
              <a:srgbClr val="002060"/>
            </a:solidFill>
            <a:prstDash val="dash"/>
          </a:ln>
        </p:spPr>
        <p:txBody>
          <a:bodyPr wrap="square" rtlCol="0">
            <a:spAutoFit/>
          </a:bodyPr>
          <a:lstStyle/>
          <a:p>
            <a:pPr algn="ctr"/>
            <a:r>
              <a:rPr lang="en-US" sz="1500" b="1" dirty="0" smtClean="0">
                <a:solidFill>
                  <a:srgbClr val="002060"/>
                </a:solidFill>
                <a:latin typeface="Technic" panose="00000400000000000000" pitchFamily="2" charset="2"/>
              </a:rPr>
              <a:t>River View</a:t>
            </a:r>
            <a:endParaRPr lang="en-US" sz="1500" b="1" dirty="0">
              <a:solidFill>
                <a:srgbClr val="002060"/>
              </a:solidFill>
              <a:latin typeface="Technic" panose="00000400000000000000" pitchFamily="2" charset="2"/>
            </a:endParaRPr>
          </a:p>
        </p:txBody>
      </p:sp>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7544" y="332656"/>
            <a:ext cx="4032448" cy="2407818"/>
          </a:xfrm>
          <a:prstGeom prst="rect">
            <a:avLst/>
          </a:prstGeom>
          <a:ln>
            <a:noFill/>
          </a:ln>
          <a:effectLst>
            <a:outerShdw blurRad="190500" algn="tl" rotWithShape="0">
              <a:srgbClr val="000000">
                <a:alpha val="70000"/>
              </a:srgbClr>
            </a:outerShdw>
          </a:effectLst>
        </p:spPr>
      </p:pic>
      <p:sp>
        <p:nvSpPr>
          <p:cNvPr id="7" name="TextBox 6"/>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pic>
        <p:nvPicPr>
          <p:cNvPr id="11"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813740" y="332657"/>
            <a:ext cx="3826712" cy="240781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56297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668481" y="737949"/>
            <a:ext cx="7431911" cy="5355347"/>
          </a:xfrm>
          <a:prstGeom prst="rect">
            <a:avLst/>
          </a:prstGeom>
          <a:ln>
            <a:noFill/>
          </a:ln>
          <a:effectLst>
            <a:outerShdw blurRad="190500" algn="tl" rotWithShape="0">
              <a:srgbClr val="000000">
                <a:alpha val="70000"/>
              </a:srgbClr>
            </a:outerShdw>
          </a:effectLst>
        </p:spPr>
      </p:pic>
      <p:sp>
        <p:nvSpPr>
          <p:cNvPr id="4" name="TextBox 3"/>
          <p:cNvSpPr txBox="1"/>
          <p:nvPr/>
        </p:nvSpPr>
        <p:spPr>
          <a:xfrm rot="16200000">
            <a:off x="4996008" y="3213557"/>
            <a:ext cx="6858000" cy="430887"/>
          </a:xfrm>
          <a:prstGeom prst="rect">
            <a:avLst/>
          </a:prstGeom>
          <a:gradFill flip="none" rotWithShape="1">
            <a:gsLst>
              <a:gs pos="0">
                <a:srgbClr val="FF33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200" b="1" dirty="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Pictures</a:t>
            </a:r>
            <a:endParaRPr lang="en-US" sz="2200" b="1" dirty="0">
              <a:solidFill>
                <a:srgbClr val="002060"/>
              </a:solidFill>
              <a:latin typeface="Technic" panose="00000400000000000000" pitchFamily="2" charset="2"/>
              <a:cs typeface="B Mitra" pitchFamily="2" charset="-78"/>
            </a:endParaRPr>
          </a:p>
        </p:txBody>
      </p:sp>
    </p:spTree>
    <p:extLst>
      <p:ext uri="{BB962C8B-B14F-4D97-AF65-F5344CB8AC3E}">
        <p14:creationId xmlns:p14="http://schemas.microsoft.com/office/powerpoint/2010/main" val="29404724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467544" y="3283029"/>
            <a:ext cx="5085482" cy="3205887"/>
          </a:xfrm>
          <a:prstGeom prst="rect">
            <a:avLst/>
          </a:prstGeom>
          <a:ln>
            <a:noFill/>
          </a:ln>
          <a:effectLst>
            <a:outerShdw blurRad="190500" algn="tl" rotWithShape="0">
              <a:srgbClr val="000000">
                <a:alpha val="70000"/>
              </a:srgbClr>
            </a:outerShdw>
          </a:effectLst>
        </p:spPr>
      </p:pic>
      <p:sp>
        <p:nvSpPr>
          <p:cNvPr id="9" name="TextBox 8"/>
          <p:cNvSpPr txBox="1"/>
          <p:nvPr/>
        </p:nvSpPr>
        <p:spPr>
          <a:xfrm>
            <a:off x="4644008" y="1478931"/>
            <a:ext cx="4099183" cy="1477328"/>
          </a:xfrm>
          <a:prstGeom prst="rect">
            <a:avLst/>
          </a:prstGeom>
          <a:noFill/>
        </p:spPr>
        <p:txBody>
          <a:bodyPr wrap="square" rtlCol="0">
            <a:spAutoFit/>
          </a:bodyPr>
          <a:lstStyle/>
          <a:p>
            <a:pPr algn="justLow" rtl="1"/>
            <a:r>
              <a:rPr lang="fa-IR" dirty="0" smtClean="0">
                <a:solidFill>
                  <a:srgbClr val="000D26"/>
                </a:solidFill>
                <a:cs typeface="B Mitra" pitchFamily="2" charset="-78"/>
              </a:rPr>
              <a:t>   در </a:t>
            </a:r>
            <a:r>
              <a:rPr lang="fa-IR" dirty="0">
                <a:solidFill>
                  <a:srgbClr val="000D26"/>
                </a:solidFill>
                <a:cs typeface="B Mitra" pitchFamily="2" charset="-78"/>
              </a:rPr>
              <a:t>هر کدام از راهروهای طبقات بیش از 150 بلوک ساختمانی قرار دارد. در طبقه اول واحدهای تجاری قرار گرفته و آپارتمان‏های مسکونی در طبقات بالاتر و به سمت حیاط جنوبی ساخته شده، که به دلیل استفاده از نور خورشید و آفتاب و همچنین هوای تازه است.</a:t>
            </a:r>
            <a:endParaRPr lang="en-US" dirty="0" smtClean="0">
              <a:solidFill>
                <a:srgbClr val="000D26"/>
              </a:solidFill>
              <a:cs typeface="B Mitra" pitchFamily="2" charset="-78"/>
            </a:endParaRPr>
          </a:p>
        </p:txBody>
      </p:sp>
      <p:pic>
        <p:nvPicPr>
          <p:cNvPr id="10"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7545" y="404664"/>
            <a:ext cx="3848963" cy="2551595"/>
          </a:xfrm>
          <a:prstGeom prst="rect">
            <a:avLst/>
          </a:prstGeom>
          <a:ln>
            <a:noFill/>
          </a:ln>
          <a:effectLst>
            <a:outerShdw blurRad="190500" algn="tl" rotWithShape="0">
              <a:srgbClr val="000000">
                <a:alpha val="70000"/>
              </a:srgbClr>
            </a:outerShdw>
          </a:effectLst>
        </p:spPr>
      </p:pic>
      <p:sp>
        <p:nvSpPr>
          <p:cNvPr id="14" name="TextBox 13"/>
          <p:cNvSpPr txBox="1"/>
          <p:nvPr/>
        </p:nvSpPr>
        <p:spPr>
          <a:xfrm>
            <a:off x="5868144" y="3283029"/>
            <a:ext cx="2875047" cy="3205887"/>
          </a:xfrm>
          <a:prstGeom prst="rect">
            <a:avLst/>
          </a:prstGeom>
          <a:noFill/>
        </p:spPr>
        <p:txBody>
          <a:bodyPr wrap="square" rtlCol="0">
            <a:spAutoFit/>
          </a:bodyPr>
          <a:lstStyle/>
          <a:p>
            <a:pPr algn="justLow" rtl="1"/>
            <a:r>
              <a:rPr lang="fa-IR" dirty="0" smtClean="0">
                <a:solidFill>
                  <a:srgbClr val="000D26"/>
                </a:solidFill>
                <a:cs typeface="B Mitra" pitchFamily="2" charset="-78"/>
              </a:rPr>
              <a:t>   بنا </a:t>
            </a:r>
            <a:r>
              <a:rPr lang="fa-IR" dirty="0">
                <a:solidFill>
                  <a:srgbClr val="000D26"/>
                </a:solidFill>
                <a:cs typeface="B Mitra" pitchFamily="2" charset="-78"/>
              </a:rPr>
              <a:t>دارای 2 حیاط داخلی است که به طرز زیبایی طراحی شده است و مانند پارکی بسیار زیبا برای اهالی، مرکزی تفریحی است. این نوع طراحی ما را قادر می‏سازد تا فضاهای باز خصوصی بیشتری داشته باشیم؛ این پروژه با سخاوتمندی خاصی، استفاده کنندگان آینده را نیز در نظر گرفته است، همچنین در این پروژه از کیفیت مناسبی از عناصر ساختمانی استفاده شده که در مجموعه های مسکونی کمتر یافت می‏شود.</a:t>
            </a:r>
            <a:endParaRPr lang="en-US" dirty="0" smtClean="0">
              <a:solidFill>
                <a:srgbClr val="000D26"/>
              </a:solidFill>
              <a:cs typeface="B Mitra" pitchFamily="2" charset="-78"/>
            </a:endParaRPr>
          </a:p>
        </p:txBody>
      </p:sp>
      <p:sp>
        <p:nvSpPr>
          <p:cNvPr id="12" name="TextBox 11"/>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3" name="TextBox 12"/>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995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rot="16200000">
            <a:off x="-416065" y="1296556"/>
            <a:ext cx="6078289" cy="4294504"/>
          </a:xfrm>
          <a:prstGeom prst="rect">
            <a:avLst/>
          </a:prstGeom>
          <a:noFill/>
          <a:ln w="12700">
            <a:solidFill>
              <a:schemeClr val="bg1"/>
            </a:solidFill>
          </a:ln>
        </p:spPr>
      </p:pic>
      <p:sp>
        <p:nvSpPr>
          <p:cNvPr id="9" name="TextBox 8"/>
          <p:cNvSpPr txBox="1"/>
          <p:nvPr/>
        </p:nvSpPr>
        <p:spPr>
          <a:xfrm rot="16200000">
            <a:off x="7631541" y="1988042"/>
            <a:ext cx="1656184"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معرفی</a:t>
            </a:r>
            <a:r>
              <a:rPr lang="fa-IR" sz="1750" dirty="0" smtClean="0">
                <a:solidFill>
                  <a:srgbClr val="000D26"/>
                </a:solidFill>
                <a:cs typeface="B Mitra" pitchFamily="2" charset="-78"/>
              </a:rPr>
              <a:t> </a:t>
            </a:r>
            <a:r>
              <a:rPr lang="fa-IR" sz="1750" dirty="0" smtClean="0">
                <a:solidFill>
                  <a:srgbClr val="002060"/>
                </a:solidFill>
                <a:cs typeface="B Yekan" panose="00000400000000000000" pitchFamily="2" charset="-78"/>
              </a:rPr>
              <a:t>سایت</a:t>
            </a:r>
            <a:endParaRPr lang="en-US" sz="1750" dirty="0">
              <a:solidFill>
                <a:srgbClr val="002060"/>
              </a:solidFill>
              <a:cs typeface="B Yekan" panose="00000400000000000000" pitchFamily="2" charset="-78"/>
            </a:endParaRPr>
          </a:p>
        </p:txBody>
      </p:sp>
      <p:pic>
        <p:nvPicPr>
          <p:cNvPr id="10"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896463" y="3820289"/>
            <a:ext cx="3815570" cy="2662664"/>
          </a:xfrm>
          <a:prstGeom prst="rect">
            <a:avLst/>
          </a:prstGeom>
          <a:noFill/>
          <a:ln w="12700">
            <a:solidFill>
              <a:schemeClr val="bg1"/>
            </a:solidFill>
          </a:ln>
        </p:spPr>
      </p:pic>
      <p:sp>
        <p:nvSpPr>
          <p:cNvPr id="14" name="TextBox 13"/>
          <p:cNvSpPr txBox="1"/>
          <p:nvPr/>
        </p:nvSpPr>
        <p:spPr>
          <a:xfrm>
            <a:off x="6012161" y="3316313"/>
            <a:ext cx="2731030" cy="369332"/>
          </a:xfrm>
          <a:prstGeom prst="rect">
            <a:avLst/>
          </a:prstGeom>
          <a:noFill/>
        </p:spPr>
        <p:txBody>
          <a:bodyPr wrap="square" rtlCol="0">
            <a:spAutoFit/>
          </a:bodyPr>
          <a:lstStyle/>
          <a:p>
            <a:pPr algn="justLow" rtl="1"/>
            <a:endParaRPr lang="fa-IR" dirty="0" smtClean="0">
              <a:solidFill>
                <a:srgbClr val="000D26"/>
              </a:solidFill>
              <a:cs typeface="B Mitra" pitchFamily="2" charset="-78"/>
            </a:endParaRPr>
          </a:p>
        </p:txBody>
      </p:sp>
      <p:grpSp>
        <p:nvGrpSpPr>
          <p:cNvPr id="28" name="Group 27"/>
          <p:cNvGrpSpPr/>
          <p:nvPr/>
        </p:nvGrpSpPr>
        <p:grpSpPr>
          <a:xfrm>
            <a:off x="4896463" y="1308830"/>
            <a:ext cx="1688146" cy="2410232"/>
            <a:chOff x="4966042" y="961994"/>
            <a:chExt cx="2092237" cy="2987169"/>
          </a:xfrm>
        </p:grpSpPr>
        <p:sp>
          <p:nvSpPr>
            <p:cNvPr id="27" name="Rectangle 26"/>
            <p:cNvSpPr/>
            <p:nvPr/>
          </p:nvSpPr>
          <p:spPr>
            <a:xfrm>
              <a:off x="4966042" y="961994"/>
              <a:ext cx="2092237" cy="2987169"/>
            </a:xfrm>
            <a:prstGeom prst="rect">
              <a:avLst/>
            </a:prstGeom>
            <a:solidFill>
              <a:schemeClr val="tx1">
                <a:lumMod val="8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rot="16200000">
              <a:off x="4741033" y="1595844"/>
              <a:ext cx="2618264" cy="1728195"/>
              <a:chOff x="971600" y="3169541"/>
              <a:chExt cx="4320480" cy="2851748"/>
            </a:xfrm>
          </p:grpSpPr>
          <p:sp>
            <p:nvSpPr>
              <p:cNvPr id="2" name="Rectangle 1"/>
              <p:cNvSpPr/>
              <p:nvPr/>
            </p:nvSpPr>
            <p:spPr>
              <a:xfrm rot="411531">
                <a:off x="2734918" y="3169541"/>
                <a:ext cx="792088" cy="1080120"/>
              </a:xfrm>
              <a:prstGeom prst="rect">
                <a:avLst/>
              </a:prstGeom>
              <a:solidFill>
                <a:schemeClr val="tx2">
                  <a:lumMod val="50000"/>
                </a:schemeClr>
              </a:solidFill>
              <a:ln w="6350">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971600" y="5589240"/>
                <a:ext cx="4320480" cy="432048"/>
              </a:xfrm>
              <a:prstGeom prst="rect">
                <a:avLst/>
              </a:prstGeom>
              <a:solidFill>
                <a:schemeClr val="tx2">
                  <a:lumMod val="50000"/>
                </a:schemeClr>
              </a:solidFill>
              <a:ln w="6350">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4900686">
                <a:off x="1747813" y="3582193"/>
                <a:ext cx="1610605" cy="2680756"/>
              </a:xfrm>
              <a:prstGeom prst="rect">
                <a:avLst/>
              </a:prstGeom>
              <a:noFill/>
              <a:ln>
                <a:noFill/>
              </a:ln>
            </p:spPr>
          </p:pic>
        </p:grpSp>
      </p:grpSp>
      <p:sp>
        <p:nvSpPr>
          <p:cNvPr id="18" name="TextBox 17"/>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19" name="TextBox 18"/>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0" name="Straight Connector 19"/>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104533" y="2329280"/>
            <a:ext cx="432048" cy="369332"/>
          </a:xfrm>
          <a:prstGeom prst="rect">
            <a:avLst/>
          </a:prstGeom>
          <a:noFill/>
        </p:spPr>
        <p:txBody>
          <a:bodyPr wrap="square" rtlCol="0">
            <a:spAutoFit/>
          </a:bodyPr>
          <a:lstStyle/>
          <a:p>
            <a:pPr algn="ctr"/>
            <a:r>
              <a:rPr lang="en-US" dirty="0" smtClean="0">
                <a:latin typeface="Technic" panose="00000400000000000000" pitchFamily="2" charset="2"/>
              </a:rPr>
              <a:t>1</a:t>
            </a:r>
            <a:endParaRPr lang="en-US" dirty="0">
              <a:latin typeface="Technic" panose="00000400000000000000" pitchFamily="2" charset="2"/>
            </a:endParaRPr>
          </a:p>
        </p:txBody>
      </p:sp>
      <p:sp>
        <p:nvSpPr>
          <p:cNvPr id="30" name="TextBox 29"/>
          <p:cNvSpPr txBox="1"/>
          <p:nvPr/>
        </p:nvSpPr>
        <p:spPr>
          <a:xfrm>
            <a:off x="6146754" y="1468707"/>
            <a:ext cx="432048" cy="369332"/>
          </a:xfrm>
          <a:prstGeom prst="rect">
            <a:avLst/>
          </a:prstGeom>
          <a:noFill/>
        </p:spPr>
        <p:txBody>
          <a:bodyPr wrap="square" rtlCol="0">
            <a:spAutoFit/>
          </a:bodyPr>
          <a:lstStyle/>
          <a:p>
            <a:pPr algn="ctr"/>
            <a:r>
              <a:rPr lang="fa-IR" dirty="0" smtClean="0">
                <a:latin typeface="Technic" panose="00000400000000000000" pitchFamily="2" charset="2"/>
              </a:rPr>
              <a:t>2</a:t>
            </a:r>
            <a:endParaRPr lang="en-US" dirty="0">
              <a:latin typeface="Technic" panose="00000400000000000000" pitchFamily="2" charset="2"/>
            </a:endParaRPr>
          </a:p>
        </p:txBody>
      </p:sp>
      <p:sp>
        <p:nvSpPr>
          <p:cNvPr id="31" name="TextBox 30"/>
          <p:cNvSpPr txBox="1"/>
          <p:nvPr/>
        </p:nvSpPr>
        <p:spPr>
          <a:xfrm>
            <a:off x="6617377" y="3354603"/>
            <a:ext cx="432048" cy="369332"/>
          </a:xfrm>
          <a:prstGeom prst="rect">
            <a:avLst/>
          </a:prstGeom>
          <a:noFill/>
        </p:spPr>
        <p:txBody>
          <a:bodyPr wrap="square" rtlCol="0">
            <a:spAutoFit/>
          </a:bodyPr>
          <a:lstStyle/>
          <a:p>
            <a:pPr algn="ctr"/>
            <a:r>
              <a:rPr lang="fa-IR" dirty="0" smtClean="0">
                <a:solidFill>
                  <a:srgbClr val="002060"/>
                </a:solidFill>
                <a:latin typeface="Technic" panose="00000400000000000000" pitchFamily="2" charset="2"/>
              </a:rPr>
              <a:t>2</a:t>
            </a:r>
            <a:r>
              <a:rPr lang="en-US" dirty="0" smtClean="0">
                <a:solidFill>
                  <a:srgbClr val="002060"/>
                </a:solidFill>
                <a:latin typeface="Technic" panose="00000400000000000000" pitchFamily="2" charset="2"/>
              </a:rPr>
              <a:t>.</a:t>
            </a:r>
            <a:endParaRPr lang="en-US" dirty="0">
              <a:solidFill>
                <a:srgbClr val="002060"/>
              </a:solidFill>
              <a:latin typeface="Technic" panose="00000400000000000000" pitchFamily="2" charset="2"/>
            </a:endParaRPr>
          </a:p>
        </p:txBody>
      </p:sp>
      <p:sp>
        <p:nvSpPr>
          <p:cNvPr id="32" name="TextBox 31"/>
          <p:cNvSpPr txBox="1"/>
          <p:nvPr/>
        </p:nvSpPr>
        <p:spPr>
          <a:xfrm>
            <a:off x="6617377" y="2966126"/>
            <a:ext cx="432048" cy="369332"/>
          </a:xfrm>
          <a:prstGeom prst="rect">
            <a:avLst/>
          </a:prstGeom>
          <a:noFill/>
        </p:spPr>
        <p:txBody>
          <a:bodyPr wrap="square" rtlCol="0">
            <a:spAutoFit/>
          </a:bodyPr>
          <a:lstStyle/>
          <a:p>
            <a:pPr algn="ctr"/>
            <a:r>
              <a:rPr lang="en-US" dirty="0" smtClean="0">
                <a:solidFill>
                  <a:srgbClr val="002060"/>
                </a:solidFill>
                <a:latin typeface="Technic" panose="00000400000000000000" pitchFamily="2" charset="2"/>
              </a:rPr>
              <a:t>1</a:t>
            </a:r>
            <a:r>
              <a:rPr lang="en-US" dirty="0">
                <a:solidFill>
                  <a:srgbClr val="002060"/>
                </a:solidFill>
                <a:latin typeface="Technic" panose="00000400000000000000" pitchFamily="2" charset="2"/>
              </a:rPr>
              <a:t>.</a:t>
            </a:r>
          </a:p>
        </p:txBody>
      </p:sp>
    </p:spTree>
    <p:extLst>
      <p:ext uri="{BB962C8B-B14F-4D97-AF65-F5344CB8AC3E}">
        <p14:creationId xmlns:p14="http://schemas.microsoft.com/office/powerpoint/2010/main" val="4064680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75827" y="1060973"/>
            <a:ext cx="6552728" cy="5408966"/>
          </a:xfrm>
          <a:prstGeom prst="rect">
            <a:avLst/>
          </a:prstGeom>
          <a:noFill/>
          <a:ln w="12700">
            <a:noFill/>
          </a:ln>
        </p:spPr>
      </p:pic>
      <p:sp>
        <p:nvSpPr>
          <p:cNvPr id="8" name="Right Arrow 7"/>
          <p:cNvSpPr/>
          <p:nvPr/>
        </p:nvSpPr>
        <p:spPr>
          <a:xfrm>
            <a:off x="2411760" y="1556792"/>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4860032" y="1556792"/>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rot="10800000">
            <a:off x="4860032" y="2924944"/>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rot="10800000">
            <a:off x="2411760" y="2924944"/>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2411760" y="4365104"/>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4860032" y="4365104"/>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rot="10800000">
            <a:off x="4860032" y="5877272"/>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rot="10800000">
            <a:off x="2411760" y="5877272"/>
            <a:ext cx="360040" cy="216024"/>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26" name="TextBox 25"/>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7" name="Straight Connector 26"/>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6200000">
            <a:off x="7704452" y="1645828"/>
            <a:ext cx="1241061" cy="630942"/>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دیاگرام‏های ایده پردازی</a:t>
            </a:r>
            <a:endParaRPr lang="en-US" sz="1750" dirty="0">
              <a:solidFill>
                <a:srgbClr val="002060"/>
              </a:solidFill>
              <a:cs typeface="B Yekan" panose="00000400000000000000" pitchFamily="2" charset="-78"/>
            </a:endParaRPr>
          </a:p>
        </p:txBody>
      </p:sp>
      <p:sp>
        <p:nvSpPr>
          <p:cNvPr id="31" name="TextBox 30"/>
          <p:cNvSpPr txBox="1"/>
          <p:nvPr/>
        </p:nvSpPr>
        <p:spPr>
          <a:xfrm rot="16200000">
            <a:off x="6690816" y="3531593"/>
            <a:ext cx="2192565"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2. برخورد مناسب با تاریخ</a:t>
            </a:r>
            <a:endParaRPr lang="en-US" sz="1600" dirty="0">
              <a:solidFill>
                <a:srgbClr val="333333"/>
              </a:solidFill>
              <a:cs typeface="B Yekan" panose="00000400000000000000" pitchFamily="2" charset="-78"/>
            </a:endParaRPr>
          </a:p>
        </p:txBody>
      </p:sp>
      <p:sp>
        <p:nvSpPr>
          <p:cNvPr id="34" name="TextBox 33"/>
          <p:cNvSpPr txBox="1"/>
          <p:nvPr/>
        </p:nvSpPr>
        <p:spPr>
          <a:xfrm rot="16200000">
            <a:off x="6330776" y="3531593"/>
            <a:ext cx="2192566"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1. موقعیت زمین</a:t>
            </a:r>
            <a:endParaRPr lang="en-US" sz="1600" dirty="0">
              <a:solidFill>
                <a:srgbClr val="333333"/>
              </a:solidFill>
              <a:cs typeface="B Yekan" panose="00000400000000000000" pitchFamily="2" charset="-78"/>
            </a:endParaRPr>
          </a:p>
        </p:txBody>
      </p:sp>
      <p:cxnSp>
        <p:nvCxnSpPr>
          <p:cNvPr id="36" name="Straight Connector 35"/>
          <p:cNvCxnSpPr/>
          <p:nvPr/>
        </p:nvCxnSpPr>
        <p:spPr>
          <a:xfrm>
            <a:off x="7257782" y="2604587"/>
            <a:ext cx="1382670" cy="0"/>
          </a:xfrm>
          <a:prstGeom prst="line">
            <a:avLst/>
          </a:prstGeom>
          <a:noFill/>
          <a:ln>
            <a:solidFill>
              <a:srgbClr val="333333"/>
            </a:solidFill>
          </a:ln>
        </p:spPr>
      </p:cxnSp>
      <p:sp>
        <p:nvSpPr>
          <p:cNvPr id="37" name="TextBox 36"/>
          <p:cNvSpPr txBox="1"/>
          <p:nvPr/>
        </p:nvSpPr>
        <p:spPr>
          <a:xfrm rot="16200000">
            <a:off x="7029371" y="3531594"/>
            <a:ext cx="2192565"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3. نیاز کاربری‏های گوناگون</a:t>
            </a:r>
            <a:endParaRPr lang="en-US" sz="1600" dirty="0">
              <a:solidFill>
                <a:srgbClr val="333333"/>
              </a:solidFill>
              <a:cs typeface="B Yekan" panose="00000400000000000000" pitchFamily="2" charset="-78"/>
            </a:endParaRPr>
          </a:p>
        </p:txBody>
      </p:sp>
      <p:sp>
        <p:nvSpPr>
          <p:cNvPr id="38" name="TextBox 37"/>
          <p:cNvSpPr txBox="1"/>
          <p:nvPr/>
        </p:nvSpPr>
        <p:spPr>
          <a:xfrm rot="16200000">
            <a:off x="7373554" y="3531594"/>
            <a:ext cx="2192566"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4. توجه به همجواری‏ها</a:t>
            </a:r>
            <a:endParaRPr lang="en-US" sz="1600" dirty="0">
              <a:solidFill>
                <a:srgbClr val="333333"/>
              </a:solidFill>
              <a:cs typeface="B Yekan" panose="00000400000000000000" pitchFamily="2" charset="-78"/>
            </a:endParaRPr>
          </a:p>
        </p:txBody>
      </p:sp>
      <p:sp>
        <p:nvSpPr>
          <p:cNvPr id="39" name="TextBox 38"/>
          <p:cNvSpPr txBox="1"/>
          <p:nvPr/>
        </p:nvSpPr>
        <p:spPr>
          <a:xfrm rot="16200000">
            <a:off x="6546798" y="5438216"/>
            <a:ext cx="1760521"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5. استانداردها</a:t>
            </a:r>
            <a:endParaRPr lang="en-US" sz="1600" dirty="0">
              <a:solidFill>
                <a:srgbClr val="333333"/>
              </a:solidFill>
              <a:cs typeface="B Yekan" panose="00000400000000000000" pitchFamily="2" charset="-78"/>
            </a:endParaRPr>
          </a:p>
        </p:txBody>
      </p:sp>
      <p:sp>
        <p:nvSpPr>
          <p:cNvPr id="40" name="TextBox 39"/>
          <p:cNvSpPr txBox="1"/>
          <p:nvPr/>
        </p:nvSpPr>
        <p:spPr>
          <a:xfrm rot="16200000">
            <a:off x="6906840" y="5438215"/>
            <a:ext cx="1760517"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6. اقلیم</a:t>
            </a:r>
            <a:endParaRPr lang="en-US" sz="1600" dirty="0">
              <a:solidFill>
                <a:srgbClr val="333333"/>
              </a:solidFill>
              <a:cs typeface="B Yekan" panose="00000400000000000000" pitchFamily="2" charset="-78"/>
            </a:endParaRPr>
          </a:p>
        </p:txBody>
      </p:sp>
      <p:cxnSp>
        <p:nvCxnSpPr>
          <p:cNvPr id="42" name="Straight Connector 41"/>
          <p:cNvCxnSpPr/>
          <p:nvPr/>
        </p:nvCxnSpPr>
        <p:spPr>
          <a:xfrm>
            <a:off x="7257782" y="2564904"/>
            <a:ext cx="1382670" cy="0"/>
          </a:xfrm>
          <a:prstGeom prst="line">
            <a:avLst/>
          </a:prstGeom>
          <a:noFill/>
          <a:ln>
            <a:solidFill>
              <a:srgbClr val="333333"/>
            </a:solidFill>
          </a:ln>
        </p:spPr>
      </p:cxnSp>
      <p:cxnSp>
        <p:nvCxnSpPr>
          <p:cNvPr id="45" name="Straight Connector 44"/>
          <p:cNvCxnSpPr/>
          <p:nvPr/>
        </p:nvCxnSpPr>
        <p:spPr>
          <a:xfrm>
            <a:off x="7257782" y="4725144"/>
            <a:ext cx="1382670" cy="0"/>
          </a:xfrm>
          <a:prstGeom prst="line">
            <a:avLst/>
          </a:prstGeom>
          <a:noFill/>
          <a:ln>
            <a:solidFill>
              <a:srgbClr val="333333"/>
            </a:solidFill>
          </a:ln>
        </p:spPr>
      </p:cxnSp>
      <p:sp>
        <p:nvSpPr>
          <p:cNvPr id="46" name="TextBox 45"/>
          <p:cNvSpPr txBox="1"/>
          <p:nvPr/>
        </p:nvSpPr>
        <p:spPr>
          <a:xfrm rot="16200000">
            <a:off x="7246488" y="5438216"/>
            <a:ext cx="1760517"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7. دید و منظر</a:t>
            </a:r>
            <a:endParaRPr lang="en-US" sz="1600" dirty="0">
              <a:solidFill>
                <a:srgbClr val="333333"/>
              </a:solidFill>
              <a:cs typeface="B Yekan" panose="00000400000000000000" pitchFamily="2" charset="-78"/>
            </a:endParaRPr>
          </a:p>
        </p:txBody>
      </p:sp>
      <p:sp>
        <p:nvSpPr>
          <p:cNvPr id="47" name="TextBox 46"/>
          <p:cNvSpPr txBox="1"/>
          <p:nvPr/>
        </p:nvSpPr>
        <p:spPr>
          <a:xfrm rot="16200000">
            <a:off x="7466241" y="5565023"/>
            <a:ext cx="2014133" cy="338554"/>
          </a:xfrm>
          <a:prstGeom prst="rect">
            <a:avLst/>
          </a:prstGeom>
          <a:noFill/>
        </p:spPr>
        <p:txBody>
          <a:bodyPr wrap="square" rtlCol="0">
            <a:spAutoFit/>
          </a:bodyPr>
          <a:lstStyle/>
          <a:p>
            <a:pPr algn="r" rtl="1"/>
            <a:r>
              <a:rPr lang="fa-IR" sz="1600" dirty="0" smtClean="0">
                <a:solidFill>
                  <a:srgbClr val="333333"/>
                </a:solidFill>
                <a:cs typeface="B Yekan" panose="00000400000000000000" pitchFamily="2" charset="-78"/>
              </a:rPr>
              <a:t>8. فضای جمعی در کانون</a:t>
            </a:r>
            <a:endParaRPr lang="en-US" sz="1600" dirty="0">
              <a:solidFill>
                <a:srgbClr val="333333"/>
              </a:solidFill>
              <a:cs typeface="B Yekan" panose="00000400000000000000" pitchFamily="2" charset="-78"/>
            </a:endParaRPr>
          </a:p>
        </p:txBody>
      </p:sp>
      <p:cxnSp>
        <p:nvCxnSpPr>
          <p:cNvPr id="51" name="Straight Connector 50"/>
          <p:cNvCxnSpPr/>
          <p:nvPr/>
        </p:nvCxnSpPr>
        <p:spPr>
          <a:xfrm>
            <a:off x="6876257"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rot="16200000">
            <a:off x="7704453" y="1645828"/>
            <a:ext cx="1241061" cy="630942"/>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دیاگرام‏های ایده پردازی</a:t>
            </a:r>
            <a:endParaRPr lang="en-US" sz="1750" dirty="0">
              <a:solidFill>
                <a:srgbClr val="002060"/>
              </a:solidFill>
              <a:cs typeface="B Yekan" panose="00000400000000000000" pitchFamily="2" charset="-78"/>
            </a:endParaRPr>
          </a:p>
        </p:txBody>
      </p:sp>
    </p:spTree>
    <p:extLst>
      <p:ext uri="{BB962C8B-B14F-4D97-AF65-F5344CB8AC3E}">
        <p14:creationId xmlns:p14="http://schemas.microsoft.com/office/powerpoint/2010/main" val="2726159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66964" y="404664"/>
            <a:ext cx="5040560" cy="2947112"/>
          </a:xfrm>
          <a:prstGeom prst="rect">
            <a:avLst/>
          </a:prstGeom>
          <a:noFill/>
          <a:ln w="9525">
            <a:solidFill>
              <a:srgbClr val="002060"/>
            </a:solidFill>
          </a:ln>
        </p:spPr>
      </p:pic>
      <p:pic>
        <p:nvPicPr>
          <p:cNvPr id="18"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66964" y="3541804"/>
            <a:ext cx="5040560" cy="2947112"/>
          </a:xfrm>
          <a:prstGeom prst="rect">
            <a:avLst/>
          </a:prstGeom>
          <a:noFill/>
          <a:ln w="9525">
            <a:solidFill>
              <a:srgbClr val="002060"/>
            </a:solidFill>
          </a:ln>
        </p:spPr>
      </p:pic>
      <p:sp>
        <p:nvSpPr>
          <p:cNvPr id="19" name="TextBox 18"/>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sp>
        <p:nvSpPr>
          <p:cNvPr id="25" name="TextBox 24"/>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26" name="TextBox 25"/>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7" name="Straight Connector 26"/>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سایت پلان</a:t>
            </a:r>
            <a:endParaRPr lang="en-US" sz="1750" dirty="0">
              <a:solidFill>
                <a:srgbClr val="002060"/>
              </a:solidFill>
              <a:cs typeface="B Yekan" panose="00000400000000000000" pitchFamily="2" charset="-78"/>
            </a:endParaRPr>
          </a:p>
        </p:txBody>
      </p:sp>
      <p:pic>
        <p:nvPicPr>
          <p:cNvPr id="32"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rot="5400000">
            <a:off x="6813285" y="5709943"/>
            <a:ext cx="1315234" cy="929812"/>
          </a:xfrm>
          <a:prstGeom prst="rect">
            <a:avLst/>
          </a:prstGeom>
          <a:noFill/>
          <a:ln w="9525">
            <a:noFill/>
          </a:ln>
        </p:spPr>
      </p:pic>
      <p:sp>
        <p:nvSpPr>
          <p:cNvPr id="2" name="Rectangle 1"/>
          <p:cNvSpPr/>
          <p:nvPr/>
        </p:nvSpPr>
        <p:spPr>
          <a:xfrm>
            <a:off x="660946" y="2924944"/>
            <a:ext cx="288032" cy="21602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11560" y="6066837"/>
            <a:ext cx="288032" cy="21602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2723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TextBox 18"/>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sp>
        <p:nvSpPr>
          <p:cNvPr id="25" name="TextBox 24"/>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26" name="TextBox 25"/>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7" name="Straight Connector 26"/>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پلان ها</a:t>
            </a:r>
            <a:endParaRPr lang="en-US" sz="1750" dirty="0">
              <a:solidFill>
                <a:srgbClr val="002060"/>
              </a:solidFill>
              <a:cs typeface="B Yekan" panose="00000400000000000000" pitchFamily="2" charset="-78"/>
            </a:endParaRPr>
          </a:p>
        </p:txBody>
      </p:sp>
      <p:pic>
        <p:nvPicPr>
          <p:cNvPr id="11"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91383" y="980109"/>
            <a:ext cx="5836928" cy="2736923"/>
          </a:xfrm>
          <a:prstGeom prst="rect">
            <a:avLst/>
          </a:prstGeom>
          <a:noFill/>
          <a:ln w="9525">
            <a:solidFill>
              <a:srgbClr val="002060"/>
            </a:solidFill>
          </a:ln>
        </p:spPr>
      </p:pic>
      <p:pic>
        <p:nvPicPr>
          <p:cNvPr id="12"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95312" y="3768249"/>
            <a:ext cx="5836928" cy="2726941"/>
          </a:xfrm>
          <a:prstGeom prst="rect">
            <a:avLst/>
          </a:prstGeom>
          <a:noFill/>
          <a:ln w="9525">
            <a:solidFill>
              <a:srgbClr val="002060"/>
            </a:solidFill>
          </a:ln>
        </p:spPr>
      </p:pic>
      <p:sp>
        <p:nvSpPr>
          <p:cNvPr id="13" name="TextBox 12"/>
          <p:cNvSpPr txBox="1"/>
          <p:nvPr/>
        </p:nvSpPr>
        <p:spPr>
          <a:xfrm rot="16200000">
            <a:off x="-743046" y="2193338"/>
            <a:ext cx="2734236" cy="307777"/>
          </a:xfrm>
          <a:prstGeom prst="rect">
            <a:avLst/>
          </a:prstGeom>
          <a:noFill/>
          <a:ln>
            <a:solidFill>
              <a:srgbClr val="002060"/>
            </a:solidFill>
            <a:prstDash val="dash"/>
          </a:ln>
        </p:spPr>
        <p:txBody>
          <a:bodyPr wrap="square" rtlCol="0">
            <a:spAutoFit/>
          </a:bodyPr>
          <a:lstStyle/>
          <a:p>
            <a:r>
              <a:rPr lang="en-US" sz="1400" b="1" dirty="0" smtClean="0">
                <a:solidFill>
                  <a:srgbClr val="002060"/>
                </a:solidFill>
                <a:latin typeface="Technic" panose="00000400000000000000" pitchFamily="2" charset="2"/>
              </a:rPr>
              <a:t>Floor</a:t>
            </a:r>
            <a:r>
              <a:rPr lang="fa-IR" sz="1400" b="1" dirty="0" smtClean="0">
                <a:solidFill>
                  <a:srgbClr val="002060"/>
                </a:solidFill>
                <a:latin typeface="Technic" panose="00000400000000000000" pitchFamily="2" charset="2"/>
              </a:rPr>
              <a:t> </a:t>
            </a:r>
            <a:r>
              <a:rPr lang="en-US" sz="1400" b="1" dirty="0" smtClean="0">
                <a:solidFill>
                  <a:srgbClr val="002060"/>
                </a:solidFill>
                <a:latin typeface="Technic" panose="00000400000000000000" pitchFamily="2" charset="2"/>
              </a:rPr>
              <a:t>Plan - Commercial Level</a:t>
            </a:r>
            <a:endParaRPr lang="en-US" sz="1400" b="1" dirty="0">
              <a:solidFill>
                <a:srgbClr val="002060"/>
              </a:solidFill>
              <a:latin typeface="Technic" panose="00000400000000000000" pitchFamily="2" charset="2"/>
            </a:endParaRPr>
          </a:p>
        </p:txBody>
      </p:sp>
      <p:sp>
        <p:nvSpPr>
          <p:cNvPr id="15" name="TextBox 14"/>
          <p:cNvSpPr txBox="1"/>
          <p:nvPr/>
        </p:nvSpPr>
        <p:spPr>
          <a:xfrm rot="16200000">
            <a:off x="-743046" y="4974184"/>
            <a:ext cx="2734236" cy="307777"/>
          </a:xfrm>
          <a:prstGeom prst="rect">
            <a:avLst/>
          </a:prstGeom>
          <a:noFill/>
          <a:ln>
            <a:solidFill>
              <a:srgbClr val="002060"/>
            </a:solidFill>
            <a:prstDash val="dash"/>
          </a:ln>
        </p:spPr>
        <p:txBody>
          <a:bodyPr wrap="square" rtlCol="0">
            <a:spAutoFit/>
          </a:bodyPr>
          <a:lstStyle/>
          <a:p>
            <a:r>
              <a:rPr lang="en-US" sz="1400" b="1" dirty="0" smtClean="0">
                <a:solidFill>
                  <a:srgbClr val="002060"/>
                </a:solidFill>
                <a:latin typeface="Technic" panose="00000400000000000000" pitchFamily="2" charset="2"/>
              </a:rPr>
              <a:t>Floor Plan - Basement Level</a:t>
            </a:r>
            <a:endParaRPr lang="en-US" sz="1400" b="1" dirty="0">
              <a:solidFill>
                <a:srgbClr val="002060"/>
              </a:solidFill>
              <a:latin typeface="Technic" panose="00000400000000000000" pitchFamily="2" charset="2"/>
            </a:endParaRPr>
          </a:p>
        </p:txBody>
      </p:sp>
      <p:pic>
        <p:nvPicPr>
          <p:cNvPr id="16"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rot="5400000">
            <a:off x="6813285" y="5709943"/>
            <a:ext cx="1315234" cy="929812"/>
          </a:xfrm>
          <a:prstGeom prst="rect">
            <a:avLst/>
          </a:prstGeom>
          <a:noFill/>
          <a:ln w="9525">
            <a:noFill/>
          </a:ln>
        </p:spPr>
      </p:pic>
    </p:spTree>
    <p:extLst>
      <p:ext uri="{BB962C8B-B14F-4D97-AF65-F5344CB8AC3E}">
        <p14:creationId xmlns:p14="http://schemas.microsoft.com/office/powerpoint/2010/main" val="42186468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3"/>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l="-18"/>
          <a:stretch/>
        </p:blipFill>
        <p:spPr bwMode="auto">
          <a:xfrm>
            <a:off x="887958" y="980728"/>
            <a:ext cx="5844282" cy="2740964"/>
          </a:xfrm>
          <a:prstGeom prst="rect">
            <a:avLst/>
          </a:prstGeom>
          <a:noFill/>
          <a:ln w="9525">
            <a:solidFill>
              <a:srgbClr val="002060"/>
            </a:solidFill>
          </a:ln>
        </p:spPr>
      </p:pic>
      <p:sp>
        <p:nvSpPr>
          <p:cNvPr id="19" name="TextBox 18"/>
          <p:cNvSpPr txBox="1"/>
          <p:nvPr/>
        </p:nvSpPr>
        <p:spPr>
          <a:xfrm rot="16200000">
            <a:off x="4996008" y="3213557"/>
            <a:ext cx="6858000" cy="430887"/>
          </a:xfrm>
          <a:prstGeom prst="rect">
            <a:avLst/>
          </a:prstGeom>
          <a:gradFill flip="none" rotWithShape="1">
            <a:gsLst>
              <a:gs pos="0">
                <a:srgbClr val="008000"/>
              </a:gs>
              <a:gs pos="61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solidFill>
              <a:schemeClr val="tx1">
                <a:lumMod val="85000"/>
              </a:schemeClr>
            </a:solidFill>
          </a:ln>
        </p:spPr>
        <p:txBody>
          <a:bodyPr wrap="square" rtlCol="0">
            <a:spAutoFit/>
          </a:bodyPr>
          <a:lstStyle/>
          <a:p>
            <a:r>
              <a:rPr lang="en-US" sz="2000" b="1" dirty="0" smtClean="0">
                <a:solidFill>
                  <a:schemeClr val="tx1">
                    <a:lumMod val="85000"/>
                  </a:schemeClr>
                </a:solidFill>
                <a:latin typeface="Technic" panose="00000400000000000000" pitchFamily="2" charset="2"/>
                <a:cs typeface="B Mitra" pitchFamily="2" charset="-78"/>
              </a:rPr>
              <a:t> </a:t>
            </a:r>
            <a:r>
              <a:rPr lang="en-US" sz="2200" b="1" dirty="0" smtClean="0">
                <a:solidFill>
                  <a:schemeClr val="tx1">
                    <a:lumMod val="85000"/>
                  </a:schemeClr>
                </a:solidFill>
                <a:latin typeface="Technic" panose="00000400000000000000" pitchFamily="2" charset="2"/>
                <a:cs typeface="B Mitra" pitchFamily="2" charset="-78"/>
              </a:rPr>
              <a:t>Documents</a:t>
            </a:r>
            <a:endParaRPr lang="en-US" sz="2200" b="1" dirty="0">
              <a:solidFill>
                <a:schemeClr val="tx1">
                  <a:lumMod val="85000"/>
                </a:schemeClr>
              </a:solidFill>
              <a:latin typeface="Technic" panose="00000400000000000000" pitchFamily="2" charset="2"/>
              <a:cs typeface="B Mitra" pitchFamily="2" charset="-78"/>
            </a:endParaRPr>
          </a:p>
        </p:txBody>
      </p:sp>
      <p:sp>
        <p:nvSpPr>
          <p:cNvPr id="25" name="TextBox 24"/>
          <p:cNvSpPr txBox="1"/>
          <p:nvPr/>
        </p:nvSpPr>
        <p:spPr>
          <a:xfrm>
            <a:off x="6408204" y="908720"/>
            <a:ext cx="2232248" cy="400110"/>
          </a:xfrm>
          <a:prstGeom prst="rect">
            <a:avLst/>
          </a:prstGeom>
          <a:noFill/>
        </p:spPr>
        <p:txBody>
          <a:bodyPr wrap="square" rtlCol="0">
            <a:spAutoFit/>
          </a:bodyPr>
          <a:lstStyle/>
          <a:p>
            <a:pPr algn="r"/>
            <a:r>
              <a:rPr lang="fa-IR" sz="2000" b="1" dirty="0" smtClean="0">
                <a:solidFill>
                  <a:srgbClr val="002060"/>
                </a:solidFill>
                <a:cs typeface="B Yekan" panose="00000400000000000000" pitchFamily="2" charset="-78"/>
              </a:rPr>
              <a:t>مجتمع مسکونی 8</a:t>
            </a:r>
            <a:endParaRPr lang="en-US" sz="2000" b="1" dirty="0">
              <a:solidFill>
                <a:srgbClr val="002060"/>
              </a:solidFill>
              <a:cs typeface="B Yekan" panose="00000400000000000000" pitchFamily="2" charset="-78"/>
            </a:endParaRPr>
          </a:p>
        </p:txBody>
      </p:sp>
      <p:sp>
        <p:nvSpPr>
          <p:cNvPr id="26" name="TextBox 25"/>
          <p:cNvSpPr txBox="1"/>
          <p:nvPr/>
        </p:nvSpPr>
        <p:spPr>
          <a:xfrm>
            <a:off x="5544108" y="404664"/>
            <a:ext cx="1440160" cy="492443"/>
          </a:xfrm>
          <a:prstGeom prst="rect">
            <a:avLst/>
          </a:prstGeom>
          <a:noFill/>
        </p:spPr>
        <p:txBody>
          <a:bodyPr wrap="square" rtlCol="0">
            <a:spAutoFit/>
          </a:bodyPr>
          <a:lstStyle/>
          <a:p>
            <a:r>
              <a:rPr lang="en-US" sz="2600" b="1" dirty="0" smtClean="0">
                <a:solidFill>
                  <a:srgbClr val="953C05"/>
                </a:solidFill>
                <a:latin typeface="Technic" panose="00000400000000000000" pitchFamily="2" charset="2"/>
                <a:cs typeface="B Mitra" pitchFamily="2" charset="-78"/>
              </a:rPr>
              <a:t>8 House</a:t>
            </a:r>
            <a:endParaRPr lang="en-US" sz="2600" b="1" dirty="0">
              <a:solidFill>
                <a:srgbClr val="953C05"/>
              </a:solidFill>
              <a:latin typeface="Technic" panose="00000400000000000000" pitchFamily="2" charset="2"/>
              <a:cs typeface="B Mitra" pitchFamily="2" charset="-78"/>
            </a:endParaRPr>
          </a:p>
        </p:txBody>
      </p:sp>
      <p:cxnSp>
        <p:nvCxnSpPr>
          <p:cNvPr id="27" name="Straight Connector 26"/>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6200000">
            <a:off x="7919574" y="1700009"/>
            <a:ext cx="1080120" cy="361637"/>
          </a:xfrm>
          <a:prstGeom prst="rect">
            <a:avLst/>
          </a:prstGeom>
          <a:noFill/>
        </p:spPr>
        <p:txBody>
          <a:bodyPr wrap="square" rtlCol="0">
            <a:spAutoFit/>
          </a:bodyPr>
          <a:lstStyle/>
          <a:p>
            <a:pPr algn="r" rtl="1"/>
            <a:r>
              <a:rPr lang="fa-IR" sz="1750" dirty="0" smtClean="0">
                <a:solidFill>
                  <a:srgbClr val="002060"/>
                </a:solidFill>
                <a:cs typeface="B Yekan" panose="00000400000000000000" pitchFamily="2" charset="-78"/>
              </a:rPr>
              <a:t>پلان ها</a:t>
            </a:r>
            <a:endParaRPr lang="en-US" sz="1750" dirty="0">
              <a:solidFill>
                <a:srgbClr val="002060"/>
              </a:solidFill>
              <a:cs typeface="B Yekan" panose="00000400000000000000" pitchFamily="2" charset="-78"/>
            </a:endParaRPr>
          </a:p>
        </p:txBody>
      </p:sp>
      <p:sp>
        <p:nvSpPr>
          <p:cNvPr id="13" name="TextBox 12"/>
          <p:cNvSpPr txBox="1"/>
          <p:nvPr/>
        </p:nvSpPr>
        <p:spPr>
          <a:xfrm rot="16200000">
            <a:off x="-743046" y="2193338"/>
            <a:ext cx="2734236"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Floor Plan - RowHouses</a:t>
            </a:r>
            <a:endParaRPr lang="en-US" sz="1400" b="1" dirty="0">
              <a:solidFill>
                <a:srgbClr val="002060"/>
              </a:solidFill>
              <a:latin typeface="Technic" panose="00000400000000000000" pitchFamily="2" charset="2"/>
            </a:endParaRPr>
          </a:p>
        </p:txBody>
      </p:sp>
      <p:sp>
        <p:nvSpPr>
          <p:cNvPr id="15" name="TextBox 14"/>
          <p:cNvSpPr txBox="1"/>
          <p:nvPr/>
        </p:nvSpPr>
        <p:spPr>
          <a:xfrm rot="16200000">
            <a:off x="-743046" y="4974184"/>
            <a:ext cx="2734236" cy="307777"/>
          </a:xfrm>
          <a:prstGeom prst="rect">
            <a:avLst/>
          </a:prstGeom>
          <a:noFill/>
          <a:ln>
            <a:solidFill>
              <a:srgbClr val="002060"/>
            </a:solidFill>
            <a:prstDash val="dash"/>
          </a:ln>
        </p:spPr>
        <p:txBody>
          <a:bodyPr wrap="square" rtlCol="0">
            <a:spAutoFit/>
          </a:bodyPr>
          <a:lstStyle/>
          <a:p>
            <a:pPr algn="ctr"/>
            <a:r>
              <a:rPr lang="en-US" sz="1400" b="1" dirty="0" smtClean="0">
                <a:solidFill>
                  <a:srgbClr val="002060"/>
                </a:solidFill>
                <a:latin typeface="Technic" panose="00000400000000000000" pitchFamily="2" charset="2"/>
              </a:rPr>
              <a:t>Floor Plan - PentHouses</a:t>
            </a:r>
            <a:endParaRPr lang="en-US" sz="1400" b="1" dirty="0">
              <a:solidFill>
                <a:srgbClr val="002060"/>
              </a:solidFill>
              <a:latin typeface="Technic" panose="00000400000000000000" pitchFamily="2" charset="2"/>
            </a:endParaRPr>
          </a:p>
        </p:txBody>
      </p:sp>
      <p:pic>
        <p:nvPicPr>
          <p:cNvPr id="18"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87958" y="3760954"/>
            <a:ext cx="5844282" cy="2739162"/>
          </a:xfrm>
          <a:prstGeom prst="rect">
            <a:avLst/>
          </a:prstGeom>
          <a:noFill/>
          <a:ln w="9525">
            <a:solidFill>
              <a:srgbClr val="002060"/>
            </a:solidFill>
          </a:ln>
        </p:spPr>
      </p:pic>
      <p:pic>
        <p:nvPicPr>
          <p:cNvPr id="20"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rot="5400000">
            <a:off x="6813285" y="5709943"/>
            <a:ext cx="1315234" cy="929812"/>
          </a:xfrm>
          <a:prstGeom prst="rect">
            <a:avLst/>
          </a:prstGeom>
          <a:noFill/>
          <a:ln w="9525">
            <a:noFill/>
          </a:ln>
        </p:spPr>
      </p:pic>
    </p:spTree>
    <p:extLst>
      <p:ext uri="{BB962C8B-B14F-4D97-AF65-F5344CB8AC3E}">
        <p14:creationId xmlns:p14="http://schemas.microsoft.com/office/powerpoint/2010/main" val="527311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2646</TotalTime>
  <Words>804</Words>
  <Application>Microsoft Office PowerPoint</Application>
  <PresentationFormat>On-screen Show (4:3)</PresentationFormat>
  <Paragraphs>177</Paragraphs>
  <Slides>35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B Mitra</vt:lpstr>
      <vt:lpstr>B Yekan</vt:lpstr>
      <vt:lpstr>Calibri</vt:lpstr>
      <vt:lpstr>Constantia</vt:lpstr>
      <vt:lpstr>IranNastaliq</vt:lpstr>
      <vt:lpstr>Majalla UI</vt:lpstr>
      <vt:lpstr>Technic</vt:lpstr>
      <vt:lpstr>Times New Roman</vt:lpstr>
      <vt:lpstr>Wingdings 2</vt:lpstr>
      <vt:lpstr>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HANY - 25 Azar 90</dc:creator>
  <cp:lastModifiedBy>mohammad</cp:lastModifiedBy>
  <cp:revision>299</cp:revision>
  <dcterms:created xsi:type="dcterms:W3CDTF">2011-12-24T05:59:27Z</dcterms:created>
  <dcterms:modified xsi:type="dcterms:W3CDTF">2021-03-26T14:29:16Z</dcterms:modified>
</cp:coreProperties>
</file>